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8288000" cy="102965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A93"/>
    <a:srgbClr val="FFC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6" autoAdjust="0"/>
    <p:restoredTop sz="94660"/>
  </p:normalViewPr>
  <p:slideViewPr>
    <p:cSldViewPr snapToGrid="0">
      <p:cViewPr varScale="1">
        <p:scale>
          <a:sx n="77" d="100"/>
          <a:sy n="77" d="100"/>
        </p:scale>
        <p:origin x="9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5103"/>
            <a:ext cx="13716000" cy="3584716"/>
          </a:xfrm>
        </p:spPr>
        <p:txBody>
          <a:bodyPr anchor="b"/>
          <a:lstStyle>
            <a:lvl1pPr algn="ctr">
              <a:defRPr sz="9000"/>
            </a:lvl1pPr>
          </a:lstStyle>
          <a:p>
            <a:r>
              <a:rPr lang="zh-TW" altLang="en-US"/>
              <a:t>按一下以編輯母片標題樣式</a:t>
            </a:r>
            <a:endParaRPr lang="en-US" dirty="0"/>
          </a:p>
        </p:txBody>
      </p:sp>
      <p:sp>
        <p:nvSpPr>
          <p:cNvPr id="3" name="Subtitle 2"/>
          <p:cNvSpPr>
            <a:spLocks noGrp="1"/>
          </p:cNvSpPr>
          <p:nvPr>
            <p:ph type="subTitle" idx="1"/>
          </p:nvPr>
        </p:nvSpPr>
        <p:spPr>
          <a:xfrm>
            <a:off x="2286000" y="5408060"/>
            <a:ext cx="13716000" cy="24859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183959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26711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8195"/>
            <a:ext cx="3943350" cy="8725829"/>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257300" y="548195"/>
            <a:ext cx="11601450" cy="872582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148623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140861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6982"/>
            <a:ext cx="15773400" cy="4283068"/>
          </a:xfrm>
        </p:spPr>
        <p:txBody>
          <a:bodyPr anchor="b"/>
          <a:lstStyle>
            <a:lvl1pPr>
              <a:defRPr sz="9000"/>
            </a:lvl1pPr>
          </a:lstStyle>
          <a:p>
            <a:r>
              <a:rPr lang="zh-TW" altLang="en-US"/>
              <a:t>按一下以編輯母片標題樣式</a:t>
            </a:r>
            <a:endParaRPr lang="en-US" dirty="0"/>
          </a:p>
        </p:txBody>
      </p:sp>
      <p:sp>
        <p:nvSpPr>
          <p:cNvPr id="3" name="Text Placeholder 2"/>
          <p:cNvSpPr>
            <a:spLocks noGrp="1"/>
          </p:cNvSpPr>
          <p:nvPr>
            <p:ph type="body" idx="1"/>
          </p:nvPr>
        </p:nvSpPr>
        <p:spPr>
          <a:xfrm>
            <a:off x="1247775" y="6890570"/>
            <a:ext cx="15773400" cy="2252364"/>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357171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257300" y="2740973"/>
            <a:ext cx="7772400" cy="653305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9258300" y="2740973"/>
            <a:ext cx="7772400" cy="653305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174307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259682" y="548195"/>
            <a:ext cx="15773400" cy="1990186"/>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259683" y="2524080"/>
            <a:ext cx="7736681" cy="1237012"/>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zh-TW" altLang="en-US"/>
              <a:t>按一下以編輯母片文字樣式</a:t>
            </a:r>
          </a:p>
        </p:txBody>
      </p:sp>
      <p:sp>
        <p:nvSpPr>
          <p:cNvPr id="4" name="Content Placeholder 3"/>
          <p:cNvSpPr>
            <a:spLocks noGrp="1"/>
          </p:cNvSpPr>
          <p:nvPr>
            <p:ph sz="half" idx="2"/>
          </p:nvPr>
        </p:nvSpPr>
        <p:spPr>
          <a:xfrm>
            <a:off x="1259683" y="3761092"/>
            <a:ext cx="7736681" cy="553199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9258300" y="2524080"/>
            <a:ext cx="7774782" cy="1237012"/>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zh-TW" altLang="en-US"/>
              <a:t>按一下以編輯母片文字樣式</a:t>
            </a:r>
          </a:p>
        </p:txBody>
      </p:sp>
      <p:sp>
        <p:nvSpPr>
          <p:cNvPr id="6" name="Content Placeholder 5"/>
          <p:cNvSpPr>
            <a:spLocks noGrp="1"/>
          </p:cNvSpPr>
          <p:nvPr>
            <p:ph sz="quarter" idx="4"/>
          </p:nvPr>
        </p:nvSpPr>
        <p:spPr>
          <a:xfrm>
            <a:off x="9258300" y="3761092"/>
            <a:ext cx="7774782" cy="553199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379695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351380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281522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1259683" y="686435"/>
            <a:ext cx="5898356" cy="2402523"/>
          </a:xfrm>
        </p:spPr>
        <p:txBody>
          <a:bodyPr anchor="b"/>
          <a:lstStyle>
            <a:lvl1pPr>
              <a:defRPr sz="4800"/>
            </a:lvl1pPr>
          </a:lstStyle>
          <a:p>
            <a:r>
              <a:rPr lang="zh-TW" altLang="en-US"/>
              <a:t>按一下以編輯母片標題樣式</a:t>
            </a:r>
            <a:endParaRPr lang="en-US" dirty="0"/>
          </a:p>
        </p:txBody>
      </p:sp>
      <p:sp>
        <p:nvSpPr>
          <p:cNvPr id="3" name="Content Placeholder 2"/>
          <p:cNvSpPr>
            <a:spLocks noGrp="1"/>
          </p:cNvSpPr>
          <p:nvPr>
            <p:ph idx="1"/>
          </p:nvPr>
        </p:nvSpPr>
        <p:spPr>
          <a:xfrm>
            <a:off x="7774782" y="1482510"/>
            <a:ext cx="9258300" cy="731720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259683" y="3088957"/>
            <a:ext cx="5898356" cy="5722676"/>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376702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1259683" y="686435"/>
            <a:ext cx="5898356" cy="2402523"/>
          </a:xfrm>
        </p:spPr>
        <p:txBody>
          <a:bodyPr anchor="b"/>
          <a:lstStyle>
            <a:lvl1pPr>
              <a:defRPr sz="48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7774782" y="1482510"/>
            <a:ext cx="9258300" cy="731720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259683" y="3088957"/>
            <a:ext cx="5898356" cy="5722676"/>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939926C-B734-4A3B-A1E8-DB1C6CAC7044}" type="datetimeFigureOut">
              <a:rPr lang="zh-HK" altLang="en-US" smtClean="0"/>
              <a:t>14/6/2022</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93598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8195"/>
            <a:ext cx="15773400" cy="1990186"/>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257300" y="2740973"/>
            <a:ext cx="15773400" cy="6533051"/>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257300" y="9543354"/>
            <a:ext cx="4114800" cy="548195"/>
          </a:xfrm>
          <a:prstGeom prst="rect">
            <a:avLst/>
          </a:prstGeom>
        </p:spPr>
        <p:txBody>
          <a:bodyPr vert="horz" lIns="91440" tIns="45720" rIns="91440" bIns="45720" rtlCol="0" anchor="ctr"/>
          <a:lstStyle>
            <a:lvl1pPr algn="l">
              <a:defRPr sz="1800">
                <a:solidFill>
                  <a:schemeClr val="tx1">
                    <a:tint val="75000"/>
                  </a:schemeClr>
                </a:solidFill>
              </a:defRPr>
            </a:lvl1pPr>
          </a:lstStyle>
          <a:p>
            <a:fld id="{3939926C-B734-4A3B-A1E8-DB1C6CAC7044}" type="datetimeFigureOut">
              <a:rPr lang="zh-HK" altLang="en-US" smtClean="0"/>
              <a:t>14/6/2022</a:t>
            </a:fld>
            <a:endParaRPr lang="zh-HK" altLang="en-US"/>
          </a:p>
        </p:txBody>
      </p:sp>
      <p:sp>
        <p:nvSpPr>
          <p:cNvPr id="5" name="Footer Placeholder 4"/>
          <p:cNvSpPr>
            <a:spLocks noGrp="1"/>
          </p:cNvSpPr>
          <p:nvPr>
            <p:ph type="ftr" sz="quarter" idx="3"/>
          </p:nvPr>
        </p:nvSpPr>
        <p:spPr>
          <a:xfrm>
            <a:off x="6057900" y="9543354"/>
            <a:ext cx="6172200" cy="548195"/>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12915900" y="9543354"/>
            <a:ext cx="4114800" cy="548195"/>
          </a:xfrm>
          <a:prstGeom prst="rect">
            <a:avLst/>
          </a:prstGeom>
        </p:spPr>
        <p:txBody>
          <a:bodyPr vert="horz" lIns="91440" tIns="45720" rIns="91440" bIns="45720" rtlCol="0" anchor="ctr"/>
          <a:lstStyle>
            <a:lvl1pPr algn="r">
              <a:defRPr sz="1800">
                <a:solidFill>
                  <a:schemeClr val="tx1">
                    <a:tint val="75000"/>
                  </a:schemeClr>
                </a:solidFill>
              </a:defRPr>
            </a:lvl1pPr>
          </a:lstStyle>
          <a:p>
            <a:fld id="{C0F641D4-9B39-4314-8D99-3610AB3354DE}" type="slidenum">
              <a:rPr lang="zh-HK" altLang="en-US" smtClean="0"/>
              <a:t>‹#›</a:t>
            </a:fld>
            <a:endParaRPr lang="zh-HK" altLang="en-US"/>
          </a:p>
        </p:txBody>
      </p:sp>
    </p:spTree>
    <p:extLst>
      <p:ext uri="{BB962C8B-B14F-4D97-AF65-F5344CB8AC3E}">
        <p14:creationId xmlns:p14="http://schemas.microsoft.com/office/powerpoint/2010/main" val="3066635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0">
              <a:schemeClr val="accent6">
                <a:lumMod val="60000"/>
                <a:lumOff val="40000"/>
              </a:schemeClr>
            </a:gs>
            <a:gs pos="0">
              <a:schemeClr val="bg1">
                <a:lumMod val="95000"/>
              </a:schemeClr>
            </a:gs>
            <a:gs pos="98000">
              <a:schemeClr val="accent6">
                <a:lumMod val="60000"/>
                <a:lumOff val="40000"/>
              </a:schemeClr>
            </a:gs>
            <a:gs pos="73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8" name="文字方塊 7">
            <a:extLst>
              <a:ext uri="{FF2B5EF4-FFF2-40B4-BE49-F238E27FC236}">
                <a16:creationId xmlns:a16="http://schemas.microsoft.com/office/drawing/2014/main" id="{1D47E1B7-7F11-4846-ABDB-8863B8DCFAB6}"/>
              </a:ext>
            </a:extLst>
          </p:cNvPr>
          <p:cNvSpPr txBox="1"/>
          <p:nvPr/>
        </p:nvSpPr>
        <p:spPr>
          <a:xfrm>
            <a:off x="282870" y="1367"/>
            <a:ext cx="17722256" cy="407035"/>
          </a:xfrm>
          <a:prstGeom prst="rect">
            <a:avLst/>
          </a:prstGeom>
          <a:noFill/>
        </p:spPr>
        <p:txBody>
          <a:bodyPr wrap="square" rtlCol="0">
            <a:spAutoFit/>
          </a:bodyPr>
          <a:lstStyle/>
          <a:p>
            <a:pPr algn="ctr">
              <a:lnSpc>
                <a:spcPct val="107000"/>
              </a:lnSpc>
              <a:spcAft>
                <a:spcPts val="1600"/>
              </a:spcAft>
            </a:pPr>
            <a:r>
              <a:rPr lang="en-US" altLang="zh-HK" b="1" dirty="0">
                <a:ea typeface="新細明體" panose="02020500000000000000" pitchFamily="18" charset="-120"/>
                <a:cs typeface="Times New Roman" panose="02020603050405020304" pitchFamily="18" charset="0"/>
              </a:rPr>
              <a:t>Methodological</a:t>
            </a:r>
            <a:r>
              <a:rPr lang="en-US" altLang="zh-HK" sz="2000" b="1" dirty="0">
                <a:ea typeface="新細明體" panose="02020500000000000000" pitchFamily="18" charset="-120"/>
                <a:cs typeface="Times New Roman" panose="02020603050405020304" pitchFamily="18" charset="0"/>
              </a:rPr>
              <a:t> comparisons of preferences towards EQ-5D-Y health states between adult own and child perspectives in Hong Kong</a:t>
            </a:r>
          </a:p>
        </p:txBody>
      </p:sp>
      <p:sp>
        <p:nvSpPr>
          <p:cNvPr id="9" name="文字方塊 8">
            <a:extLst>
              <a:ext uri="{FF2B5EF4-FFF2-40B4-BE49-F238E27FC236}">
                <a16:creationId xmlns:a16="http://schemas.microsoft.com/office/drawing/2014/main" id="{AE0EC687-38A0-4B27-95FA-EEB671CBD8E5}"/>
              </a:ext>
            </a:extLst>
          </p:cNvPr>
          <p:cNvSpPr txBox="1"/>
          <p:nvPr/>
        </p:nvSpPr>
        <p:spPr>
          <a:xfrm>
            <a:off x="4293405" y="418650"/>
            <a:ext cx="9685475" cy="861774"/>
          </a:xfrm>
          <a:prstGeom prst="rect">
            <a:avLst/>
          </a:prstGeom>
          <a:noFill/>
        </p:spPr>
        <p:txBody>
          <a:bodyPr wrap="square" rtlCol="0">
            <a:spAutoFit/>
          </a:bodyPr>
          <a:lstStyle/>
          <a:p>
            <a:pPr algn="ctr"/>
            <a:r>
              <a:rPr lang="en-US" altLang="zh-HK" sz="1600" b="1" dirty="0"/>
              <a:t>Ivan Au</a:t>
            </a:r>
            <a:r>
              <a:rPr lang="en-US" altLang="zh-HK" sz="1600" dirty="0"/>
              <a:t>, The University of Hong Kong, Hong Kong </a:t>
            </a:r>
            <a:r>
              <a:rPr lang="en-US" altLang="zh-HK" sz="1600" b="1" dirty="0" err="1"/>
              <a:t>Zhihao</a:t>
            </a:r>
            <a:r>
              <a:rPr lang="en-US" altLang="zh-HK" sz="1600" b="1" dirty="0"/>
              <a:t> Yang</a:t>
            </a:r>
            <a:r>
              <a:rPr lang="en-US" altLang="zh-HK" sz="1600" dirty="0"/>
              <a:t>, Guizhou Medical University, China </a:t>
            </a:r>
          </a:p>
          <a:p>
            <a:pPr algn="ctr"/>
            <a:r>
              <a:rPr lang="en-US" altLang="zh-HK" sz="1600" b="1" dirty="0"/>
              <a:t>Fredrick </a:t>
            </a:r>
            <a:r>
              <a:rPr lang="en-US" altLang="zh-HK" sz="1600" b="1" dirty="0" err="1"/>
              <a:t>Dermawan</a:t>
            </a:r>
            <a:r>
              <a:rPr lang="en-US" altLang="zh-HK" sz="1600" b="1" dirty="0"/>
              <a:t> </a:t>
            </a:r>
            <a:r>
              <a:rPr lang="en-US" altLang="zh-HK" sz="1600" b="1" dirty="0" err="1"/>
              <a:t>Purba</a:t>
            </a:r>
            <a:r>
              <a:rPr lang="en-US" altLang="zh-HK" sz="1400" dirty="0"/>
              <a:t>, Universitas Padjadjaran, Indonesia </a:t>
            </a:r>
            <a:r>
              <a:rPr lang="en-US" altLang="zh-HK" sz="1600" b="1" dirty="0"/>
              <a:t>Alex Suen</a:t>
            </a:r>
            <a:r>
              <a:rPr lang="en-US" altLang="zh-HK" sz="1400" dirty="0"/>
              <a:t>, The University of Hong Kong, Hong Kong </a:t>
            </a:r>
          </a:p>
          <a:p>
            <a:pPr algn="ctr"/>
            <a:r>
              <a:rPr lang="en-US" altLang="zh-HK" sz="1600" b="1" dirty="0"/>
              <a:t>Nan Luo</a:t>
            </a:r>
            <a:r>
              <a:rPr lang="en-US" altLang="zh-HK" sz="1600" dirty="0"/>
              <a:t>, National University of Singapore, Singapore </a:t>
            </a:r>
            <a:r>
              <a:rPr lang="en-US" altLang="zh-HK" sz="1600" b="1" dirty="0"/>
              <a:t>Carlos Wong</a:t>
            </a:r>
            <a:r>
              <a:rPr lang="en-US" altLang="zh-HK" sz="1400" dirty="0"/>
              <a:t>, The University of Hong Kong, Hong Kong </a:t>
            </a:r>
            <a:endParaRPr lang="zh-HK" altLang="en-US" sz="1400" dirty="0"/>
          </a:p>
        </p:txBody>
      </p:sp>
      <p:sp>
        <p:nvSpPr>
          <p:cNvPr id="10" name="文字方塊 9">
            <a:extLst>
              <a:ext uri="{FF2B5EF4-FFF2-40B4-BE49-F238E27FC236}">
                <a16:creationId xmlns:a16="http://schemas.microsoft.com/office/drawing/2014/main" id="{1DCB14D0-99BA-45BE-8B10-F944D6BA5075}"/>
              </a:ext>
            </a:extLst>
          </p:cNvPr>
          <p:cNvSpPr txBox="1"/>
          <p:nvPr/>
        </p:nvSpPr>
        <p:spPr>
          <a:xfrm>
            <a:off x="367020" y="1184910"/>
            <a:ext cx="17562340" cy="369332"/>
          </a:xfrm>
          <a:prstGeom prst="rect">
            <a:avLst/>
          </a:prstGeom>
          <a:noFill/>
        </p:spPr>
        <p:txBody>
          <a:bodyPr wrap="square" rtlCol="0">
            <a:spAutoFit/>
          </a:bodyPr>
          <a:lstStyle/>
          <a:p>
            <a:r>
              <a:rPr lang="en-US" altLang="zh-HK" b="1" dirty="0"/>
              <a:t>Aim</a:t>
            </a:r>
            <a:r>
              <a:rPr lang="en-US" altLang="zh-HK" sz="1600" dirty="0"/>
              <a:t>: obtain preferences towards EQ-5D-Y health states in Hong Kong, understand the differences in preferences between the adult own perspective and a hypothetical 10-year-old child perspective. </a:t>
            </a:r>
            <a:endParaRPr lang="zh-HK" altLang="en-US" sz="1600" dirty="0"/>
          </a:p>
        </p:txBody>
      </p:sp>
      <p:sp>
        <p:nvSpPr>
          <p:cNvPr id="11" name="矩形: 圓角 10">
            <a:extLst>
              <a:ext uri="{FF2B5EF4-FFF2-40B4-BE49-F238E27FC236}">
                <a16:creationId xmlns:a16="http://schemas.microsoft.com/office/drawing/2014/main" id="{F3BA9DC8-A75E-4F1F-925A-332AEC5E3427}"/>
              </a:ext>
            </a:extLst>
          </p:cNvPr>
          <p:cNvSpPr/>
          <p:nvPr/>
        </p:nvSpPr>
        <p:spPr>
          <a:xfrm>
            <a:off x="342926" y="1611714"/>
            <a:ext cx="7106078" cy="186355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sz="7202"/>
          </a:p>
        </p:txBody>
      </p:sp>
      <p:sp>
        <p:nvSpPr>
          <p:cNvPr id="12" name="文字方塊 11">
            <a:extLst>
              <a:ext uri="{FF2B5EF4-FFF2-40B4-BE49-F238E27FC236}">
                <a16:creationId xmlns:a16="http://schemas.microsoft.com/office/drawing/2014/main" id="{0706EE5D-D2EB-4E5A-822B-8A5F5B665139}"/>
              </a:ext>
            </a:extLst>
          </p:cNvPr>
          <p:cNvSpPr txBox="1"/>
          <p:nvPr/>
        </p:nvSpPr>
        <p:spPr>
          <a:xfrm>
            <a:off x="470976" y="1628774"/>
            <a:ext cx="6849978" cy="1815882"/>
          </a:xfrm>
          <a:prstGeom prst="rect">
            <a:avLst/>
          </a:prstGeom>
          <a:noFill/>
        </p:spPr>
        <p:txBody>
          <a:bodyPr wrap="square" rtlCol="0">
            <a:spAutoFit/>
          </a:bodyPr>
          <a:lstStyle/>
          <a:p>
            <a:r>
              <a:rPr lang="en-US" altLang="zh-HK" sz="1400" b="1" dirty="0"/>
              <a:t>Introduction:</a:t>
            </a:r>
          </a:p>
          <a:p>
            <a:pPr marL="342900" indent="-342900" algn="just">
              <a:buFont typeface="Arial" panose="020B0604020202020204" pitchFamily="34" charset="0"/>
              <a:buChar char="•"/>
            </a:pPr>
            <a:r>
              <a:rPr lang="en-US" altLang="zh-HK" sz="1400" dirty="0"/>
              <a:t>International valuation protocol for the EQ-5D-Y has been published by the EuroQol Group with 2 recommend techniques, </a:t>
            </a:r>
            <a:r>
              <a:rPr lang="en-US" altLang="zh-HK" sz="1400" b="1" dirty="0"/>
              <a:t>DCE</a:t>
            </a:r>
            <a:r>
              <a:rPr lang="en-US" altLang="zh-HK" sz="1400" dirty="0"/>
              <a:t> and </a:t>
            </a:r>
            <a:r>
              <a:rPr lang="en-US" altLang="zh-HK" sz="1400" b="1" dirty="0"/>
              <a:t>C-TTO</a:t>
            </a:r>
          </a:p>
          <a:p>
            <a:pPr marL="342900" indent="-342900" algn="just">
              <a:buFont typeface="Arial" panose="020B0604020202020204" pitchFamily="34" charset="0"/>
              <a:buChar char="•"/>
            </a:pPr>
            <a:r>
              <a:rPr lang="en-US" altLang="zh-HK" sz="1400" dirty="0"/>
              <a:t>Valuing child health is challenging</a:t>
            </a:r>
          </a:p>
          <a:p>
            <a:pPr marL="342900" indent="-342900" algn="just">
              <a:buFont typeface="Arial" panose="020B0604020202020204" pitchFamily="34" charset="0"/>
              <a:buChar char="•"/>
            </a:pPr>
            <a:r>
              <a:rPr lang="en-US" altLang="zh-HK" sz="1400" dirty="0"/>
              <a:t>In current method, it was decided to use adult respondents</a:t>
            </a:r>
          </a:p>
          <a:p>
            <a:pPr marL="342900" indent="-342900" algn="just">
              <a:buFont typeface="Arial" panose="020B0604020202020204" pitchFamily="34" charset="0"/>
              <a:buChar char="•"/>
            </a:pPr>
            <a:r>
              <a:rPr lang="en-US" altLang="zh-HK" sz="1400" dirty="0"/>
              <a:t>Evidence is lacking in Asian countries</a:t>
            </a:r>
          </a:p>
          <a:p>
            <a:pPr marL="342900" indent="-342900" algn="just">
              <a:buFont typeface="Arial" panose="020B0604020202020204" pitchFamily="34" charset="0"/>
              <a:buChar char="•"/>
            </a:pPr>
            <a:r>
              <a:rPr lang="en-US" altLang="zh-HK" sz="1400" dirty="0"/>
              <a:t>To create value set for Hong Kong, and compare with other study done in the region (Japan &amp; Slovenia)</a:t>
            </a:r>
            <a:endParaRPr lang="zh-HK" altLang="en-US" sz="1200" dirty="0"/>
          </a:p>
        </p:txBody>
      </p:sp>
      <p:sp>
        <p:nvSpPr>
          <p:cNvPr id="13" name="八邊形 12">
            <a:extLst>
              <a:ext uri="{FF2B5EF4-FFF2-40B4-BE49-F238E27FC236}">
                <a16:creationId xmlns:a16="http://schemas.microsoft.com/office/drawing/2014/main" id="{68119112-B1E8-4963-91DB-F01D65BF74DF}"/>
              </a:ext>
            </a:extLst>
          </p:cNvPr>
          <p:cNvSpPr/>
          <p:nvPr/>
        </p:nvSpPr>
        <p:spPr>
          <a:xfrm>
            <a:off x="7688124" y="1585353"/>
            <a:ext cx="10276932" cy="2269910"/>
          </a:xfrm>
          <a:prstGeom prst="octagon">
            <a:avLst>
              <a:gd name="adj" fmla="val 7945"/>
            </a:avLst>
          </a:prstGeom>
          <a:solidFill>
            <a:srgbClr val="FFEA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sz="7202"/>
          </a:p>
        </p:txBody>
      </p:sp>
      <p:sp>
        <p:nvSpPr>
          <p:cNvPr id="14" name="文字方塊 13">
            <a:extLst>
              <a:ext uri="{FF2B5EF4-FFF2-40B4-BE49-F238E27FC236}">
                <a16:creationId xmlns:a16="http://schemas.microsoft.com/office/drawing/2014/main" id="{A3F2151A-7E38-403D-8C69-53472008F848}"/>
              </a:ext>
            </a:extLst>
          </p:cNvPr>
          <p:cNvSpPr txBox="1"/>
          <p:nvPr/>
        </p:nvSpPr>
        <p:spPr>
          <a:xfrm>
            <a:off x="7836156" y="1600053"/>
            <a:ext cx="9980868" cy="2246769"/>
          </a:xfrm>
          <a:prstGeom prst="rect">
            <a:avLst/>
          </a:prstGeom>
          <a:noFill/>
        </p:spPr>
        <p:txBody>
          <a:bodyPr wrap="square" rtlCol="0">
            <a:spAutoFit/>
          </a:bodyPr>
          <a:lstStyle/>
          <a:p>
            <a:r>
              <a:rPr lang="en-US" altLang="zh-HK" sz="1400" b="1" dirty="0"/>
              <a:t>Method:</a:t>
            </a:r>
          </a:p>
          <a:p>
            <a:pPr marL="342900" indent="-342900" algn="just">
              <a:buFont typeface="Arial" panose="020B0604020202020204" pitchFamily="34" charset="0"/>
              <a:buChar char="•"/>
            </a:pPr>
            <a:r>
              <a:rPr lang="en-US" altLang="zh-HK" sz="1400" dirty="0"/>
              <a:t>Task done by recruiting 1000 and 200 respondents respectively, from adult general population in Hong Kong, to value </a:t>
            </a:r>
            <a:r>
              <a:rPr lang="en-US" altLang="zh-HK" sz="1400" b="1" dirty="0"/>
              <a:t>EQ5DY</a:t>
            </a:r>
            <a:r>
              <a:rPr lang="en-US" altLang="zh-HK" sz="1400" dirty="0"/>
              <a:t> health states (</a:t>
            </a:r>
            <a:r>
              <a:rPr lang="en-US" altLang="zh-HK" sz="1400" b="1" dirty="0"/>
              <a:t>DCE &amp; C-TTO</a:t>
            </a:r>
            <a:r>
              <a:rPr lang="en-US" altLang="zh-HK" sz="1400" dirty="0"/>
              <a:t>)</a:t>
            </a:r>
          </a:p>
          <a:p>
            <a:pPr marL="342900" indent="-342900" algn="just">
              <a:buFont typeface="Arial" panose="020B0604020202020204" pitchFamily="34" charset="0"/>
              <a:buChar char="•"/>
            </a:pPr>
            <a:r>
              <a:rPr lang="en-US" altLang="zh-HK" sz="1400" b="1" dirty="0"/>
              <a:t>EQ-PVT</a:t>
            </a:r>
            <a:r>
              <a:rPr lang="en-US" altLang="zh-HK" sz="1400" dirty="0"/>
              <a:t> platform used to interview </a:t>
            </a:r>
            <a:r>
              <a:rPr lang="en-US" altLang="zh-HK" sz="1400" b="1" dirty="0"/>
              <a:t>2 groups of 500 </a:t>
            </a:r>
            <a:r>
              <a:rPr lang="en-US" altLang="zh-HK" sz="1400" dirty="0"/>
              <a:t>respondents, completing </a:t>
            </a:r>
            <a:r>
              <a:rPr lang="en-US" altLang="zh-HK" sz="1400" b="1" dirty="0"/>
              <a:t>15 pairs </a:t>
            </a:r>
            <a:r>
              <a:rPr lang="en-US" altLang="zh-HK" sz="1400" dirty="0"/>
              <a:t>of </a:t>
            </a:r>
            <a:r>
              <a:rPr lang="en-US" altLang="zh-HK" sz="1400" b="1" dirty="0"/>
              <a:t>DCE tasks </a:t>
            </a:r>
            <a:r>
              <a:rPr lang="en-US" altLang="zh-HK" sz="1400" dirty="0"/>
              <a:t>from adult perspective and 10-year-old child respectively</a:t>
            </a:r>
          </a:p>
          <a:p>
            <a:pPr marL="342900" indent="-342900" algn="just">
              <a:buFont typeface="Arial" panose="020B0604020202020204" pitchFamily="34" charset="0"/>
              <a:buChar char="•"/>
            </a:pPr>
            <a:r>
              <a:rPr lang="en-US" altLang="zh-HK" sz="1400" b="1" dirty="0"/>
              <a:t>EQ-VT</a:t>
            </a:r>
            <a:r>
              <a:rPr lang="en-US" altLang="zh-HK" sz="1400" dirty="0"/>
              <a:t> platform for </a:t>
            </a:r>
            <a:r>
              <a:rPr lang="en-US" altLang="zh-HK" sz="1400" b="1" dirty="0"/>
              <a:t>C-TTO</a:t>
            </a:r>
            <a:r>
              <a:rPr lang="en-US" altLang="zh-HK" sz="1400" dirty="0"/>
              <a:t>, interviewed </a:t>
            </a:r>
            <a:r>
              <a:rPr lang="en-US" altLang="zh-HK" sz="1400" b="1" dirty="0"/>
              <a:t>200 respondents </a:t>
            </a:r>
            <a:r>
              <a:rPr lang="en-US" altLang="zh-HK" sz="1400" dirty="0"/>
              <a:t>to complete the standard valuation survey from a child perspective</a:t>
            </a:r>
          </a:p>
          <a:p>
            <a:pPr marL="342900" indent="-342900" algn="just">
              <a:buFont typeface="Arial" panose="020B0604020202020204" pitchFamily="34" charset="0"/>
              <a:buChar char="•"/>
            </a:pPr>
            <a:r>
              <a:rPr lang="en-US" altLang="zh-HK" sz="1400" dirty="0"/>
              <a:t>Latent DCE values were then converted to a 0 (death)/ 1 (full health) scale by mapping them to the C-TTO values</a:t>
            </a:r>
          </a:p>
          <a:p>
            <a:pPr marL="342900" indent="-342900" algn="just">
              <a:buFont typeface="Arial" panose="020B0604020202020204" pitchFamily="34" charset="0"/>
              <a:buChar char="•"/>
            </a:pPr>
            <a:r>
              <a:rPr lang="en-US" altLang="zh-HK" sz="1400" dirty="0"/>
              <a:t>Hybrid model with command ‘hyreg’ 1) using C-TTO data and all DCE data; 2) using C-TTO data and DCE data from adult perspective; and 3) using C-TTO data and DCE data from child perspective </a:t>
            </a:r>
            <a:r>
              <a:rPr lang="en-US" altLang="zh-HK" sz="1400"/>
              <a:t>were analyzed</a:t>
            </a:r>
            <a:endParaRPr lang="en-US" altLang="zh-HK" sz="1400" dirty="0"/>
          </a:p>
          <a:p>
            <a:pPr marL="342900" indent="-342900" algn="just">
              <a:buFont typeface="Arial" panose="020B0604020202020204" pitchFamily="34" charset="0"/>
              <a:buChar char="•"/>
            </a:pPr>
            <a:r>
              <a:rPr lang="en-US" altLang="zh-HK" sz="1400" dirty="0"/>
              <a:t>Sensitivity analysis was conducted using mixed logit model (</a:t>
            </a:r>
            <a:r>
              <a:rPr lang="en-US" altLang="zh-HK" sz="1400" b="1" dirty="0"/>
              <a:t>MIXL</a:t>
            </a:r>
            <a:r>
              <a:rPr lang="en-US" altLang="zh-HK" sz="1400" dirty="0"/>
              <a:t>)</a:t>
            </a:r>
          </a:p>
        </p:txBody>
      </p:sp>
      <p:sp>
        <p:nvSpPr>
          <p:cNvPr id="15" name="文字方塊 14">
            <a:extLst>
              <a:ext uri="{FF2B5EF4-FFF2-40B4-BE49-F238E27FC236}">
                <a16:creationId xmlns:a16="http://schemas.microsoft.com/office/drawing/2014/main" id="{0C09E4AC-140D-4CD6-9E13-F3B61FD80735}"/>
              </a:ext>
            </a:extLst>
          </p:cNvPr>
          <p:cNvSpPr txBox="1"/>
          <p:nvPr/>
        </p:nvSpPr>
        <p:spPr>
          <a:xfrm>
            <a:off x="407205" y="3554434"/>
            <a:ext cx="4528124" cy="584775"/>
          </a:xfrm>
          <a:prstGeom prst="rect">
            <a:avLst/>
          </a:prstGeom>
          <a:noFill/>
        </p:spPr>
        <p:txBody>
          <a:bodyPr wrap="square" rtlCol="0">
            <a:spAutoFit/>
          </a:bodyPr>
          <a:lstStyle/>
          <a:p>
            <a:r>
              <a:rPr lang="en-US" altLang="zh-HK" sz="1600" b="1" dirty="0"/>
              <a:t>Results:</a:t>
            </a:r>
          </a:p>
          <a:p>
            <a:r>
              <a:rPr lang="en-US" altLang="zh-HK" sz="1600" b="1" dirty="0"/>
              <a:t>Table. 1 C-TTO descriptive</a:t>
            </a:r>
            <a:r>
              <a:rPr lang="zh-TW" altLang="en-US" sz="1600" b="1" dirty="0"/>
              <a:t> </a:t>
            </a:r>
            <a:r>
              <a:rPr lang="en-US" altLang="zh-TW" sz="1600" b="1" dirty="0"/>
              <a:t>results</a:t>
            </a:r>
            <a:endParaRPr lang="en-US" altLang="zh-HK" sz="1600" b="1" dirty="0"/>
          </a:p>
        </p:txBody>
      </p:sp>
      <p:sp>
        <p:nvSpPr>
          <p:cNvPr id="24" name="文字方塊 23">
            <a:extLst>
              <a:ext uri="{FF2B5EF4-FFF2-40B4-BE49-F238E27FC236}">
                <a16:creationId xmlns:a16="http://schemas.microsoft.com/office/drawing/2014/main" id="{FB89B975-F80F-4CB2-9455-DCA7F2E59249}"/>
              </a:ext>
            </a:extLst>
          </p:cNvPr>
          <p:cNvSpPr txBox="1"/>
          <p:nvPr/>
        </p:nvSpPr>
        <p:spPr>
          <a:xfrm>
            <a:off x="242869" y="7146378"/>
            <a:ext cx="5094157" cy="1477328"/>
          </a:xfrm>
          <a:prstGeom prst="rect">
            <a:avLst/>
          </a:prstGeom>
          <a:noFill/>
        </p:spPr>
        <p:txBody>
          <a:bodyPr wrap="square" rtlCol="0">
            <a:spAutoFit/>
          </a:bodyPr>
          <a:lstStyle/>
          <a:p>
            <a:pPr marL="342900" indent="-342900" algn="just">
              <a:lnSpc>
                <a:spcPts val="1800"/>
              </a:lnSpc>
              <a:buFont typeface="Arial" panose="020B0604020202020204" pitchFamily="34" charset="0"/>
              <a:buChar char="•"/>
            </a:pPr>
            <a:r>
              <a:rPr lang="en-US" altLang="zh-HK" sz="1600" dirty="0"/>
              <a:t>In</a:t>
            </a:r>
            <a:r>
              <a:rPr lang="zh-TW" altLang="en-US" sz="1600" dirty="0"/>
              <a:t> </a:t>
            </a:r>
            <a:r>
              <a:rPr lang="en-US" altLang="zh-TW" sz="1600" dirty="0"/>
              <a:t>all collected C-TTO data, no interviewer or C-TTO interviews were excluded during quality control process.</a:t>
            </a:r>
            <a:endParaRPr lang="en-US" altLang="zh-HK" sz="1600" dirty="0"/>
          </a:p>
          <a:p>
            <a:pPr marL="342900" indent="-342900" algn="just">
              <a:lnSpc>
                <a:spcPts val="1800"/>
              </a:lnSpc>
              <a:buFont typeface="Arial" panose="020B0604020202020204" pitchFamily="34" charset="0"/>
              <a:buChar char="•"/>
            </a:pPr>
            <a:r>
              <a:rPr lang="en-US" altLang="zh-HK" sz="1600" dirty="0"/>
              <a:t>Observed mean/censoring-adjusted mean of C-TTO values were </a:t>
            </a:r>
            <a:r>
              <a:rPr lang="en-US" altLang="zh-HK" sz="1600" b="1" dirty="0"/>
              <a:t>0.939/0.939</a:t>
            </a:r>
            <a:r>
              <a:rPr lang="en-US" altLang="zh-HK" sz="1600" dirty="0"/>
              <a:t> for </a:t>
            </a:r>
            <a:r>
              <a:rPr lang="en-US" altLang="zh-HK" sz="1600" b="1" dirty="0"/>
              <a:t>[11112</a:t>
            </a:r>
            <a:r>
              <a:rPr lang="en-US" altLang="zh-HK" sz="1600" dirty="0"/>
              <a:t>] and </a:t>
            </a:r>
            <a:r>
              <a:rPr lang="en-US" altLang="zh-HK" sz="1600" b="1" dirty="0"/>
              <a:t>-0.173/-0.227 </a:t>
            </a:r>
            <a:r>
              <a:rPr lang="en-US" altLang="zh-HK" sz="1600" dirty="0"/>
              <a:t>for </a:t>
            </a:r>
            <a:r>
              <a:rPr lang="en-US" altLang="zh-HK" sz="1600" b="1" dirty="0"/>
              <a:t>[33333].</a:t>
            </a:r>
            <a:endParaRPr lang="zh-HK" altLang="en-US" sz="1600" b="1" dirty="0"/>
          </a:p>
        </p:txBody>
      </p:sp>
      <p:sp>
        <p:nvSpPr>
          <p:cNvPr id="5" name="文字方塊 4">
            <a:extLst>
              <a:ext uri="{FF2B5EF4-FFF2-40B4-BE49-F238E27FC236}">
                <a16:creationId xmlns:a16="http://schemas.microsoft.com/office/drawing/2014/main" id="{EFF45A09-526D-43F3-976B-3D571EAE5ECC}"/>
              </a:ext>
            </a:extLst>
          </p:cNvPr>
          <p:cNvSpPr txBox="1"/>
          <p:nvPr/>
        </p:nvSpPr>
        <p:spPr>
          <a:xfrm>
            <a:off x="5412982" y="7113689"/>
            <a:ext cx="12516378" cy="1467005"/>
          </a:xfrm>
          <a:prstGeom prst="rect">
            <a:avLst/>
          </a:prstGeom>
          <a:noFill/>
        </p:spPr>
        <p:txBody>
          <a:bodyPr wrap="square" rtlCol="0">
            <a:spAutoFit/>
          </a:bodyPr>
          <a:lstStyle/>
          <a:p>
            <a:pPr marL="342900" indent="-342900" algn="just">
              <a:lnSpc>
                <a:spcPts val="1800"/>
              </a:lnSpc>
              <a:buFont typeface="Arial" panose="020B0604020202020204" pitchFamily="34" charset="0"/>
              <a:buChar char="•"/>
            </a:pPr>
            <a:r>
              <a:rPr lang="en-US" altLang="zh-HK" sz="1600" dirty="0"/>
              <a:t>Our hybrid models (including C-TTO data with (1) overall DCE responses, (2) DCE responses from adult perspective, or (3) DCE responses from child perspective) estimated the statistically significant coefficients for all model parameters</a:t>
            </a:r>
          </a:p>
          <a:p>
            <a:pPr marL="342900" indent="-342900">
              <a:lnSpc>
                <a:spcPts val="1800"/>
              </a:lnSpc>
              <a:buFont typeface="Arial" panose="020B0604020202020204" pitchFamily="34" charset="0"/>
              <a:buChar char="•"/>
            </a:pPr>
            <a:r>
              <a:rPr lang="en-US" altLang="zh-HK" sz="1600" dirty="0"/>
              <a:t>Largest coefficients for model parameter was “I have a lot of pain or discomfort”,</a:t>
            </a:r>
            <a:br>
              <a:rPr lang="en-US" altLang="zh-HK" sz="1600" dirty="0"/>
            </a:br>
            <a:r>
              <a:rPr lang="en-US" altLang="zh-HK" sz="1600" dirty="0"/>
              <a:t>Overall</a:t>
            </a:r>
            <a:r>
              <a:rPr lang="en-US" altLang="zh-HK" sz="1600" b="1" dirty="0"/>
              <a:t>: -0.229, 95%CI -0.243 to -0.215</a:t>
            </a:r>
            <a:r>
              <a:rPr lang="en-US" altLang="zh-HK" sz="1600" dirty="0"/>
              <a:t>; Adult perspective: </a:t>
            </a:r>
            <a:r>
              <a:rPr lang="en-US" altLang="zh-HK" sz="1600" b="1" dirty="0"/>
              <a:t>-0.223, 95%CI -0.241 </a:t>
            </a:r>
            <a:r>
              <a:rPr lang="en-US" altLang="zh-HK" sz="1600" dirty="0"/>
              <a:t>to </a:t>
            </a:r>
            <a:r>
              <a:rPr lang="en-US" altLang="zh-HK" sz="1600" b="1" dirty="0"/>
              <a:t>-0.204</a:t>
            </a:r>
            <a:r>
              <a:rPr lang="en-US" altLang="zh-HK" sz="1600" dirty="0"/>
              <a:t>; Child perspective</a:t>
            </a:r>
            <a:r>
              <a:rPr lang="en-US" altLang="zh-HK" sz="1600" b="1" dirty="0"/>
              <a:t>: -0.234, 95%CI -0.252 </a:t>
            </a:r>
            <a:r>
              <a:rPr lang="en-US" altLang="zh-HK" sz="1600" dirty="0"/>
              <a:t>to </a:t>
            </a:r>
            <a:r>
              <a:rPr lang="en-US" altLang="zh-HK" sz="1600" b="1" dirty="0"/>
              <a:t>-0.217</a:t>
            </a:r>
          </a:p>
          <a:p>
            <a:pPr marL="342900" indent="-342900" algn="just">
              <a:lnSpc>
                <a:spcPts val="1800"/>
              </a:lnSpc>
              <a:buFont typeface="Arial" panose="020B0604020202020204" pitchFamily="34" charset="0"/>
              <a:buChar char="•"/>
            </a:pPr>
            <a:r>
              <a:rPr lang="en-US" altLang="zh-HK" sz="1600" dirty="0"/>
              <a:t>Results were in line with the EQ-5D-Y value set in </a:t>
            </a:r>
            <a:r>
              <a:rPr lang="en-US" altLang="zh-HK" sz="1600" b="1" dirty="0"/>
              <a:t>Japan</a:t>
            </a:r>
            <a:r>
              <a:rPr lang="en-US" altLang="zh-HK" sz="1600" dirty="0"/>
              <a:t> and </a:t>
            </a:r>
            <a:r>
              <a:rPr lang="en-US" altLang="zh-HK" sz="1600" b="1" dirty="0"/>
              <a:t>Slovenia</a:t>
            </a:r>
          </a:p>
          <a:p>
            <a:pPr marL="342900" indent="-342900" algn="just">
              <a:lnSpc>
                <a:spcPts val="1800"/>
              </a:lnSpc>
              <a:buFont typeface="Arial" panose="020B0604020202020204" pitchFamily="34" charset="0"/>
              <a:buChar char="•"/>
            </a:pPr>
            <a:r>
              <a:rPr lang="en-US" altLang="zh-HK" sz="1600" dirty="0"/>
              <a:t>Sensitivity analysis applying mixed logit model yielded similar finding as our main analysis.</a:t>
            </a:r>
          </a:p>
        </p:txBody>
      </p:sp>
      <p:sp>
        <p:nvSpPr>
          <p:cNvPr id="17" name="矩形 16">
            <a:extLst>
              <a:ext uri="{FF2B5EF4-FFF2-40B4-BE49-F238E27FC236}">
                <a16:creationId xmlns:a16="http://schemas.microsoft.com/office/drawing/2014/main" id="{177CEA61-D4BE-44B3-8358-90A0AD1F8BF7}"/>
              </a:ext>
            </a:extLst>
          </p:cNvPr>
          <p:cNvSpPr/>
          <p:nvPr/>
        </p:nvSpPr>
        <p:spPr>
          <a:xfrm>
            <a:off x="318827" y="8624011"/>
            <a:ext cx="17650342" cy="15614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sz="7202"/>
          </a:p>
        </p:txBody>
      </p:sp>
      <p:sp>
        <p:nvSpPr>
          <p:cNvPr id="18" name="文字方塊 17">
            <a:extLst>
              <a:ext uri="{FF2B5EF4-FFF2-40B4-BE49-F238E27FC236}">
                <a16:creationId xmlns:a16="http://schemas.microsoft.com/office/drawing/2014/main" id="{9B9A61A2-EEB0-470F-A62D-42DF1BC689AE}"/>
              </a:ext>
            </a:extLst>
          </p:cNvPr>
          <p:cNvSpPr txBox="1"/>
          <p:nvPr/>
        </p:nvSpPr>
        <p:spPr>
          <a:xfrm>
            <a:off x="5188688" y="3804759"/>
            <a:ext cx="3735294" cy="338554"/>
          </a:xfrm>
          <a:prstGeom prst="rect">
            <a:avLst/>
          </a:prstGeom>
          <a:noFill/>
        </p:spPr>
        <p:txBody>
          <a:bodyPr wrap="square" rtlCol="0">
            <a:spAutoFit/>
          </a:bodyPr>
          <a:lstStyle/>
          <a:p>
            <a:r>
              <a:rPr lang="en-US" altLang="zh-HK" sz="1600" b="1" dirty="0"/>
              <a:t>Table. 2 Regression results</a:t>
            </a:r>
            <a:endParaRPr lang="zh-HK" altLang="en-US" sz="1600" b="1" dirty="0"/>
          </a:p>
        </p:txBody>
      </p:sp>
      <p:sp>
        <p:nvSpPr>
          <p:cNvPr id="19" name="文字方塊 18">
            <a:extLst>
              <a:ext uri="{FF2B5EF4-FFF2-40B4-BE49-F238E27FC236}">
                <a16:creationId xmlns:a16="http://schemas.microsoft.com/office/drawing/2014/main" id="{F4981687-520F-4F93-9352-0E9E254BBA20}"/>
              </a:ext>
            </a:extLst>
          </p:cNvPr>
          <p:cNvSpPr txBox="1"/>
          <p:nvPr/>
        </p:nvSpPr>
        <p:spPr>
          <a:xfrm>
            <a:off x="342926" y="8598827"/>
            <a:ext cx="17586434" cy="1569660"/>
          </a:xfrm>
          <a:prstGeom prst="rect">
            <a:avLst/>
          </a:prstGeom>
          <a:noFill/>
        </p:spPr>
        <p:txBody>
          <a:bodyPr wrap="square" rtlCol="0">
            <a:spAutoFit/>
          </a:bodyPr>
          <a:lstStyle/>
          <a:p>
            <a:r>
              <a:rPr lang="en-US" altLang="zh-HK" sz="1600" b="1" dirty="0"/>
              <a:t>Discussion &amp; Conclusions:</a:t>
            </a:r>
          </a:p>
          <a:p>
            <a:pPr marL="342900" indent="-342900">
              <a:buFont typeface="Arial" panose="020B0604020202020204" pitchFamily="34" charset="0"/>
              <a:buChar char="•"/>
            </a:pPr>
            <a:r>
              <a:rPr lang="en-US" altLang="zh-HK" sz="1600" dirty="0"/>
              <a:t>Rank order of five dimensions was ‘having pain or discomfort’, ‘doing usual activities’, ‘mobility’, ‘feeling worried, sad, or unhappy’, and ‘looking after myself’, </a:t>
            </a:r>
            <a:br>
              <a:rPr lang="en-US" altLang="zh-HK" sz="1600" dirty="0"/>
            </a:br>
            <a:r>
              <a:rPr lang="en-US" altLang="zh-HK" sz="1600" dirty="0"/>
              <a:t>which was different from rank order of EQ-5D-5L value set in Hong </a:t>
            </a:r>
            <a:r>
              <a:rPr lang="en-US" altLang="zh-HK" sz="1600"/>
              <a:t>Kong (mobility</a:t>
            </a:r>
            <a:r>
              <a:rPr lang="en-US" altLang="zh-HK" sz="1600" dirty="0"/>
              <a:t>, pain/discomfort, self-care, anxiety/depression, usual activities).</a:t>
            </a:r>
          </a:p>
          <a:p>
            <a:pPr marL="342900" indent="-342900">
              <a:buFont typeface="Arial" panose="020B0604020202020204" pitchFamily="34" charset="0"/>
              <a:buChar char="•"/>
            </a:pPr>
            <a:r>
              <a:rPr lang="en-US" altLang="zh-HK" sz="1600" dirty="0"/>
              <a:t>In this study, we presented preliminary evidence on the EQ-5D-Y value set in Hong Kong, and preference for EQ-5D-Y health states between the adult and child perspectives. </a:t>
            </a:r>
          </a:p>
          <a:p>
            <a:pPr marL="342900" indent="-342900">
              <a:buFont typeface="Arial" panose="020B0604020202020204" pitchFamily="34" charset="0"/>
              <a:buChar char="•"/>
            </a:pPr>
            <a:r>
              <a:rPr lang="en-US" altLang="zh-HK" sz="1600" dirty="0"/>
              <a:t>There was no remarkable difference in preference between valuation perspectives, in contrast to previous studies in Euro. Due to the reason that both valuation perspectives were not administered to the same participant.</a:t>
            </a:r>
            <a:endParaRPr lang="zh-HK" altLang="en-US" sz="1600" dirty="0"/>
          </a:p>
        </p:txBody>
      </p:sp>
      <p:pic>
        <p:nvPicPr>
          <p:cNvPr id="21" name="Picture 11">
            <a:extLst>
              <a:ext uri="{FF2B5EF4-FFF2-40B4-BE49-F238E27FC236}">
                <a16:creationId xmlns:a16="http://schemas.microsoft.com/office/drawing/2014/main" id="{792CBDB7-4C4C-44FE-9807-426128FED5D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353120" y="4178461"/>
            <a:ext cx="3641426" cy="2820382"/>
          </a:xfrm>
          <a:prstGeom prst="rect">
            <a:avLst/>
          </a:prstGeom>
          <a:noFill/>
          <a:ln>
            <a:noFill/>
          </a:ln>
        </p:spPr>
      </p:pic>
      <p:sp>
        <p:nvSpPr>
          <p:cNvPr id="22" name="文字方塊 21">
            <a:extLst>
              <a:ext uri="{FF2B5EF4-FFF2-40B4-BE49-F238E27FC236}">
                <a16:creationId xmlns:a16="http://schemas.microsoft.com/office/drawing/2014/main" id="{7899E424-5E13-AAD9-105D-5673E00DB9CE}"/>
              </a:ext>
            </a:extLst>
          </p:cNvPr>
          <p:cNvSpPr txBox="1"/>
          <p:nvPr/>
        </p:nvSpPr>
        <p:spPr>
          <a:xfrm>
            <a:off x="14269832" y="3862541"/>
            <a:ext cx="3735294" cy="338554"/>
          </a:xfrm>
          <a:prstGeom prst="rect">
            <a:avLst/>
          </a:prstGeom>
          <a:noFill/>
        </p:spPr>
        <p:txBody>
          <a:bodyPr wrap="square" rtlCol="0">
            <a:spAutoFit/>
          </a:bodyPr>
          <a:lstStyle/>
          <a:p>
            <a:r>
              <a:rPr lang="en-US" altLang="zh-HK" sz="1600" b="1" dirty="0"/>
              <a:t>Fig. 1 Calibration plot</a:t>
            </a:r>
            <a:endParaRPr lang="zh-HK" altLang="en-US" sz="1600" b="1" dirty="0"/>
          </a:p>
        </p:txBody>
      </p:sp>
      <p:graphicFrame>
        <p:nvGraphicFramePr>
          <p:cNvPr id="2" name="表格 1">
            <a:extLst>
              <a:ext uri="{FF2B5EF4-FFF2-40B4-BE49-F238E27FC236}">
                <a16:creationId xmlns:a16="http://schemas.microsoft.com/office/drawing/2014/main" id="{57F7F59D-3895-2C08-BDFD-373AB98C2AEE}"/>
              </a:ext>
            </a:extLst>
          </p:cNvPr>
          <p:cNvGraphicFramePr>
            <a:graphicFrameLocks noGrp="1"/>
          </p:cNvGraphicFramePr>
          <p:nvPr>
            <p:extLst>
              <p:ext uri="{D42A27DB-BD31-4B8C-83A1-F6EECF244321}">
                <p14:modId xmlns:p14="http://schemas.microsoft.com/office/powerpoint/2010/main" val="2708256588"/>
              </p:ext>
            </p:extLst>
          </p:nvPr>
        </p:nvGraphicFramePr>
        <p:xfrm>
          <a:off x="407205" y="4143030"/>
          <a:ext cx="4698195" cy="2820384"/>
        </p:xfrm>
        <a:graphic>
          <a:graphicData uri="http://schemas.openxmlformats.org/drawingml/2006/table">
            <a:tbl>
              <a:tblPr/>
              <a:tblGrid>
                <a:gridCol w="736369">
                  <a:extLst>
                    <a:ext uri="{9D8B030D-6E8A-4147-A177-3AD203B41FA5}">
                      <a16:colId xmlns:a16="http://schemas.microsoft.com/office/drawing/2014/main" val="3234191626"/>
                    </a:ext>
                  </a:extLst>
                </a:gridCol>
                <a:gridCol w="1067131">
                  <a:extLst>
                    <a:ext uri="{9D8B030D-6E8A-4147-A177-3AD203B41FA5}">
                      <a16:colId xmlns:a16="http://schemas.microsoft.com/office/drawing/2014/main" val="2299955743"/>
                    </a:ext>
                  </a:extLst>
                </a:gridCol>
                <a:gridCol w="966251">
                  <a:extLst>
                    <a:ext uri="{9D8B030D-6E8A-4147-A177-3AD203B41FA5}">
                      <a16:colId xmlns:a16="http://schemas.microsoft.com/office/drawing/2014/main" val="3181739921"/>
                    </a:ext>
                  </a:extLst>
                </a:gridCol>
                <a:gridCol w="1013156">
                  <a:extLst>
                    <a:ext uri="{9D8B030D-6E8A-4147-A177-3AD203B41FA5}">
                      <a16:colId xmlns:a16="http://schemas.microsoft.com/office/drawing/2014/main" val="3625242161"/>
                    </a:ext>
                  </a:extLst>
                </a:gridCol>
                <a:gridCol w="915288">
                  <a:extLst>
                    <a:ext uri="{9D8B030D-6E8A-4147-A177-3AD203B41FA5}">
                      <a16:colId xmlns:a16="http://schemas.microsoft.com/office/drawing/2014/main" val="1637863740"/>
                    </a:ext>
                  </a:extLst>
                </a:gridCol>
              </a:tblGrid>
              <a:tr h="235032">
                <a:tc rowSpan="2">
                  <a:txBody>
                    <a:bodyPr/>
                    <a:lstStyle/>
                    <a:p>
                      <a:pPr algn="ctr" fontAlgn="b"/>
                      <a:r>
                        <a:rPr lang="en-US" sz="1400" b="1" i="0" u="none" strike="noStrike" dirty="0">
                          <a:solidFill>
                            <a:srgbClr val="0D0D0D"/>
                          </a:solidFill>
                          <a:effectLst/>
                          <a:latin typeface="Calibri" panose="020F0502020204030204" pitchFamily="34" charset="0"/>
                          <a:ea typeface="新細明體" panose="02020500000000000000" pitchFamily="18" charset="-120"/>
                        </a:rPr>
                        <a:t>Profile</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gridSpan="2">
                  <a:txBody>
                    <a:bodyPr/>
                    <a:lstStyle/>
                    <a:p>
                      <a:pPr algn="ctr" fontAlgn="b"/>
                      <a:r>
                        <a:rPr lang="en-US" sz="1400" b="1" i="0" u="none" strike="noStrike" dirty="0">
                          <a:solidFill>
                            <a:srgbClr val="0D0D0D"/>
                          </a:solidFill>
                          <a:effectLst/>
                          <a:latin typeface="Calibri" panose="020F0502020204030204" pitchFamily="34" charset="0"/>
                          <a:ea typeface="新細明體" panose="02020500000000000000" pitchFamily="18" charset="-120"/>
                        </a:rPr>
                        <a:t>Observed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hMerge="1">
                  <a:txBody>
                    <a:bodyPr/>
                    <a:lstStyle/>
                    <a:p>
                      <a:pPr algn="l" fontAlgn="b"/>
                      <a:endParaRPr lang="zh-HK" altLang="en-US" sz="1400" b="1" i="0" u="none" strike="noStrike" dirty="0">
                        <a:solidFill>
                          <a:srgbClr val="0D0D0D"/>
                        </a:solidFill>
                        <a:effectLst/>
                        <a:latin typeface="Calibri" panose="020F0502020204030204" pitchFamily="34" charset="0"/>
                        <a:ea typeface="新細明體" panose="02020500000000000000" pitchFamily="18" charset="-12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gridSpan="2">
                  <a:txBody>
                    <a:bodyPr/>
                    <a:lstStyle/>
                    <a:p>
                      <a:pPr algn="ctr" fontAlgn="b"/>
                      <a:r>
                        <a:rPr lang="en-US" sz="1400" b="1" i="0" u="none" strike="noStrike" dirty="0">
                          <a:solidFill>
                            <a:srgbClr val="0D0D0D"/>
                          </a:solidFill>
                          <a:effectLst/>
                          <a:latin typeface="Calibri" panose="020F0502020204030204" pitchFamily="34" charset="0"/>
                          <a:ea typeface="新細明體" panose="02020500000000000000" pitchFamily="18" charset="-120"/>
                        </a:rPr>
                        <a:t>Censoring-adjusted</a:t>
                      </a:r>
                    </a:p>
                  </a:txBody>
                  <a:tcPr marL="9525" marR="9525" marT="9525" marB="0" anchor="ctr">
                    <a:lnL w="6350" cap="flat" cmpd="sng" algn="ctr">
                      <a:solidFill>
                        <a:srgbClr val="FFFFFF"/>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hMerge="1">
                  <a:txBody>
                    <a:bodyPr/>
                    <a:lstStyle/>
                    <a:p>
                      <a:pPr algn="l" fontAlgn="b"/>
                      <a:endParaRPr lang="zh-HK" altLang="en-US" sz="1400" b="1" i="0" u="none" strike="noStrike" dirty="0">
                        <a:solidFill>
                          <a:srgbClr val="FFFFFF"/>
                        </a:solidFill>
                        <a:effectLst/>
                        <a:latin typeface="Calibri" panose="020F0502020204030204" pitchFamily="34" charset="0"/>
                        <a:ea typeface="新細明體" panose="02020500000000000000" pitchFamily="18" charset="-120"/>
                      </a:endParaRPr>
                    </a:p>
                  </a:txBody>
                  <a:tcPr marL="9525" marR="9525" marT="952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709586382"/>
                  </a:ext>
                </a:extLst>
              </a:tr>
              <a:tr h="235032">
                <a:tc vMerge="1">
                  <a:txBody>
                    <a:bodyPr/>
                    <a:lstStyle/>
                    <a:p>
                      <a:pPr algn="l" fontAlgn="b"/>
                      <a:endParaRPr lang="zh-HK" altLang="en-US" sz="1400" b="0" i="0" u="none" strike="noStrike" dirty="0">
                        <a:solidFill>
                          <a:srgbClr val="000000"/>
                        </a:solidFill>
                        <a:effectLst/>
                        <a:latin typeface="Calibri" panose="020F0502020204030204" pitchFamily="34" charset="0"/>
                        <a:ea typeface="新細明體" panose="02020500000000000000" pitchFamily="18" charset="-12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400" b="0" i="0" u="none" strike="noStrike" dirty="0">
                          <a:solidFill>
                            <a:srgbClr val="000000"/>
                          </a:solidFill>
                          <a:effectLst/>
                          <a:latin typeface="Calibri" panose="020F0502020204030204" pitchFamily="34" charset="0"/>
                          <a:ea typeface="新細明體" panose="02020500000000000000" pitchFamily="18" charset="-120"/>
                        </a:rPr>
                        <a:t>Mean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400" b="0" i="0" u="none" strike="noStrike" dirty="0">
                          <a:solidFill>
                            <a:srgbClr val="000000"/>
                          </a:solidFill>
                          <a:effectLst/>
                          <a:latin typeface="Calibri" panose="020F0502020204030204" pitchFamily="34" charset="0"/>
                          <a:ea typeface="新細明體" panose="02020500000000000000" pitchFamily="18" charset="-120"/>
                        </a:rPr>
                        <a:t>SE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400" b="0" i="0" u="none" strike="noStrike" dirty="0">
                          <a:solidFill>
                            <a:srgbClr val="000000"/>
                          </a:solidFill>
                          <a:effectLst/>
                          <a:latin typeface="Calibri" panose="020F0502020204030204" pitchFamily="34" charset="0"/>
                          <a:ea typeface="新細明體" panose="02020500000000000000" pitchFamily="18" charset="-120"/>
                        </a:rPr>
                        <a:t>Mean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400" b="0" i="0" u="none" strike="noStrike" dirty="0">
                          <a:solidFill>
                            <a:srgbClr val="000000"/>
                          </a:solidFill>
                          <a:effectLst/>
                          <a:latin typeface="Calibri" panose="020F0502020204030204" pitchFamily="34" charset="0"/>
                          <a:ea typeface="新細明體" panose="02020500000000000000" pitchFamily="18" charset="-120"/>
                        </a:rPr>
                        <a:t>SE</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015375117"/>
                  </a:ext>
                </a:extLst>
              </a:tr>
              <a:tr h="235032">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11112</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0.939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0.939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0.009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204499223"/>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11121</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0.933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0.008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0.933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0.008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219601086"/>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21111</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0.922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0.008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0.922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0.008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326218626"/>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22223</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0.590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0.588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0.028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628767926"/>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22232</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0.400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0.392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0.037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951398612"/>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31133</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0.268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0.254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0.040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253962206"/>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32223</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0.430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0.424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0.033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905793288"/>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33233</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0.044</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79767545"/>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33323</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0.043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4035879605"/>
                  </a:ext>
                </a:extLst>
              </a:tr>
              <a:tr h="235032">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33333</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-0.173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0.039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altLang="zh-HK" sz="1400" b="0" i="0" u="none" strike="noStrike">
                          <a:solidFill>
                            <a:srgbClr val="000000"/>
                          </a:solidFill>
                          <a:effectLst/>
                          <a:latin typeface="Calibri" panose="020F0502020204030204" pitchFamily="34" charset="0"/>
                          <a:ea typeface="新細明體" panose="02020500000000000000" pitchFamily="18" charset="-120"/>
                        </a:rPr>
                        <a:t>-0.227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altLang="zh-HK" sz="1400" b="0" i="0" u="none" strike="noStrike" dirty="0">
                          <a:solidFill>
                            <a:srgbClr val="000000"/>
                          </a:solidFill>
                          <a:effectLst/>
                          <a:latin typeface="Calibri" panose="020F0502020204030204" pitchFamily="34" charset="0"/>
                          <a:ea typeface="新細明體" panose="02020500000000000000" pitchFamily="18" charset="-120"/>
                        </a:rPr>
                        <a:t>0.047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4026636492"/>
                  </a:ext>
                </a:extLst>
              </a:tr>
            </a:tbl>
          </a:graphicData>
        </a:graphic>
      </p:graphicFrame>
      <p:graphicFrame>
        <p:nvGraphicFramePr>
          <p:cNvPr id="3" name="表格 2">
            <a:extLst>
              <a:ext uri="{FF2B5EF4-FFF2-40B4-BE49-F238E27FC236}">
                <a16:creationId xmlns:a16="http://schemas.microsoft.com/office/drawing/2014/main" id="{42DE4544-0DD0-CBD1-9745-4AB01F214B05}"/>
              </a:ext>
            </a:extLst>
          </p:cNvPr>
          <p:cNvGraphicFramePr>
            <a:graphicFrameLocks noGrp="1"/>
          </p:cNvGraphicFramePr>
          <p:nvPr>
            <p:extLst>
              <p:ext uri="{D42A27DB-BD31-4B8C-83A1-F6EECF244321}">
                <p14:modId xmlns:p14="http://schemas.microsoft.com/office/powerpoint/2010/main" val="3489527440"/>
              </p:ext>
            </p:extLst>
          </p:nvPr>
        </p:nvGraphicFramePr>
        <p:xfrm>
          <a:off x="5188688" y="4160066"/>
          <a:ext cx="9070564" cy="2761696"/>
        </p:xfrm>
        <a:graphic>
          <a:graphicData uri="http://schemas.openxmlformats.org/drawingml/2006/table">
            <a:tbl>
              <a:tblPr/>
              <a:tblGrid>
                <a:gridCol w="869212">
                  <a:extLst>
                    <a:ext uri="{9D8B030D-6E8A-4147-A177-3AD203B41FA5}">
                      <a16:colId xmlns:a16="http://schemas.microsoft.com/office/drawing/2014/main" val="1479929554"/>
                    </a:ext>
                  </a:extLst>
                </a:gridCol>
                <a:gridCol w="2676525">
                  <a:extLst>
                    <a:ext uri="{9D8B030D-6E8A-4147-A177-3AD203B41FA5}">
                      <a16:colId xmlns:a16="http://schemas.microsoft.com/office/drawing/2014/main" val="3440090913"/>
                    </a:ext>
                  </a:extLst>
                </a:gridCol>
                <a:gridCol w="393910">
                  <a:extLst>
                    <a:ext uri="{9D8B030D-6E8A-4147-A177-3AD203B41FA5}">
                      <a16:colId xmlns:a16="http://schemas.microsoft.com/office/drawing/2014/main" val="3024502800"/>
                    </a:ext>
                  </a:extLst>
                </a:gridCol>
                <a:gridCol w="863390">
                  <a:extLst>
                    <a:ext uri="{9D8B030D-6E8A-4147-A177-3AD203B41FA5}">
                      <a16:colId xmlns:a16="http://schemas.microsoft.com/office/drawing/2014/main" val="2376512099"/>
                    </a:ext>
                  </a:extLst>
                </a:gridCol>
                <a:gridCol w="485775">
                  <a:extLst>
                    <a:ext uri="{9D8B030D-6E8A-4147-A177-3AD203B41FA5}">
                      <a16:colId xmlns:a16="http://schemas.microsoft.com/office/drawing/2014/main" val="2696688485"/>
                    </a:ext>
                  </a:extLst>
                </a:gridCol>
                <a:gridCol w="437315">
                  <a:extLst>
                    <a:ext uri="{9D8B030D-6E8A-4147-A177-3AD203B41FA5}">
                      <a16:colId xmlns:a16="http://schemas.microsoft.com/office/drawing/2014/main" val="546842851"/>
                    </a:ext>
                  </a:extLst>
                </a:gridCol>
                <a:gridCol w="867610">
                  <a:extLst>
                    <a:ext uri="{9D8B030D-6E8A-4147-A177-3AD203B41FA5}">
                      <a16:colId xmlns:a16="http://schemas.microsoft.com/office/drawing/2014/main" val="3203860743"/>
                    </a:ext>
                  </a:extLst>
                </a:gridCol>
                <a:gridCol w="523875">
                  <a:extLst>
                    <a:ext uri="{9D8B030D-6E8A-4147-A177-3AD203B41FA5}">
                      <a16:colId xmlns:a16="http://schemas.microsoft.com/office/drawing/2014/main" val="1955214230"/>
                    </a:ext>
                  </a:extLst>
                </a:gridCol>
                <a:gridCol w="501395">
                  <a:extLst>
                    <a:ext uri="{9D8B030D-6E8A-4147-A177-3AD203B41FA5}">
                      <a16:colId xmlns:a16="http://schemas.microsoft.com/office/drawing/2014/main" val="1863422881"/>
                    </a:ext>
                  </a:extLst>
                </a:gridCol>
                <a:gridCol w="969254">
                  <a:extLst>
                    <a:ext uri="{9D8B030D-6E8A-4147-A177-3AD203B41FA5}">
                      <a16:colId xmlns:a16="http://schemas.microsoft.com/office/drawing/2014/main" val="1395193978"/>
                    </a:ext>
                  </a:extLst>
                </a:gridCol>
                <a:gridCol w="482303">
                  <a:extLst>
                    <a:ext uri="{9D8B030D-6E8A-4147-A177-3AD203B41FA5}">
                      <a16:colId xmlns:a16="http://schemas.microsoft.com/office/drawing/2014/main" val="3365533786"/>
                    </a:ext>
                  </a:extLst>
                </a:gridCol>
              </a:tblGrid>
              <a:tr h="298341">
                <a:tc rowSpan="2">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EQ-5D-Y dimension</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rowSpan="2">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Model parameters</a:t>
                      </a:r>
                    </a:p>
                  </a:txBody>
                  <a:tcPr marL="9525" marR="9525" marT="9525"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D966"/>
                    </a:solidFill>
                  </a:tcPr>
                </a:tc>
                <a:tc gridSpan="3">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Overall (N = 1,000)</a:t>
                      </a:r>
                    </a:p>
                  </a:txBody>
                  <a:tcPr marL="9525" marR="9525" marT="9525"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noFill/>
                      <a:prstDash val="solid"/>
                      <a:round/>
                      <a:headEnd type="none" w="med" len="med"/>
                      <a:tailEnd type="none" w="med" len="med"/>
                    </a:lnB>
                    <a:solidFill>
                      <a:srgbClr val="FFD966"/>
                    </a:solidFill>
                  </a:tcPr>
                </a:tc>
                <a:tc hMerge="1">
                  <a:txBody>
                    <a:bodyPr/>
                    <a:lstStyle/>
                    <a:p>
                      <a:endParaRPr lang="zh-HK" altLang="en-US"/>
                    </a:p>
                  </a:txBody>
                  <a:tcPr/>
                </a:tc>
                <a:tc hMerge="1">
                  <a:txBody>
                    <a:bodyPr/>
                    <a:lstStyle/>
                    <a:p>
                      <a:endParaRPr lang="zh-HK" altLang="en-US"/>
                    </a:p>
                  </a:txBody>
                  <a:tcPr/>
                </a:tc>
                <a:tc gridSpan="3">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Adult Perspective (N = 500)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endParaRPr lang="zh-HK" altLang="en-US"/>
                    </a:p>
                  </a:txBody>
                  <a:tcPr/>
                </a:tc>
                <a:tc hMerge="1">
                  <a:txBody>
                    <a:bodyPr/>
                    <a:lstStyle/>
                    <a:p>
                      <a:endParaRPr lang="zh-HK" altLang="en-US"/>
                    </a:p>
                  </a:txBody>
                  <a:tcPr/>
                </a:tc>
                <a:tc gridSpan="3">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Child Perspective (N = 500)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endParaRPr lang="zh-HK" altLang="en-US"/>
                    </a:p>
                  </a:txBody>
                  <a:tcPr/>
                </a:tc>
                <a:tc hMerge="1">
                  <a:txBody>
                    <a:bodyPr/>
                    <a:lstStyle/>
                    <a:p>
                      <a:endParaRPr lang="zh-HK" altLang="en-US"/>
                    </a:p>
                  </a:txBody>
                  <a:tcPr/>
                </a:tc>
                <a:extLst>
                  <a:ext uri="{0D108BD9-81ED-4DB2-BD59-A6C34878D82A}">
                    <a16:rowId xmlns:a16="http://schemas.microsoft.com/office/drawing/2014/main" val="2548063587"/>
                  </a:ext>
                </a:extLst>
              </a:tr>
              <a:tr h="169005">
                <a:tc vMerge="1">
                  <a:txBody>
                    <a:bodyPr/>
                    <a:lstStyle/>
                    <a:p>
                      <a:endParaRPr lang="zh-HK" altLang="en-US"/>
                    </a:p>
                  </a:txBody>
                  <a:tcPr>
                    <a:lnT w="6350" cap="flat" cmpd="sng" algn="ctr">
                      <a:solidFill>
                        <a:srgbClr val="FFFFFF"/>
                      </a:solidFill>
                      <a:prstDash val="solid"/>
                      <a:round/>
                      <a:headEnd type="none" w="med" len="med"/>
                      <a:tailEnd type="none" w="med" len="med"/>
                    </a:lnT>
                  </a:tcPr>
                </a:tc>
                <a:tc vMerge="1">
                  <a:txBody>
                    <a:bodyPr/>
                    <a:lstStyle/>
                    <a:p>
                      <a:endParaRPr lang="zh-HK" altLang="en-US"/>
                    </a:p>
                  </a:txBody>
                  <a:tcPr>
                    <a:lnT w="6350" cap="flat" cmpd="sng" algn="ctr">
                      <a:solidFill>
                        <a:srgbClr val="FFFFFF"/>
                      </a:solidFill>
                      <a:prstDash val="solid"/>
                      <a:round/>
                      <a:headEnd type="none" w="med" len="med"/>
                      <a:tailEnd type="none" w="med" len="med"/>
                    </a:lnT>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Coeff</a:t>
                      </a:r>
                    </a:p>
                  </a:txBody>
                  <a:tcPr marL="9525" marR="9525" marT="9525" marB="0" anchor="ctr">
                    <a:lnL w="12700" cmpd="sng">
                      <a:noFill/>
                      <a:prstDash val="soli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95% CI</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P-value</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Coeff</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95% CI</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P-value</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Coeff</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95% CI</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P-value</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73133137"/>
                  </a:ext>
                </a:extLst>
              </a:tr>
              <a:tr h="229435">
                <a:tc rowSpan="2">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Mobility (walking about)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1000" b="0" i="0" u="none" strike="noStrike" dirty="0">
                          <a:solidFill>
                            <a:srgbClr val="000000"/>
                          </a:solidFill>
                          <a:effectLst/>
                          <a:latin typeface="Calibri" panose="020F0502020204030204" pitchFamily="34" charset="0"/>
                          <a:ea typeface="新細明體" panose="02020500000000000000" pitchFamily="18" charset="-120"/>
                        </a:rPr>
                        <a:t>I have some problems walking about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a:noFill/>
                    </a:lnB>
                    <a:solidFill>
                      <a:srgbClr val="FFF2CC"/>
                    </a:solidFill>
                  </a:tcPr>
                </a:tc>
                <a:tc>
                  <a:txBody>
                    <a:bodyPr/>
                    <a:lstStyle/>
                    <a:p>
                      <a:pPr algn="ctr" fontAlgn="b"/>
                      <a:r>
                        <a:rPr lang="en-US" sz="1000" b="0" i="0" u="none" strike="noStrike" dirty="0">
                          <a:solidFill>
                            <a:srgbClr val="000000"/>
                          </a:solidFill>
                          <a:effectLst/>
                          <a:latin typeface="+mn-lt"/>
                        </a:rPr>
                        <a:t>-0.053</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dirty="0">
                          <a:solidFill>
                            <a:srgbClr val="000000"/>
                          </a:solidFill>
                          <a:effectLst/>
                          <a:latin typeface="+mn-lt"/>
                        </a:rPr>
                        <a:t>(-0.064, -0.043)</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a:solidFill>
                            <a:srgbClr val="000000"/>
                          </a:solidFill>
                          <a:effectLst/>
                          <a:latin typeface="+mn-lt"/>
                        </a:rPr>
                        <a:t>-0.060</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a:solidFill>
                            <a:srgbClr val="000000"/>
                          </a:solidFill>
                          <a:effectLst/>
                          <a:latin typeface="+mn-lt"/>
                        </a:rPr>
                        <a:t>(-0.073, -0.046)</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a:solidFill>
                            <a:srgbClr val="000000"/>
                          </a:solidFill>
                          <a:effectLst/>
                          <a:latin typeface="+mn-lt"/>
                        </a:rPr>
                        <a:t>-0.060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a:solidFill>
                            <a:srgbClr val="000000"/>
                          </a:solidFill>
                          <a:effectLst/>
                          <a:latin typeface="+mn-lt"/>
                        </a:rPr>
                        <a:t>(-0.074, -0.047)</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737859119"/>
                  </a:ext>
                </a:extLst>
              </a:tr>
              <a:tr h="229435">
                <a:tc vMerge="1">
                  <a:txBody>
                    <a:bodyPr/>
                    <a:lstStyle/>
                    <a:p>
                      <a:endParaRPr lang="zh-HK" altLang="en-US"/>
                    </a:p>
                  </a:txBody>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have a lot of problems walking about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-0.201</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dirty="0">
                          <a:solidFill>
                            <a:srgbClr val="000000"/>
                          </a:solidFill>
                          <a:effectLst/>
                          <a:latin typeface="+mn-lt"/>
                        </a:rPr>
                        <a:t>(-0.212, -0.191)</a:t>
                      </a: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dirty="0">
                          <a:solidFill>
                            <a:srgbClr val="000000"/>
                          </a:solidFill>
                          <a:effectLst/>
                          <a:latin typeface="+mn-lt"/>
                        </a:rPr>
                        <a:t>-0.197</a:t>
                      </a: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dirty="0">
                          <a:solidFill>
                            <a:srgbClr val="000000"/>
                          </a:solidFill>
                          <a:effectLst/>
                          <a:latin typeface="+mn-lt"/>
                        </a:rPr>
                        <a:t>(-0.212, -0.183)</a:t>
                      </a: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a:solidFill>
                            <a:srgbClr val="000000"/>
                          </a:solidFill>
                          <a:effectLst/>
                          <a:latin typeface="+mn-lt"/>
                        </a:rPr>
                        <a:t>-0.215</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a:solidFill>
                            <a:srgbClr val="000000"/>
                          </a:solidFill>
                          <a:effectLst/>
                          <a:latin typeface="+mn-lt"/>
                        </a:rPr>
                        <a:t>(-0.228, -0.203)</a:t>
                      </a: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26087092"/>
                  </a:ext>
                </a:extLst>
              </a:tr>
              <a:tr h="229435">
                <a:tc rowSpan="2">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Looking after myself</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have some problems washing or dressing myself</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-0.036</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(-0.047, -0.024)</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-0.032</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(-0.048, -0.016)</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-0.044</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(-0.059, -0.029)</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extLst>
                  <a:ext uri="{0D108BD9-81ED-4DB2-BD59-A6C34878D82A}">
                    <a16:rowId xmlns:a16="http://schemas.microsoft.com/office/drawing/2014/main" val="1786817427"/>
                  </a:ext>
                </a:extLst>
              </a:tr>
              <a:tr h="229435">
                <a:tc vMerge="1">
                  <a:txBody>
                    <a:bodyPr/>
                    <a:lstStyle/>
                    <a:p>
                      <a:endParaRPr lang="zh-HK" altLang="en-US"/>
                    </a:p>
                  </a:txBody>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have a lot of problems washing or dressing myself</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-0.146</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(-0.156, -0.136)</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-0.155</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(-0.169, -0.141)</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-0.139</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(-0.153, -0.126)</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extLst>
                  <a:ext uri="{0D108BD9-81ED-4DB2-BD59-A6C34878D82A}">
                    <a16:rowId xmlns:a16="http://schemas.microsoft.com/office/drawing/2014/main" val="3500160085"/>
                  </a:ext>
                </a:extLst>
              </a:tr>
              <a:tr h="229435">
                <a:tc rowSpan="2">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Doing usual activities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have some problems doing my usual activities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-0.066</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(-0.075, -0.056)</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-0.063</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(-0.076, -0.049)</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-0.072</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(-0.084, -0.059)</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3913134946"/>
                  </a:ext>
                </a:extLst>
              </a:tr>
              <a:tr h="229435">
                <a:tc vMerge="1">
                  <a:txBody>
                    <a:bodyPr/>
                    <a:lstStyle/>
                    <a:p>
                      <a:endParaRPr lang="zh-HK" altLang="en-US"/>
                    </a:p>
                  </a:txBody>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have a lot of problems doing my usual activities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-0.222</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(-0.231, -0.213)</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-0.222</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(-0.235, -0.209)</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-0.217</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(-0.229, -0.205)</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2403832707"/>
                  </a:ext>
                </a:extLst>
              </a:tr>
              <a:tr h="229435">
                <a:tc rowSpan="2">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Having pain or discomfort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E699"/>
                    </a:solidFill>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have some pain or discomfort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-0.071</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(-0.080, -0.062)</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-0.064</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(-0.076, -0.052)</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-0.075</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(-0.086, -0.064)</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extLst>
                  <a:ext uri="{0D108BD9-81ED-4DB2-BD59-A6C34878D82A}">
                    <a16:rowId xmlns:a16="http://schemas.microsoft.com/office/drawing/2014/main" val="1708006953"/>
                  </a:ext>
                </a:extLst>
              </a:tr>
              <a:tr h="229435">
                <a:tc vMerge="1">
                  <a:txBody>
                    <a:bodyPr/>
                    <a:lstStyle/>
                    <a:p>
                      <a:endParaRPr lang="zh-HK" altLang="en-US"/>
                    </a:p>
                  </a:txBody>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have a lot of pain or discomfort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E699"/>
                    </a:solidFill>
                  </a:tcPr>
                </a:tc>
                <a:tc>
                  <a:txBody>
                    <a:bodyPr/>
                    <a:lstStyle/>
                    <a:p>
                      <a:pPr algn="ctr" fontAlgn="b"/>
                      <a:r>
                        <a:rPr lang="en-US" sz="1000" b="0" i="0" u="none" strike="noStrike" dirty="0">
                          <a:solidFill>
                            <a:srgbClr val="000000"/>
                          </a:solidFill>
                          <a:effectLst/>
                          <a:latin typeface="+mn-lt"/>
                        </a:rPr>
                        <a:t>-0.229</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(-0.243, -0.215)</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-0.223</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(-0.241, -0.204)</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tc>
                  <a:txBody>
                    <a:bodyPr/>
                    <a:lstStyle/>
                    <a:p>
                      <a:pPr algn="ctr" fontAlgn="b"/>
                      <a:r>
                        <a:rPr lang="en-US" sz="1000" b="0" i="0" u="none" strike="noStrike">
                          <a:solidFill>
                            <a:srgbClr val="000000"/>
                          </a:solidFill>
                          <a:effectLst/>
                          <a:latin typeface="+mn-lt"/>
                        </a:rPr>
                        <a:t>-0.234</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(-0.252, -0.217)</a:t>
                      </a:r>
                    </a:p>
                  </a:txBody>
                  <a:tcPr marL="9525" marR="9525" marT="9525" marB="0" anchor="b">
                    <a:lnL>
                      <a:noFill/>
                    </a:lnL>
                    <a:lnR>
                      <a:noFill/>
                    </a:lnR>
                    <a:lnT>
                      <a:noFill/>
                    </a:lnT>
                    <a:lnB>
                      <a:noFill/>
                    </a:lnB>
                    <a:solidFill>
                      <a:srgbClr val="FFE699"/>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E699"/>
                    </a:solidFill>
                  </a:tcPr>
                </a:tc>
                <a:extLst>
                  <a:ext uri="{0D108BD9-81ED-4DB2-BD59-A6C34878D82A}">
                    <a16:rowId xmlns:a16="http://schemas.microsoft.com/office/drawing/2014/main" val="1086351964"/>
                  </a:ext>
                </a:extLst>
              </a:tr>
              <a:tr h="229435">
                <a:tc rowSpan="2">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Feeling worried, sad, or unhappy</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am a bit worried, sad or unhappy</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ctr" fontAlgn="b"/>
                      <a:r>
                        <a:rPr lang="en-US" sz="1000" b="0" i="0" u="none" strike="noStrike">
                          <a:solidFill>
                            <a:srgbClr val="000000"/>
                          </a:solidFill>
                          <a:effectLst/>
                          <a:latin typeface="+mn-lt"/>
                        </a:rPr>
                        <a:t>-0.057</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(-0.066, -0.047)</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-0.054</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(-0.066, -0.041)</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-0.062</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(-0.074, -0.050)</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213737279"/>
                  </a:ext>
                </a:extLst>
              </a:tr>
              <a:tr h="229435">
                <a:tc vMerge="1">
                  <a:txBody>
                    <a:bodyPr/>
                    <a:lstStyle/>
                    <a:p>
                      <a:endParaRPr lang="zh-HK" altLang="en-US"/>
                    </a:p>
                  </a:txBody>
                  <a:tcPr/>
                </a:tc>
                <a:tc>
                  <a:txBody>
                    <a:bodyPr/>
                    <a:lstStyle/>
                    <a:p>
                      <a:pPr algn="l" fontAlgn="ctr"/>
                      <a:r>
                        <a:rPr lang="en-US" sz="1000" b="0" i="0" u="none" strike="noStrike" dirty="0">
                          <a:solidFill>
                            <a:srgbClr val="000000"/>
                          </a:solidFill>
                          <a:effectLst/>
                          <a:latin typeface="Calibri" panose="020F0502020204030204" pitchFamily="34" charset="0"/>
                          <a:ea typeface="新細明體" panose="02020500000000000000" pitchFamily="18" charset="-120"/>
                        </a:rPr>
                        <a:t>I am very worried, sad or unhappy</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-0.191</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(-0.202, -0.180)</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-0.190</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(-0.205, -0.175)</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tc>
                  <a:txBody>
                    <a:bodyPr/>
                    <a:lstStyle/>
                    <a:p>
                      <a:pPr algn="ctr" fontAlgn="b"/>
                      <a:r>
                        <a:rPr lang="en-US" sz="1000" b="0" i="0" u="none" strike="noStrike">
                          <a:solidFill>
                            <a:srgbClr val="000000"/>
                          </a:solidFill>
                          <a:effectLst/>
                          <a:latin typeface="+mn-lt"/>
                        </a:rPr>
                        <a:t>-0.189</a:t>
                      </a:r>
                    </a:p>
                  </a:txBody>
                  <a:tcPr marL="9525" marR="9525" marT="9525" marB="0" anchor="b">
                    <a:lnL w="6350" cap="flat" cmpd="sng" algn="ctr">
                      <a:solidFill>
                        <a:srgbClr val="FFFFFF"/>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(-0.203, -0.175)</a:t>
                      </a:r>
                    </a:p>
                  </a:txBody>
                  <a:tcPr marL="9525" marR="9525" marT="9525" marB="0" anchor="b">
                    <a:lnL>
                      <a:noFill/>
                    </a:lnL>
                    <a:lnR>
                      <a:noFill/>
                    </a:lnR>
                    <a:lnT>
                      <a:noFill/>
                    </a:lnT>
                    <a:lnB>
                      <a:noFill/>
                    </a:lnB>
                    <a:solidFill>
                      <a:srgbClr val="FFF2CC"/>
                    </a:solidFill>
                  </a:tcPr>
                </a:tc>
                <a:tc>
                  <a:txBody>
                    <a:bodyPr/>
                    <a:lstStyle/>
                    <a:p>
                      <a:pPr algn="ctr" fontAlgn="b"/>
                      <a:r>
                        <a:rPr lang="en-US" sz="1000" b="0" i="0" u="none" strike="noStrike" dirty="0">
                          <a:solidFill>
                            <a:srgbClr val="000000"/>
                          </a:solidFill>
                          <a:effectLst/>
                          <a:latin typeface="+mn-lt"/>
                        </a:rPr>
                        <a:t>&lt;0.001</a:t>
                      </a:r>
                    </a:p>
                  </a:txBody>
                  <a:tcPr marL="9525" marR="9525" marT="9525" marB="0" anchor="b">
                    <a:lnL>
                      <a:noFill/>
                    </a:lnL>
                    <a:lnR w="6350" cap="flat" cmpd="sng" algn="ctr">
                      <a:solidFill>
                        <a:srgbClr val="FFFFFF"/>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875294395"/>
                  </a:ext>
                </a:extLst>
              </a:tr>
            </a:tbl>
          </a:graphicData>
        </a:graphic>
      </p:graphicFrame>
    </p:spTree>
    <p:extLst>
      <p:ext uri="{BB962C8B-B14F-4D97-AF65-F5344CB8AC3E}">
        <p14:creationId xmlns:p14="http://schemas.microsoft.com/office/powerpoint/2010/main" val="1376719687"/>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1657</TotalTime>
  <Words>1147</Words>
  <Application>Microsoft Office PowerPoint</Application>
  <PresentationFormat>Custom</PresentationFormat>
  <Paragraphs>208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新細明體</vt:lpstr>
      <vt:lpstr>Arial</vt:lpstr>
      <vt:lpstr>Calibri</vt:lpstr>
      <vt:lpstr>Calibri Light</vt:lpstr>
      <vt:lpstr>Times New Roman</vt:lpstr>
      <vt:lpstr>Office 佈景主題</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Suen Alex</dc:creator>
  <cp:lastModifiedBy>Ivan Au</cp:lastModifiedBy>
  <cp:revision>53</cp:revision>
  <dcterms:created xsi:type="dcterms:W3CDTF">2022-04-26T14:14:31Z</dcterms:created>
  <dcterms:modified xsi:type="dcterms:W3CDTF">2022-06-14T08:09:09Z</dcterms:modified>
</cp:coreProperties>
</file>