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AEAF4-372D-480F-B3D8-05FC92AFE35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2DD708A-27FB-4A68-AF1C-FC599600EB03}">
      <dgm:prSet phldrT="[Text]" custT="1"/>
      <dgm:spPr>
        <a:solidFill>
          <a:srgbClr val="B31B1B"/>
        </a:solidFill>
        <a:ln w="63500">
          <a:solidFill>
            <a:srgbClr val="B31B1B"/>
          </a:solidFill>
        </a:ln>
      </dgm:spPr>
      <dgm:t>
        <a:bodyPr/>
        <a:lstStyle/>
        <a:p>
          <a:r>
            <a:rPr lang="en-US" sz="3600" b="1" dirty="0" smtClean="0">
              <a:latin typeface="Bahnschrift" panose="020B0502040204020203" pitchFamily="34" charset="0"/>
            </a:rPr>
            <a:t>General approach</a:t>
          </a:r>
          <a:endParaRPr lang="en-US" sz="3600" b="1" dirty="0">
            <a:latin typeface="Bahnschrift" panose="020B0502040204020203" pitchFamily="34" charset="0"/>
          </a:endParaRPr>
        </a:p>
      </dgm:t>
    </dgm:pt>
    <dgm:pt modelId="{F328AD1A-B2C2-4C6A-812A-8FAE07B2FC67}" type="parTrans" cxnId="{C83F32E9-553D-44C8-A48C-9358C40CDBC2}">
      <dgm:prSet/>
      <dgm:spPr/>
      <dgm:t>
        <a:bodyPr/>
        <a:lstStyle/>
        <a:p>
          <a:endParaRPr lang="en-US"/>
        </a:p>
      </dgm:t>
    </dgm:pt>
    <dgm:pt modelId="{D2AA9377-96A2-493A-A89F-54E686DFE93F}" type="sibTrans" cxnId="{C83F32E9-553D-44C8-A48C-9358C40CDBC2}">
      <dgm:prSet/>
      <dgm:spPr>
        <a:solidFill>
          <a:srgbClr val="B31B1B">
            <a:alpha val="40000"/>
          </a:srgbClr>
        </a:solidFill>
      </dgm:spPr>
      <dgm:t>
        <a:bodyPr/>
        <a:lstStyle/>
        <a:p>
          <a:endParaRPr lang="en-US"/>
        </a:p>
      </dgm:t>
    </dgm:pt>
    <dgm:pt modelId="{1D2B5DFC-18BD-48DF-A10B-8F516F58FB59}">
      <dgm:prSet phldrT="[Text]" custT="1"/>
      <dgm:spPr>
        <a:solidFill>
          <a:srgbClr val="B31B1B">
            <a:alpha val="60000"/>
          </a:srgbClr>
        </a:solidFill>
        <a:ln w="63500">
          <a:solidFill>
            <a:srgbClr val="B31B1B"/>
          </a:solidFill>
        </a:ln>
      </dgm:spPr>
      <dgm:t>
        <a:bodyPr/>
        <a:lstStyle/>
        <a:p>
          <a:r>
            <a:rPr lang="en-US" sz="2400" b="1" i="1" dirty="0" smtClean="0">
              <a:latin typeface="Bahnschrift" panose="020B0502040204020203" pitchFamily="34" charset="0"/>
            </a:rPr>
            <a:t>Estimate</a:t>
          </a:r>
          <a:r>
            <a:rPr lang="en-US" sz="2400" dirty="0" smtClean="0">
              <a:latin typeface="Bahnschrift" panose="020B0502040204020203" pitchFamily="34" charset="0"/>
            </a:rPr>
            <a:t> dependence of values on demographic characteristics using EQ-5D valuation exercise</a:t>
          </a:r>
          <a:endParaRPr lang="en-US" sz="2400" dirty="0">
            <a:latin typeface="Bahnschrift" panose="020B0502040204020203" pitchFamily="34" charset="0"/>
          </a:endParaRPr>
        </a:p>
      </dgm:t>
    </dgm:pt>
    <dgm:pt modelId="{478B57CA-CD8B-4E70-B380-0BA1B4E7CB97}" type="parTrans" cxnId="{F4EB559E-0694-4E21-85E1-C8E3A324AD8E}">
      <dgm:prSet/>
      <dgm:spPr/>
      <dgm:t>
        <a:bodyPr/>
        <a:lstStyle/>
        <a:p>
          <a:endParaRPr lang="en-US"/>
        </a:p>
      </dgm:t>
    </dgm:pt>
    <dgm:pt modelId="{30A804FB-78DA-4531-B672-F5A042A82149}" type="sibTrans" cxnId="{F4EB559E-0694-4E21-85E1-C8E3A324AD8E}">
      <dgm:prSet/>
      <dgm:spPr>
        <a:solidFill>
          <a:srgbClr val="C00000">
            <a:alpha val="40000"/>
          </a:srgbClr>
        </a:solidFill>
      </dgm:spPr>
      <dgm:t>
        <a:bodyPr/>
        <a:lstStyle/>
        <a:p>
          <a:endParaRPr lang="en-US" dirty="0"/>
        </a:p>
      </dgm:t>
    </dgm:pt>
    <dgm:pt modelId="{32E01C39-6897-4D42-B7B7-CE886A744C76}">
      <dgm:prSet phldrT="[Text]" custT="1"/>
      <dgm:spPr>
        <a:solidFill>
          <a:srgbClr val="B31B1B">
            <a:alpha val="60000"/>
          </a:srgbClr>
        </a:solidFill>
        <a:ln w="63500">
          <a:solidFill>
            <a:srgbClr val="C00000"/>
          </a:solidFill>
        </a:ln>
      </dgm:spPr>
      <dgm:t>
        <a:bodyPr/>
        <a:lstStyle/>
        <a:p>
          <a:r>
            <a:rPr lang="en-US" sz="2400" b="1" i="1" dirty="0" smtClean="0">
              <a:latin typeface="Bahnschrift" panose="020B0502040204020203" pitchFamily="34" charset="0"/>
            </a:rPr>
            <a:t>Re-weight</a:t>
          </a:r>
          <a:r>
            <a:rPr lang="en-US" sz="2400" b="0" dirty="0" smtClean="0">
              <a:latin typeface="Bahnschrift" panose="020B0502040204020203" pitchFamily="34" charset="0"/>
            </a:rPr>
            <a:t> values to match society at different time points using external data</a:t>
          </a:r>
          <a:endParaRPr lang="en-US" sz="2400" dirty="0">
            <a:latin typeface="Bahnschrift" panose="020B0502040204020203" pitchFamily="34" charset="0"/>
          </a:endParaRPr>
        </a:p>
      </dgm:t>
    </dgm:pt>
    <dgm:pt modelId="{9D6B7366-6361-49BD-8FBE-ED53D1F4561E}" type="parTrans" cxnId="{89309E1C-1A19-4B9F-96F3-9479D80A2E21}">
      <dgm:prSet/>
      <dgm:spPr/>
      <dgm:t>
        <a:bodyPr/>
        <a:lstStyle/>
        <a:p>
          <a:endParaRPr lang="en-US"/>
        </a:p>
      </dgm:t>
    </dgm:pt>
    <dgm:pt modelId="{6EDCE516-1A7E-401C-9F07-0946986204D8}" type="sibTrans" cxnId="{89309E1C-1A19-4B9F-96F3-9479D80A2E21}">
      <dgm:prSet/>
      <dgm:spPr/>
      <dgm:t>
        <a:bodyPr/>
        <a:lstStyle/>
        <a:p>
          <a:endParaRPr lang="en-US"/>
        </a:p>
      </dgm:t>
    </dgm:pt>
    <dgm:pt modelId="{F72BEE57-81C2-42C4-88C0-6A4ED7695B12}" type="pres">
      <dgm:prSet presAssocID="{8BFAEAF4-372D-480F-B3D8-05FC92AFE356}" presName="Name0" presStyleCnt="0">
        <dgm:presLayoutVars>
          <dgm:dir/>
          <dgm:resizeHandles val="exact"/>
        </dgm:presLayoutVars>
      </dgm:prSet>
      <dgm:spPr/>
    </dgm:pt>
    <dgm:pt modelId="{E2E753F4-7C5C-4FBF-81C9-26BC7F1E4180}" type="pres">
      <dgm:prSet presAssocID="{92DD708A-27FB-4A68-AF1C-FC599600EB03}" presName="node" presStyleLbl="node1" presStyleIdx="0" presStyleCnt="3" custScaleX="79545" custScaleY="96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C504E-24C2-4132-98A2-2E692F395348}" type="pres">
      <dgm:prSet presAssocID="{D2AA9377-96A2-493A-A89F-54E686DFE93F}" presName="sibTrans" presStyleLbl="sibTrans2D1" presStyleIdx="0" presStyleCnt="2" custAng="0" custScaleX="179776" custScaleY="97849" custLinFactNeighborX="-2479" custLinFactNeighborY="-1465"/>
      <dgm:spPr/>
    </dgm:pt>
    <dgm:pt modelId="{D1E0CC6A-D787-4FEB-B0FF-EB8BCB959179}" type="pres">
      <dgm:prSet presAssocID="{D2AA9377-96A2-493A-A89F-54E686DFE93F}" presName="connectorText" presStyleLbl="sibTrans2D1" presStyleIdx="0" presStyleCnt="2"/>
      <dgm:spPr/>
    </dgm:pt>
    <dgm:pt modelId="{444778B9-8FC4-4C9D-80E7-0EE890EFA0D6}" type="pres">
      <dgm:prSet presAssocID="{1D2B5DFC-18BD-48DF-A10B-8F516F58FB59}" presName="node" presStyleLbl="node1" presStyleIdx="1" presStyleCnt="3" custLinFactNeighborX="-37769" custLinFactNeighborY="-2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D953D-F32D-4300-9B24-D5D7F9F8F2C7}" type="pres">
      <dgm:prSet presAssocID="{30A804FB-78DA-4531-B672-F5A042A82149}" presName="sibTrans" presStyleLbl="sibTrans2D1" presStyleIdx="1" presStyleCnt="2" custScaleX="179394" custScaleY="97849" custLinFactNeighborX="-1411" custLinFactNeighborY="1792"/>
      <dgm:spPr/>
    </dgm:pt>
    <dgm:pt modelId="{CE7006CD-4B2C-4D25-8DF0-13D4B6225EC7}" type="pres">
      <dgm:prSet presAssocID="{30A804FB-78DA-4531-B672-F5A042A82149}" presName="connectorText" presStyleLbl="sibTrans2D1" presStyleIdx="1" presStyleCnt="2"/>
      <dgm:spPr/>
    </dgm:pt>
    <dgm:pt modelId="{65688A5A-3170-4077-BB53-112F310456ED}" type="pres">
      <dgm:prSet presAssocID="{32E01C39-6897-4D42-B7B7-CE886A744C76}" presName="node" presStyleLbl="node1" presStyleIdx="2" presStyleCnt="3" custLinFactNeighborX="-75470" custLinFactNeighborY="-2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EB559E-0694-4E21-85E1-C8E3A324AD8E}" srcId="{8BFAEAF4-372D-480F-B3D8-05FC92AFE356}" destId="{1D2B5DFC-18BD-48DF-A10B-8F516F58FB59}" srcOrd="1" destOrd="0" parTransId="{478B57CA-CD8B-4E70-B380-0BA1B4E7CB97}" sibTransId="{30A804FB-78DA-4531-B672-F5A042A82149}"/>
    <dgm:cxn modelId="{89309E1C-1A19-4B9F-96F3-9479D80A2E21}" srcId="{8BFAEAF4-372D-480F-B3D8-05FC92AFE356}" destId="{32E01C39-6897-4D42-B7B7-CE886A744C76}" srcOrd="2" destOrd="0" parTransId="{9D6B7366-6361-49BD-8FBE-ED53D1F4561E}" sibTransId="{6EDCE516-1A7E-401C-9F07-0946986204D8}"/>
    <dgm:cxn modelId="{13F89DDD-0E09-4318-9DA7-A33148DCDBA7}" type="presOf" srcId="{D2AA9377-96A2-493A-A89F-54E686DFE93F}" destId="{40CC504E-24C2-4132-98A2-2E692F395348}" srcOrd="0" destOrd="0" presId="urn:microsoft.com/office/officeart/2005/8/layout/process1"/>
    <dgm:cxn modelId="{90593DCC-2CEB-4F19-87A2-0393395F8E81}" type="presOf" srcId="{30A804FB-78DA-4531-B672-F5A042A82149}" destId="{CE7006CD-4B2C-4D25-8DF0-13D4B6225EC7}" srcOrd="1" destOrd="0" presId="urn:microsoft.com/office/officeart/2005/8/layout/process1"/>
    <dgm:cxn modelId="{FDA84738-B0BE-48E1-8842-60B6EC008C38}" type="presOf" srcId="{D2AA9377-96A2-493A-A89F-54E686DFE93F}" destId="{D1E0CC6A-D787-4FEB-B0FF-EB8BCB959179}" srcOrd="1" destOrd="0" presId="urn:microsoft.com/office/officeart/2005/8/layout/process1"/>
    <dgm:cxn modelId="{A20850F6-4ABE-43FA-888D-5C23A13C444A}" type="presOf" srcId="{92DD708A-27FB-4A68-AF1C-FC599600EB03}" destId="{E2E753F4-7C5C-4FBF-81C9-26BC7F1E4180}" srcOrd="0" destOrd="0" presId="urn:microsoft.com/office/officeart/2005/8/layout/process1"/>
    <dgm:cxn modelId="{F9392035-AC1E-4A2A-9A22-8B17BCB2B4FF}" type="presOf" srcId="{30A804FB-78DA-4531-B672-F5A042A82149}" destId="{C69D953D-F32D-4300-9B24-D5D7F9F8F2C7}" srcOrd="0" destOrd="0" presId="urn:microsoft.com/office/officeart/2005/8/layout/process1"/>
    <dgm:cxn modelId="{C83F32E9-553D-44C8-A48C-9358C40CDBC2}" srcId="{8BFAEAF4-372D-480F-B3D8-05FC92AFE356}" destId="{92DD708A-27FB-4A68-AF1C-FC599600EB03}" srcOrd="0" destOrd="0" parTransId="{F328AD1A-B2C2-4C6A-812A-8FAE07B2FC67}" sibTransId="{D2AA9377-96A2-493A-A89F-54E686DFE93F}"/>
    <dgm:cxn modelId="{0812D698-E6F8-45E3-8290-FAA5D18231A5}" type="presOf" srcId="{32E01C39-6897-4D42-B7B7-CE886A744C76}" destId="{65688A5A-3170-4077-BB53-112F310456ED}" srcOrd="0" destOrd="0" presId="urn:microsoft.com/office/officeart/2005/8/layout/process1"/>
    <dgm:cxn modelId="{ABE635F3-19F8-460E-AD95-F8F195466278}" type="presOf" srcId="{8BFAEAF4-372D-480F-B3D8-05FC92AFE356}" destId="{F72BEE57-81C2-42C4-88C0-6A4ED7695B12}" srcOrd="0" destOrd="0" presId="urn:microsoft.com/office/officeart/2005/8/layout/process1"/>
    <dgm:cxn modelId="{64A68912-5480-4CC0-9CB7-198C1889002F}" type="presOf" srcId="{1D2B5DFC-18BD-48DF-A10B-8F516F58FB59}" destId="{444778B9-8FC4-4C9D-80E7-0EE890EFA0D6}" srcOrd="0" destOrd="0" presId="urn:microsoft.com/office/officeart/2005/8/layout/process1"/>
    <dgm:cxn modelId="{20F5A7FE-869F-45A9-8DEF-52DF85BD2B77}" type="presParOf" srcId="{F72BEE57-81C2-42C4-88C0-6A4ED7695B12}" destId="{E2E753F4-7C5C-4FBF-81C9-26BC7F1E4180}" srcOrd="0" destOrd="0" presId="urn:microsoft.com/office/officeart/2005/8/layout/process1"/>
    <dgm:cxn modelId="{19A26A33-C244-4725-B748-C96FDEAF5FCC}" type="presParOf" srcId="{F72BEE57-81C2-42C4-88C0-6A4ED7695B12}" destId="{40CC504E-24C2-4132-98A2-2E692F395348}" srcOrd="1" destOrd="0" presId="urn:microsoft.com/office/officeart/2005/8/layout/process1"/>
    <dgm:cxn modelId="{5645B62D-8689-4A75-BEE1-F6F1060BD6D8}" type="presParOf" srcId="{40CC504E-24C2-4132-98A2-2E692F395348}" destId="{D1E0CC6A-D787-4FEB-B0FF-EB8BCB959179}" srcOrd="0" destOrd="0" presId="urn:microsoft.com/office/officeart/2005/8/layout/process1"/>
    <dgm:cxn modelId="{110C13A4-C116-4B52-8D4E-4863E4437EA8}" type="presParOf" srcId="{F72BEE57-81C2-42C4-88C0-6A4ED7695B12}" destId="{444778B9-8FC4-4C9D-80E7-0EE890EFA0D6}" srcOrd="2" destOrd="0" presId="urn:microsoft.com/office/officeart/2005/8/layout/process1"/>
    <dgm:cxn modelId="{C8D583EB-9081-46E9-9FF6-A6DE983DF574}" type="presParOf" srcId="{F72BEE57-81C2-42C4-88C0-6A4ED7695B12}" destId="{C69D953D-F32D-4300-9B24-D5D7F9F8F2C7}" srcOrd="3" destOrd="0" presId="urn:microsoft.com/office/officeart/2005/8/layout/process1"/>
    <dgm:cxn modelId="{E6DB3B5D-7009-4C9F-B122-EC385E618F20}" type="presParOf" srcId="{C69D953D-F32D-4300-9B24-D5D7F9F8F2C7}" destId="{CE7006CD-4B2C-4D25-8DF0-13D4B6225EC7}" srcOrd="0" destOrd="0" presId="urn:microsoft.com/office/officeart/2005/8/layout/process1"/>
    <dgm:cxn modelId="{09CBD4CB-57AE-4EE1-A157-844DFB16550F}" type="presParOf" srcId="{F72BEE57-81C2-42C4-88C0-6A4ED7695B12}" destId="{65688A5A-3170-4077-BB53-112F310456E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753F4-7C5C-4FBF-81C9-26BC7F1E4180}">
      <dsp:nvSpPr>
        <dsp:cNvPr id="0" name=""/>
        <dsp:cNvSpPr/>
      </dsp:nvSpPr>
      <dsp:spPr>
        <a:xfrm>
          <a:off x="6054" y="482696"/>
          <a:ext cx="2503912" cy="2581372"/>
        </a:xfrm>
        <a:prstGeom prst="roundRect">
          <a:avLst>
            <a:gd name="adj" fmla="val 10000"/>
          </a:avLst>
        </a:prstGeom>
        <a:solidFill>
          <a:srgbClr val="B31B1B"/>
        </a:solidFill>
        <a:ln w="63500" cap="flat" cmpd="sng" algn="ctr">
          <a:solidFill>
            <a:srgbClr val="B31B1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Bahnschrift" panose="020B0502040204020203" pitchFamily="34" charset="0"/>
            </a:rPr>
            <a:t>General approach</a:t>
          </a:r>
          <a:endParaRPr lang="en-US" sz="3600" b="1" kern="1200" dirty="0">
            <a:latin typeface="Bahnschrift" panose="020B0502040204020203" pitchFamily="34" charset="0"/>
          </a:endParaRPr>
        </a:p>
      </dsp:txBody>
      <dsp:txXfrm>
        <a:off x="79391" y="556033"/>
        <a:ext cx="2357238" cy="2434698"/>
      </dsp:txXfrm>
    </dsp:sp>
    <dsp:sp modelId="{40CC504E-24C2-4132-98A2-2E692F395348}">
      <dsp:nvSpPr>
        <dsp:cNvPr id="0" name=""/>
        <dsp:cNvSpPr/>
      </dsp:nvSpPr>
      <dsp:spPr>
        <a:xfrm rot="21548453">
          <a:off x="2535215" y="1353565"/>
          <a:ext cx="947228" cy="763860"/>
        </a:xfrm>
        <a:prstGeom prst="rightArrow">
          <a:avLst>
            <a:gd name="adj1" fmla="val 60000"/>
            <a:gd name="adj2" fmla="val 50000"/>
          </a:avLst>
        </a:prstGeom>
        <a:solidFill>
          <a:srgbClr val="B31B1B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2535228" y="1508055"/>
        <a:ext cx="718070" cy="458316"/>
      </dsp:txXfrm>
    </dsp:sp>
    <dsp:sp modelId="{444778B9-8FC4-4C9D-80E7-0EE890EFA0D6}">
      <dsp:nvSpPr>
        <dsp:cNvPr id="0" name=""/>
        <dsp:cNvSpPr/>
      </dsp:nvSpPr>
      <dsp:spPr>
        <a:xfrm>
          <a:off x="3503994" y="373371"/>
          <a:ext cx="3147793" cy="2685461"/>
        </a:xfrm>
        <a:prstGeom prst="roundRect">
          <a:avLst>
            <a:gd name="adj" fmla="val 10000"/>
          </a:avLst>
        </a:prstGeom>
        <a:solidFill>
          <a:srgbClr val="B31B1B">
            <a:alpha val="60000"/>
          </a:srgbClr>
        </a:solidFill>
        <a:ln w="63500" cap="flat" cmpd="sng" algn="ctr">
          <a:solidFill>
            <a:srgbClr val="B31B1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Bahnschrift" panose="020B0502040204020203" pitchFamily="34" charset="0"/>
            </a:rPr>
            <a:t>Estimate</a:t>
          </a:r>
          <a:r>
            <a:rPr lang="en-US" sz="2400" kern="1200" dirty="0" smtClean="0">
              <a:latin typeface="Bahnschrift" panose="020B0502040204020203" pitchFamily="34" charset="0"/>
            </a:rPr>
            <a:t> dependence of values on demographic characteristics using EQ-5D valuation exercise</a:t>
          </a:r>
          <a:endParaRPr lang="en-US" sz="2400" kern="1200" dirty="0">
            <a:latin typeface="Bahnschrift" panose="020B0502040204020203" pitchFamily="34" charset="0"/>
          </a:endParaRPr>
        </a:p>
      </dsp:txBody>
      <dsp:txXfrm>
        <a:off x="3582648" y="452025"/>
        <a:ext cx="2990485" cy="2528153"/>
      </dsp:txXfrm>
    </dsp:sp>
    <dsp:sp modelId="{C69D953D-F32D-4300-9B24-D5D7F9F8F2C7}">
      <dsp:nvSpPr>
        <dsp:cNvPr id="0" name=""/>
        <dsp:cNvSpPr/>
      </dsp:nvSpPr>
      <dsp:spPr>
        <a:xfrm>
          <a:off x="6683738" y="1348160"/>
          <a:ext cx="945562" cy="763860"/>
        </a:xfrm>
        <a:prstGeom prst="rightArrow">
          <a:avLst>
            <a:gd name="adj1" fmla="val 60000"/>
            <a:gd name="adj2" fmla="val 50000"/>
          </a:avLst>
        </a:prstGeom>
        <a:solidFill>
          <a:srgbClr val="C00000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6683738" y="1500932"/>
        <a:ext cx="716404" cy="458316"/>
      </dsp:txXfrm>
    </dsp:sp>
    <dsp:sp modelId="{65688A5A-3170-4077-BB53-112F310456ED}">
      <dsp:nvSpPr>
        <dsp:cNvPr id="0" name=""/>
        <dsp:cNvSpPr/>
      </dsp:nvSpPr>
      <dsp:spPr>
        <a:xfrm>
          <a:off x="7646291" y="373371"/>
          <a:ext cx="3147793" cy="2685461"/>
        </a:xfrm>
        <a:prstGeom prst="roundRect">
          <a:avLst>
            <a:gd name="adj" fmla="val 10000"/>
          </a:avLst>
        </a:prstGeom>
        <a:solidFill>
          <a:srgbClr val="B31B1B">
            <a:alpha val="60000"/>
          </a:srgbClr>
        </a:solidFill>
        <a:ln w="635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Bahnschrift" panose="020B0502040204020203" pitchFamily="34" charset="0"/>
            </a:rPr>
            <a:t>Re-weight</a:t>
          </a:r>
          <a:r>
            <a:rPr lang="en-US" sz="2400" b="0" kern="1200" dirty="0" smtClean="0">
              <a:latin typeface="Bahnschrift" panose="020B0502040204020203" pitchFamily="34" charset="0"/>
            </a:rPr>
            <a:t> values to match society at different time points using external data</a:t>
          </a:r>
          <a:endParaRPr lang="en-US" sz="2400" kern="1200" dirty="0">
            <a:latin typeface="Bahnschrift" panose="020B0502040204020203" pitchFamily="34" charset="0"/>
          </a:endParaRPr>
        </a:p>
      </dsp:txBody>
      <dsp:txXfrm>
        <a:off x="7724945" y="452025"/>
        <a:ext cx="2990485" cy="2528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79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6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5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67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39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1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0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12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2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8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59C0-2A4E-4C42-B922-2E9A5737CBD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BDEFF-9B65-4BC9-909F-7058EEA11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3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00" cy="1999973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The logo : Communications and Engage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288" y="1005389"/>
            <a:ext cx="3059440" cy="98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University of Leeds logo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" y="7937"/>
            <a:ext cx="18287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Tracking the evolution of EQ-5D values due to demographic change over a 50-year period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64726" y="1208266"/>
            <a:ext cx="7218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Edward JD Webb</a:t>
            </a:r>
            <a:r>
              <a:rPr lang="en-GB" sz="2400" baseline="30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1</a:t>
            </a:r>
            <a:r>
              <a:rPr lang="en-GB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	Paul Kind</a:t>
            </a:r>
            <a:r>
              <a:rPr lang="en-GB" sz="2400" baseline="30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1,2</a:t>
            </a:r>
          </a:p>
          <a:p>
            <a:pPr algn="ctr"/>
            <a:r>
              <a:rPr lang="en-GB" sz="1600" baseline="30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1</a:t>
            </a:r>
            <a:r>
              <a:rPr lang="en-GB" sz="1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University of Leeds		</a:t>
            </a:r>
            <a:r>
              <a:rPr lang="en-GB" sz="1600" baseline="30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2</a:t>
            </a:r>
            <a:r>
              <a:rPr lang="en-GB" sz="1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University College London</a:t>
            </a:r>
            <a:endParaRPr lang="en-GB" sz="1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575" y="2140138"/>
            <a:ext cx="2587625" cy="2808000"/>
          </a:xfrm>
          <a:prstGeom prst="roundRect">
            <a:avLst/>
          </a:prstGeom>
          <a:noFill/>
          <a:ln w="50800" cap="rnd">
            <a:solidFill>
              <a:srgbClr val="B31B1B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Bahnschrift" panose="020B0502040204020203" pitchFamily="34" charset="0"/>
              </a:rPr>
              <a:t>Why might population values change?</a:t>
            </a:r>
            <a:endParaRPr lang="en-GB" sz="3600" dirty="0">
              <a:latin typeface="Bahnschrif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00300" y="2140138"/>
            <a:ext cx="3417373" cy="28080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0800" cap="rnd">
            <a:solidFill>
              <a:schemeClr val="bg1">
                <a:lumMod val="5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Bahnschrift" panose="020B0502040204020203" pitchFamily="34" charset="0"/>
              </a:rPr>
              <a:t>Measurement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Bahnschrift" panose="020B0502040204020203" pitchFamily="34" charset="0"/>
              </a:rPr>
              <a:t>Different instruments, e.g. </a:t>
            </a:r>
            <a:r>
              <a:rPr lang="en-GB" dirty="0" smtClean="0">
                <a:latin typeface="Bahnschrift" panose="020B0502040204020203" pitchFamily="34" charset="0"/>
              </a:rPr>
              <a:t>5L </a:t>
            </a:r>
            <a:r>
              <a:rPr lang="en-GB" dirty="0">
                <a:latin typeface="Bahnschrift" panose="020B0502040204020203" pitchFamily="34" charset="0"/>
              </a:rPr>
              <a:t>instead of </a:t>
            </a:r>
            <a:r>
              <a:rPr lang="en-GB" dirty="0" smtClean="0">
                <a:latin typeface="Bahnschrift" panose="020B0502040204020203" pitchFamily="34" charset="0"/>
              </a:rPr>
              <a:t>3L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Bahnschrift" panose="020B0502040204020203" pitchFamily="34" charset="0"/>
              </a:rPr>
              <a:t>Composite TTO instead of </a:t>
            </a:r>
            <a:r>
              <a:rPr lang="en-GB" dirty="0" smtClean="0">
                <a:latin typeface="Bahnschrift" panose="020B0502040204020203" pitchFamily="34" charset="0"/>
              </a:rPr>
              <a:t>TTO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Bahnschrif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3941" y="2140138"/>
            <a:ext cx="3851564" cy="28080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0800" cap="rnd">
            <a:solidFill>
              <a:schemeClr val="bg1">
                <a:lumMod val="5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Bahnschrift" panose="020B0502040204020203" pitchFamily="34" charset="0"/>
              </a:rPr>
              <a:t>Changes in beliefs/attitudes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Bahnschrift" panose="020B0502040204020203" pitchFamily="34" charset="0"/>
              </a:rPr>
              <a:t>Different social </a:t>
            </a:r>
            <a:r>
              <a:rPr lang="en-GB" dirty="0" smtClean="0">
                <a:latin typeface="Bahnschrift" panose="020B0502040204020203" pitchFamily="34" charset="0"/>
              </a:rPr>
              <a:t>norms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Bahnschrift" panose="020B0502040204020203" pitchFamily="34" charset="0"/>
              </a:rPr>
              <a:t>Spirituality - changing attitudes towards dying </a:t>
            </a:r>
            <a:endParaRPr lang="en-GB" dirty="0" smtClean="0">
              <a:latin typeface="Bahnschrif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Bahnschrift" panose="020B0502040204020203" pitchFamily="34" charset="0"/>
              </a:rPr>
              <a:t>New health technologies - different expectations about length/quality of life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58400" y="2142000"/>
            <a:ext cx="6300000" cy="1123712"/>
          </a:xfrm>
          <a:prstGeom prst="roundRect">
            <a:avLst/>
          </a:prstGeom>
          <a:solidFill>
            <a:srgbClr val="B31B1B">
              <a:alpha val="60000"/>
            </a:srgbClr>
          </a:solidFill>
          <a:ln w="50800" cap="rnd">
            <a:solidFill>
              <a:srgbClr val="B31B1B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Demographics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Bahnschrift" panose="020B0502040204020203" pitchFamily="34" charset="0"/>
              </a:rPr>
              <a:t>Ageing </a:t>
            </a:r>
            <a:r>
              <a:rPr lang="en-GB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society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Bahnschrift" panose="020B0502040204020203" pitchFamily="34" charset="0"/>
              </a:rPr>
              <a:t>Changing ethnic </a:t>
            </a:r>
            <a:r>
              <a:rPr lang="en-GB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makeup, changing social roles</a:t>
            </a:r>
            <a:endParaRPr lang="en-GB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59492" y="3803961"/>
            <a:ext cx="6300000" cy="1123712"/>
          </a:xfrm>
          <a:prstGeom prst="roundRect">
            <a:avLst/>
          </a:prstGeom>
          <a:solidFill>
            <a:srgbClr val="B31B1B"/>
          </a:solidFill>
          <a:ln w="50800" cap="rnd">
            <a:solidFill>
              <a:srgbClr val="B31B1B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Our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u="sng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Disentangle</a:t>
            </a:r>
            <a:r>
              <a:rPr lang="en-GB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impact of demographics from other causes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E.g. do values change </a:t>
            </a:r>
            <a:r>
              <a:rPr lang="en-GB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because</a:t>
            </a:r>
            <a:r>
              <a:rPr lang="en-GB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of an aging society</a:t>
            </a:r>
            <a:endParaRPr lang="en-GB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9511" y="2406496"/>
            <a:ext cx="955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i="1" dirty="0" smtClean="0">
                <a:latin typeface="Bahnschrift" panose="020B0502040204020203" pitchFamily="34" charset="0"/>
              </a:rPr>
              <a:t>OR</a:t>
            </a:r>
            <a:endParaRPr lang="en-GB" sz="4400" b="1" i="1" dirty="0">
              <a:latin typeface="Bahnschrif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02435" y="2406497"/>
            <a:ext cx="955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i="1" dirty="0" smtClean="0">
                <a:latin typeface="Bahnschrift" panose="020B0502040204020203" pitchFamily="34" charset="0"/>
              </a:rPr>
              <a:t>OR</a:t>
            </a:r>
            <a:endParaRPr lang="en-GB" sz="4400" b="1" i="1" dirty="0">
              <a:latin typeface="Bahnschrift" panose="020B0502040204020203" pitchFamily="34" charset="0"/>
            </a:endParaRPr>
          </a:p>
        </p:txBody>
      </p:sp>
      <p:sp>
        <p:nvSpPr>
          <p:cNvPr id="18" name="Up Arrow 17"/>
          <p:cNvSpPr/>
          <p:nvPr/>
        </p:nvSpPr>
        <p:spPr>
          <a:xfrm>
            <a:off x="14461728" y="3268148"/>
            <a:ext cx="1316182" cy="531461"/>
          </a:xfrm>
          <a:prstGeom prst="upArrow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483595493"/>
              </p:ext>
            </p:extLst>
          </p:nvPr>
        </p:nvGraphicFramePr>
        <p:xfrm>
          <a:off x="155575" y="4709097"/>
          <a:ext cx="11329843" cy="354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166762" y="5077108"/>
            <a:ext cx="6991638" cy="5040000"/>
          </a:xfrm>
          <a:prstGeom prst="rect">
            <a:avLst/>
          </a:prstGeom>
          <a:solidFill>
            <a:srgbClr val="C00000">
              <a:alpha val="60000"/>
            </a:srgbClr>
          </a:solidFill>
          <a:ln w="635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Case study: Office for National Statistics data 1990-2040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Values re-weighted to match UK population by age/gender</a:t>
            </a:r>
          </a:p>
          <a:p>
            <a:endParaRPr lang="en-GB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9890" y="6161078"/>
            <a:ext cx="6825382" cy="373832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55575" y="7994432"/>
            <a:ext cx="5389418" cy="2043113"/>
          </a:xfrm>
          <a:prstGeom prst="roundRect">
            <a:avLst/>
          </a:prstGeom>
          <a:noFill/>
          <a:ln w="63500">
            <a:solidFill>
              <a:srgbClr val="B31B1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Bahnschrift" panose="020B0502040204020203" pitchFamily="34" charset="0"/>
              </a:rPr>
              <a:t>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ahnschrift" panose="020B0502040204020203" pitchFamily="34" charset="0"/>
              </a:rPr>
              <a:t>Values largely </a:t>
            </a:r>
            <a:r>
              <a:rPr lang="en-GB" b="1" i="1" dirty="0" smtClean="0">
                <a:latin typeface="Bahnschrift" panose="020B0502040204020203" pitchFamily="34" charset="0"/>
              </a:rPr>
              <a:t>stable</a:t>
            </a:r>
            <a:r>
              <a:rPr lang="en-GB" dirty="0" smtClean="0">
                <a:latin typeface="Bahnschrift" panose="020B0502040204020203" pitchFamily="34" charset="0"/>
              </a:rPr>
              <a:t>, even over long periods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ahnschrift" panose="020B0502040204020203" pitchFamily="34" charset="0"/>
              </a:rPr>
              <a:t>Demographic change </a:t>
            </a:r>
            <a:r>
              <a:rPr lang="en-GB" b="1" i="1" dirty="0" smtClean="0">
                <a:latin typeface="Bahnschrift" panose="020B0502040204020203" pitchFamily="34" charset="0"/>
              </a:rPr>
              <a:t>alone </a:t>
            </a:r>
            <a:r>
              <a:rPr lang="en-GB" dirty="0" smtClean="0">
                <a:latin typeface="Bahnschrift" panose="020B0502040204020203" pitchFamily="34" charset="0"/>
              </a:rPr>
              <a:t>not a reason to update value 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ahnschrift" panose="020B0502040204020203" pitchFamily="34" charset="0"/>
              </a:rPr>
              <a:t>Potential </a:t>
            </a:r>
            <a:r>
              <a:rPr lang="en-GB" b="1" i="1" dirty="0" smtClean="0">
                <a:latin typeface="Bahnschrift" panose="020B0502040204020203" pitchFamily="34" charset="0"/>
              </a:rPr>
              <a:t>indirect</a:t>
            </a:r>
            <a:r>
              <a:rPr lang="en-GB" dirty="0" smtClean="0">
                <a:latin typeface="Bahnschrift" panose="020B0502040204020203" pitchFamily="34" charset="0"/>
              </a:rPr>
              <a:t> effects of demographic change</a:t>
            </a:r>
            <a:endParaRPr lang="en-GB" dirty="0">
              <a:latin typeface="Bahnschrift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61168" y="7985179"/>
            <a:ext cx="5389418" cy="1430179"/>
          </a:xfrm>
          <a:prstGeom prst="roundRect">
            <a:avLst/>
          </a:prstGeom>
          <a:noFill/>
          <a:ln w="63500">
            <a:solidFill>
              <a:srgbClr val="B31B1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Bahnschrift" panose="020B0502040204020203" pitchFamily="34" charset="0"/>
              </a:rPr>
              <a:t>Future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ahnschrift" panose="020B0502040204020203" pitchFamily="34" charset="0"/>
              </a:rPr>
              <a:t>Simple and generalizable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Bahnschrift" panose="020B0502040204020203" pitchFamily="34" charset="0"/>
              </a:rPr>
              <a:t>Could use with other value sets in other contexts</a:t>
            </a:r>
            <a:endParaRPr lang="en-GB" dirty="0">
              <a:latin typeface="Bahnschrift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61168" y="9465855"/>
            <a:ext cx="5324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Acknowledgements: EQ-5D-5L valuation data collection was funded by Prostate Cancer UK. The opinions expressed are those of the authors and do not represent the views of Prostate Cancer UK</a:t>
            </a:r>
          </a:p>
        </p:txBody>
      </p:sp>
    </p:spTree>
    <p:extLst>
      <p:ext uri="{BB962C8B-B14F-4D97-AF65-F5344CB8AC3E}">
        <p14:creationId xmlns:p14="http://schemas.microsoft.com/office/powerpoint/2010/main" val="6224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5209C29B68EB489C8D6956340CF12A" ma:contentTypeVersion="14" ma:contentTypeDescription="Create a new document." ma:contentTypeScope="" ma:versionID="bc2b867674d4923a598f10f77582e68f">
  <xsd:schema xmlns:xsd="http://www.w3.org/2001/XMLSchema" xmlns:xs="http://www.w3.org/2001/XMLSchema" xmlns:p="http://schemas.microsoft.com/office/2006/metadata/properties" xmlns:ns3="620917e3-bcca-497e-b4ca-6009176327a3" xmlns:ns4="9d457fcb-474b-4731-abe6-d101faf8b57c" targetNamespace="http://schemas.microsoft.com/office/2006/metadata/properties" ma:root="true" ma:fieldsID="6badc73953a15ede9e09880316ac0614" ns3:_="" ns4:_="">
    <xsd:import namespace="620917e3-bcca-497e-b4ca-6009176327a3"/>
    <xsd:import namespace="9d457fcb-474b-4731-abe6-d101faf8b5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0917e3-bcca-497e-b4ca-6009176327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57fcb-474b-4731-abe6-d101faf8b5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E5DFDD-CE99-4160-B4BA-83369ED00C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0917e3-bcca-497e-b4ca-6009176327a3"/>
    <ds:schemaRef ds:uri="9d457fcb-474b-4731-abe6-d101faf8b5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0712F-8207-4DC1-BEB1-F2BB2C7511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7E4D38-9FB5-49A0-A495-7E982681C87E}">
  <ds:schemaRefs>
    <ds:schemaRef ds:uri="http://schemas.microsoft.com/office/2006/metadata/properties"/>
    <ds:schemaRef ds:uri="http://purl.org/dc/terms/"/>
    <ds:schemaRef ds:uri="620917e3-bcca-497e-b4ca-600917632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d457fcb-474b-4731-abe6-d101faf8b57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216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Webb</dc:creator>
  <cp:lastModifiedBy>Edward Webb</cp:lastModifiedBy>
  <cp:revision>14</cp:revision>
  <dcterms:created xsi:type="dcterms:W3CDTF">2022-06-01T14:49:24Z</dcterms:created>
  <dcterms:modified xsi:type="dcterms:W3CDTF">2022-06-01T16:51:09Z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0x010100045209C29B68EB489C8D6956340CF12A</vt:lpwstr>
  </property>
</Properties>
</file>