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Lst>
  <p:sldSz cx="6911975" cy="38877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Helle Formatvorlage 1 - Akz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Helle Formatvorlage 1 - Akz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792" autoAdjust="0"/>
    <p:restoredTop sz="94660"/>
  </p:normalViewPr>
  <p:slideViewPr>
    <p:cSldViewPr snapToGrid="0">
      <p:cViewPr varScale="1">
        <p:scale>
          <a:sx n="111" d="100"/>
          <a:sy n="111" d="100"/>
        </p:scale>
        <p:origin x="1188"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907197" y="1353041"/>
            <a:ext cx="5097582" cy="933069"/>
          </a:xfrm>
          <a:solidFill>
            <a:srgbClr val="FFFFFF"/>
          </a:solidFill>
          <a:ln w="38100">
            <a:solidFill>
              <a:srgbClr val="404040"/>
            </a:solidFill>
          </a:ln>
        </p:spPr>
        <p:txBody>
          <a:bodyPr lIns="274320" rIns="274320" anchor="ctr" anchorCtr="1">
            <a:normAutofit/>
          </a:bodyPr>
          <a:lstStyle>
            <a:lvl1pPr algn="ctr">
              <a:defRPr sz="2154">
                <a:solidFill>
                  <a:srgbClr val="262626"/>
                </a:solidFill>
              </a:defRPr>
            </a:lvl1pPr>
          </a:lstStyle>
          <a:p>
            <a:r>
              <a:rPr lang="de-DE"/>
              <a:t>Mastertitelformat bearbeiten</a:t>
            </a:r>
            <a:endParaRPr lang="en-US" dirty="0"/>
          </a:p>
        </p:txBody>
      </p:sp>
      <p:sp>
        <p:nvSpPr>
          <p:cNvPr id="3" name="Subtitle 2"/>
          <p:cNvSpPr>
            <a:spLocks noGrp="1"/>
          </p:cNvSpPr>
          <p:nvPr>
            <p:ph type="subTitle" idx="1"/>
          </p:nvPr>
        </p:nvSpPr>
        <p:spPr>
          <a:xfrm>
            <a:off x="1527979" y="2467449"/>
            <a:ext cx="3856018" cy="702894"/>
          </a:xfrm>
          <a:noFill/>
        </p:spPr>
        <p:txBody>
          <a:bodyPr>
            <a:normAutofit/>
          </a:bodyPr>
          <a:lstStyle>
            <a:lvl1pPr marL="0" indent="0" algn="ctr">
              <a:buNone/>
              <a:defRPr sz="1134">
                <a:solidFill>
                  <a:schemeClr val="tx1">
                    <a:lumMod val="75000"/>
                    <a:lumOff val="25000"/>
                  </a:schemeClr>
                </a:solidFill>
              </a:defRPr>
            </a:lvl1pPr>
            <a:lvl2pPr marL="259187" indent="0" algn="ctr">
              <a:buNone/>
              <a:defRPr sz="1134"/>
            </a:lvl2pPr>
            <a:lvl3pPr marL="518373" indent="0" algn="ctr">
              <a:buNone/>
              <a:defRPr sz="1020"/>
            </a:lvl3pPr>
            <a:lvl4pPr marL="777560" indent="0" algn="ctr">
              <a:buNone/>
              <a:defRPr sz="907"/>
            </a:lvl4pPr>
            <a:lvl5pPr marL="1036747" indent="0" algn="ctr">
              <a:buNone/>
              <a:defRPr sz="907"/>
            </a:lvl5pPr>
            <a:lvl6pPr marL="1295933" indent="0" algn="ctr">
              <a:buNone/>
              <a:defRPr sz="907"/>
            </a:lvl6pPr>
            <a:lvl7pPr marL="1555120" indent="0" algn="ctr">
              <a:buNone/>
              <a:defRPr sz="907"/>
            </a:lvl7pPr>
            <a:lvl8pPr marL="1814307" indent="0" algn="ctr">
              <a:buNone/>
              <a:defRPr sz="907"/>
            </a:lvl8pPr>
            <a:lvl9pPr marL="2073493" indent="0" algn="ctr">
              <a:buNone/>
              <a:defRPr sz="907"/>
            </a:lvl9pPr>
          </a:lstStyle>
          <a:p>
            <a:r>
              <a:rPr lang="de-DE"/>
              <a:t>Master-Untertitelformat bearbeiten</a:t>
            </a:r>
            <a:endParaRPr lang="en-US" dirty="0"/>
          </a:p>
        </p:txBody>
      </p:sp>
      <p:sp>
        <p:nvSpPr>
          <p:cNvPr id="7" name="Date Placeholder 6"/>
          <p:cNvSpPr>
            <a:spLocks noGrp="1"/>
          </p:cNvSpPr>
          <p:nvPr>
            <p:ph type="dt" sz="half" idx="10"/>
          </p:nvPr>
        </p:nvSpPr>
        <p:spPr/>
        <p:txBody>
          <a:bodyPr/>
          <a:lstStyle/>
          <a:p>
            <a:fld id="{742EFF55-C396-4715-856E-CC60A56B6683}" type="datetimeFigureOut">
              <a:rPr lang="en-US" smtClean="0"/>
              <a:t>6/17/2022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211698813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42EFF55-C396-4715-856E-CC60A56B6683}"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1173755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5684" y="531331"/>
            <a:ext cx="736216" cy="282512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264892" y="531331"/>
            <a:ext cx="3514091" cy="282512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742EFF55-C396-4715-856E-CC60A56B6683}" type="datetimeFigureOut">
              <a:rPr lang="en-US" smtClean="0"/>
              <a:t>6/17/2022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116990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742EFF55-C396-4715-856E-CC60A56B6683}" type="datetimeFigureOut">
              <a:rPr lang="en-US" smtClean="0"/>
              <a:t>6/17/2022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159062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907197" y="1353041"/>
            <a:ext cx="5097582" cy="933069"/>
          </a:xfrm>
          <a:solidFill>
            <a:srgbClr val="FFFFFF"/>
          </a:solidFill>
          <a:ln w="38100">
            <a:solidFill>
              <a:srgbClr val="404040"/>
            </a:solidFill>
          </a:ln>
        </p:spPr>
        <p:txBody>
          <a:bodyPr lIns="274320" rIns="274320" anchor="ctr" anchorCtr="1">
            <a:normAutofit/>
          </a:bodyPr>
          <a:lstStyle>
            <a:lvl1pPr>
              <a:defRPr sz="2154">
                <a:solidFill>
                  <a:srgbClr val="262626"/>
                </a:solidFill>
              </a:defRPr>
            </a:lvl1pPr>
          </a:lstStyle>
          <a:p>
            <a:r>
              <a:rPr lang="de-DE"/>
              <a:t>Mastertitelformat bearbeiten</a:t>
            </a:r>
            <a:endParaRPr lang="en-US" dirty="0"/>
          </a:p>
        </p:txBody>
      </p:sp>
      <p:sp>
        <p:nvSpPr>
          <p:cNvPr id="3" name="Text Placeholder 2"/>
          <p:cNvSpPr>
            <a:spLocks noGrp="1"/>
          </p:cNvSpPr>
          <p:nvPr>
            <p:ph type="body" idx="1"/>
          </p:nvPr>
        </p:nvSpPr>
        <p:spPr>
          <a:xfrm>
            <a:off x="1527979" y="2467405"/>
            <a:ext cx="3856018" cy="717173"/>
          </a:xfrm>
        </p:spPr>
        <p:txBody>
          <a:bodyPr anchor="t" anchorCtr="1">
            <a:normAutofit/>
          </a:bodyPr>
          <a:lstStyle>
            <a:lvl1pPr marL="0" indent="0">
              <a:buNone/>
              <a:defRPr sz="1134">
                <a:solidFill>
                  <a:schemeClr val="tx1"/>
                </a:solidFill>
              </a:defRPr>
            </a:lvl1pPr>
            <a:lvl2pPr marL="259187" indent="0">
              <a:buNone/>
              <a:defRPr sz="1134">
                <a:solidFill>
                  <a:schemeClr val="tx1">
                    <a:tint val="75000"/>
                  </a:schemeClr>
                </a:solidFill>
              </a:defRPr>
            </a:lvl2pPr>
            <a:lvl3pPr marL="518373" indent="0">
              <a:buNone/>
              <a:defRPr sz="1020">
                <a:solidFill>
                  <a:schemeClr val="tx1">
                    <a:tint val="75000"/>
                  </a:schemeClr>
                </a:solidFill>
              </a:defRPr>
            </a:lvl3pPr>
            <a:lvl4pPr marL="777560" indent="0">
              <a:buNone/>
              <a:defRPr sz="907">
                <a:solidFill>
                  <a:schemeClr val="tx1">
                    <a:tint val="75000"/>
                  </a:schemeClr>
                </a:solidFill>
              </a:defRPr>
            </a:lvl4pPr>
            <a:lvl5pPr marL="1036747" indent="0">
              <a:buNone/>
              <a:defRPr sz="907">
                <a:solidFill>
                  <a:schemeClr val="tx1">
                    <a:tint val="75000"/>
                  </a:schemeClr>
                </a:solidFill>
              </a:defRPr>
            </a:lvl5pPr>
            <a:lvl6pPr marL="1295933" indent="0">
              <a:buNone/>
              <a:defRPr sz="907">
                <a:solidFill>
                  <a:schemeClr val="tx1">
                    <a:tint val="75000"/>
                  </a:schemeClr>
                </a:solidFill>
              </a:defRPr>
            </a:lvl6pPr>
            <a:lvl7pPr marL="1555120" indent="0">
              <a:buNone/>
              <a:defRPr sz="907">
                <a:solidFill>
                  <a:schemeClr val="tx1">
                    <a:tint val="75000"/>
                  </a:schemeClr>
                </a:solidFill>
              </a:defRPr>
            </a:lvl7pPr>
            <a:lvl8pPr marL="1814307" indent="0">
              <a:buNone/>
              <a:defRPr sz="907">
                <a:solidFill>
                  <a:schemeClr val="tx1">
                    <a:tint val="75000"/>
                  </a:schemeClr>
                </a:solidFill>
              </a:defRPr>
            </a:lvl8pPr>
            <a:lvl9pPr marL="2073493" indent="0">
              <a:buNone/>
              <a:defRPr sz="907">
                <a:solidFill>
                  <a:schemeClr val="tx1">
                    <a:tint val="75000"/>
                  </a:schemeClr>
                </a:solidFill>
              </a:defRPr>
            </a:lvl9pPr>
          </a:lstStyle>
          <a:p>
            <a:pPr lvl="0"/>
            <a:r>
              <a:rPr lang="de-DE"/>
              <a:t>Mastertextformat bearbeiten</a:t>
            </a:r>
          </a:p>
        </p:txBody>
      </p:sp>
      <p:sp>
        <p:nvSpPr>
          <p:cNvPr id="7" name="Date Placeholder 6"/>
          <p:cNvSpPr>
            <a:spLocks noGrp="1"/>
          </p:cNvSpPr>
          <p:nvPr>
            <p:ph type="dt" sz="half" idx="10"/>
          </p:nvPr>
        </p:nvSpPr>
        <p:spPr/>
        <p:txBody>
          <a:bodyPr/>
          <a:lstStyle/>
          <a:p>
            <a:fld id="{742EFF55-C396-4715-856E-CC60A56B6683}" type="datetimeFigureOut">
              <a:rPr lang="en-US" smtClean="0"/>
              <a:t>6/17/2022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252879938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96829" y="1495502"/>
            <a:ext cx="2421783" cy="175850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593363" y="1495502"/>
            <a:ext cx="2420919" cy="175850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8" name="Date Placeholder 7"/>
          <p:cNvSpPr>
            <a:spLocks noGrp="1"/>
          </p:cNvSpPr>
          <p:nvPr>
            <p:ph type="dt" sz="half" idx="10"/>
          </p:nvPr>
        </p:nvSpPr>
        <p:spPr/>
        <p:txBody>
          <a:bodyPr/>
          <a:lstStyle/>
          <a:p>
            <a:fld id="{742EFF55-C396-4715-856E-CC60A56B6683}" type="datetimeFigureOut">
              <a:rPr lang="en-US" smtClean="0"/>
              <a:t>6/17/2022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4018153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97693" y="1311481"/>
            <a:ext cx="2420919" cy="399146"/>
          </a:xfrm>
        </p:spPr>
        <p:txBody>
          <a:bodyPr anchor="b" anchorCtr="1">
            <a:normAutofit/>
          </a:bodyPr>
          <a:lstStyle>
            <a:lvl1pPr marL="0" indent="0" algn="ctr">
              <a:buNone/>
              <a:defRPr sz="1077" b="0" cap="all" spc="57" baseline="0">
                <a:solidFill>
                  <a:schemeClr val="accent2">
                    <a:lumMod val="75000"/>
                  </a:schemeClr>
                </a:solidFill>
              </a:defRPr>
            </a:lvl1pPr>
            <a:lvl2pPr marL="259187" indent="0">
              <a:buNone/>
              <a:defRPr sz="1077" b="1"/>
            </a:lvl2pPr>
            <a:lvl3pPr marL="518373" indent="0">
              <a:buNone/>
              <a:defRPr sz="1020" b="1"/>
            </a:lvl3pPr>
            <a:lvl4pPr marL="777560" indent="0">
              <a:buNone/>
              <a:defRPr sz="907" b="1"/>
            </a:lvl4pPr>
            <a:lvl5pPr marL="1036747" indent="0">
              <a:buNone/>
              <a:defRPr sz="907" b="1"/>
            </a:lvl5pPr>
            <a:lvl6pPr marL="1295933" indent="0">
              <a:buNone/>
              <a:defRPr sz="907" b="1"/>
            </a:lvl6pPr>
            <a:lvl7pPr marL="1555120" indent="0">
              <a:buNone/>
              <a:defRPr sz="907" b="1"/>
            </a:lvl7pPr>
            <a:lvl8pPr marL="1814307" indent="0">
              <a:buNone/>
              <a:defRPr sz="907" b="1"/>
            </a:lvl8pPr>
            <a:lvl9pPr marL="2073493" indent="0">
              <a:buNone/>
              <a:defRPr sz="907" b="1"/>
            </a:lvl9pPr>
          </a:lstStyle>
          <a:p>
            <a:pPr lvl="0"/>
            <a:r>
              <a:rPr lang="de-DE"/>
              <a:t>Mastertextformat bearbeiten</a:t>
            </a:r>
          </a:p>
        </p:txBody>
      </p:sp>
      <p:sp>
        <p:nvSpPr>
          <p:cNvPr id="4" name="Content Placeholder 3"/>
          <p:cNvSpPr>
            <a:spLocks noGrp="1"/>
          </p:cNvSpPr>
          <p:nvPr>
            <p:ph sz="half" idx="2"/>
          </p:nvPr>
        </p:nvSpPr>
        <p:spPr>
          <a:xfrm>
            <a:off x="897693" y="1781903"/>
            <a:ext cx="2420919" cy="147210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Content Placeholder 5"/>
          <p:cNvSpPr>
            <a:spLocks noGrp="1"/>
          </p:cNvSpPr>
          <p:nvPr>
            <p:ph sz="quarter" idx="4"/>
          </p:nvPr>
        </p:nvSpPr>
        <p:spPr>
          <a:xfrm>
            <a:off x="3593363" y="1781903"/>
            <a:ext cx="2411415" cy="1472108"/>
          </a:xfrm>
        </p:spPr>
        <p:txBody>
          <a:bodyPr/>
          <a:lstStyle>
            <a:lvl5pP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Text Placeholder 4"/>
          <p:cNvSpPr>
            <a:spLocks noGrp="1"/>
          </p:cNvSpPr>
          <p:nvPr>
            <p:ph type="body" sz="quarter" idx="13"/>
          </p:nvPr>
        </p:nvSpPr>
        <p:spPr>
          <a:xfrm>
            <a:off x="3593363" y="1311481"/>
            <a:ext cx="2420919" cy="399146"/>
          </a:xfrm>
        </p:spPr>
        <p:txBody>
          <a:bodyPr anchor="b" anchorCtr="1">
            <a:normAutofit/>
          </a:bodyPr>
          <a:lstStyle>
            <a:lvl1pPr marL="0" indent="0" algn="ctr">
              <a:buNone/>
              <a:defRPr sz="1077" b="0" cap="all" spc="57" baseline="0">
                <a:solidFill>
                  <a:schemeClr val="accent2">
                    <a:lumMod val="75000"/>
                  </a:schemeClr>
                </a:solidFill>
              </a:defRPr>
            </a:lvl1pPr>
            <a:lvl2pPr marL="259187" indent="0">
              <a:buNone/>
              <a:defRPr sz="1077" b="1"/>
            </a:lvl2pPr>
            <a:lvl3pPr marL="518373" indent="0">
              <a:buNone/>
              <a:defRPr sz="1020" b="1"/>
            </a:lvl3pPr>
            <a:lvl4pPr marL="777560" indent="0">
              <a:buNone/>
              <a:defRPr sz="907" b="1"/>
            </a:lvl4pPr>
            <a:lvl5pPr marL="1036747" indent="0">
              <a:buNone/>
              <a:defRPr sz="907" b="1"/>
            </a:lvl5pPr>
            <a:lvl6pPr marL="1295933" indent="0">
              <a:buNone/>
              <a:defRPr sz="907" b="1"/>
            </a:lvl6pPr>
            <a:lvl7pPr marL="1555120" indent="0">
              <a:buNone/>
              <a:defRPr sz="907" b="1"/>
            </a:lvl7pPr>
            <a:lvl8pPr marL="1814307" indent="0">
              <a:buNone/>
              <a:defRPr sz="907" b="1"/>
            </a:lvl8pPr>
            <a:lvl9pPr marL="2073493" indent="0">
              <a:buNone/>
              <a:defRPr sz="907" b="1"/>
            </a:lvl9pPr>
          </a:lstStyle>
          <a:p>
            <a:pPr lvl="0"/>
            <a:r>
              <a:rPr lang="de-DE"/>
              <a:t>Mastertextformat bearbeiten</a:t>
            </a:r>
          </a:p>
        </p:txBody>
      </p:sp>
      <p:sp>
        <p:nvSpPr>
          <p:cNvPr id="7" name="Date Placeholder 6"/>
          <p:cNvSpPr>
            <a:spLocks noGrp="1"/>
          </p:cNvSpPr>
          <p:nvPr>
            <p:ph type="dt" sz="half" idx="10"/>
          </p:nvPr>
        </p:nvSpPr>
        <p:spPr/>
        <p:txBody>
          <a:bodyPr/>
          <a:lstStyle/>
          <a:p>
            <a:fld id="{742EFF55-C396-4715-856E-CC60A56B6683}" type="datetimeFigureOut">
              <a:rPr lang="en-US" smtClean="0"/>
              <a:t>6/17/2022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E3580B-B85D-4D38-B414-0C6BD53ECB52}" type="slidenum">
              <a:rPr lang="en-US" smtClean="0"/>
              <a:t>‹Nr.›</a:t>
            </a:fld>
            <a:endParaRPr lang="en-US"/>
          </a:p>
        </p:txBody>
      </p:sp>
      <p:sp>
        <p:nvSpPr>
          <p:cNvPr id="10" name="Title 9"/>
          <p:cNvSpPr>
            <a:spLocks noGrp="1"/>
          </p:cNvSpPr>
          <p:nvPr>
            <p:ph type="title"/>
          </p:nvPr>
        </p:nvSpPr>
        <p:spPr/>
        <p:txBody>
          <a:bodyPr/>
          <a:lstStyle/>
          <a:p>
            <a:r>
              <a:rPr lang="de-DE"/>
              <a:t>Mastertitelformat bearbeiten</a:t>
            </a:r>
            <a:endParaRPr lang="en-US" dirty="0"/>
          </a:p>
        </p:txBody>
      </p:sp>
    </p:spTree>
    <p:extLst>
      <p:ext uri="{BB962C8B-B14F-4D97-AF65-F5344CB8AC3E}">
        <p14:creationId xmlns:p14="http://schemas.microsoft.com/office/powerpoint/2010/main" val="2824589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742EFF55-C396-4715-856E-CC60A56B6683}" type="datetimeFigureOut">
              <a:rPr lang="en-US" smtClean="0"/>
              <a:t>6/17/2022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226421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EFF55-C396-4715-856E-CC60A56B6683}" type="datetimeFigureOut">
              <a:rPr lang="en-US" smtClean="0"/>
              <a:t>6/17/2022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1942363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6" name="Rectangle 25"/>
          <p:cNvSpPr/>
          <p:nvPr/>
        </p:nvSpPr>
        <p:spPr>
          <a:xfrm>
            <a:off x="0" y="0"/>
            <a:ext cx="3455988" cy="3887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456190" y="1272022"/>
            <a:ext cx="2543607" cy="647113"/>
          </a:xfrm>
          <a:solidFill>
            <a:srgbClr val="FFFFFF"/>
          </a:solidFill>
          <a:ln>
            <a:solidFill>
              <a:srgbClr val="404040"/>
            </a:solidFill>
          </a:ln>
        </p:spPr>
        <p:txBody>
          <a:bodyPr anchor="ctr" anchorCtr="1">
            <a:normAutofit/>
          </a:bodyPr>
          <a:lstStyle>
            <a:lvl1pPr>
              <a:defRPr sz="1247">
                <a:solidFill>
                  <a:srgbClr val="262626"/>
                </a:solidFill>
              </a:defRPr>
            </a:lvl1pPr>
          </a:lstStyle>
          <a:p>
            <a:r>
              <a:rPr lang="de-DE"/>
              <a:t>Mastertitelformat bearbeiten</a:t>
            </a:r>
            <a:endParaRPr lang="en-US" dirty="0"/>
          </a:p>
        </p:txBody>
      </p:sp>
      <p:sp>
        <p:nvSpPr>
          <p:cNvPr id="3" name="Content Placeholder 2"/>
          <p:cNvSpPr>
            <a:spLocks noGrp="1"/>
          </p:cNvSpPr>
          <p:nvPr>
            <p:ph idx="1"/>
          </p:nvPr>
        </p:nvSpPr>
        <p:spPr>
          <a:xfrm>
            <a:off x="3818866" y="456167"/>
            <a:ext cx="2730230" cy="2975454"/>
          </a:xfrm>
        </p:spPr>
        <p:txBody>
          <a:bodyPr>
            <a:normAutofit/>
          </a:bodyPr>
          <a:lstStyle>
            <a:lvl1pPr>
              <a:defRPr sz="1077">
                <a:solidFill>
                  <a:schemeClr val="tx1"/>
                </a:solidFill>
              </a:defRPr>
            </a:lvl1pPr>
            <a:lvl2pPr>
              <a:defRPr sz="907">
                <a:solidFill>
                  <a:schemeClr val="tx1"/>
                </a:solidFill>
              </a:defRPr>
            </a:lvl2pPr>
            <a:lvl3pPr>
              <a:defRPr sz="907">
                <a:solidFill>
                  <a:schemeClr val="tx1"/>
                </a:solidFill>
              </a:defRPr>
            </a:lvl3pPr>
            <a:lvl4pPr>
              <a:defRPr sz="907">
                <a:solidFill>
                  <a:schemeClr val="tx1"/>
                </a:solidFill>
              </a:defRPr>
            </a:lvl4pPr>
            <a:lvl5pPr>
              <a:defRPr sz="907">
                <a:solidFill>
                  <a:schemeClr val="tx1"/>
                </a:solidFill>
              </a:defRPr>
            </a:lvl5pPr>
            <a:lvl6pPr>
              <a:defRPr sz="907"/>
            </a:lvl6pPr>
            <a:lvl7pPr>
              <a:defRPr sz="907"/>
            </a:lvl7pPr>
            <a:lvl8pPr>
              <a:defRPr sz="907"/>
            </a:lvl8pPr>
            <a:lvl9pPr>
              <a:defRPr sz="907"/>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32446" y="2012442"/>
            <a:ext cx="2151352" cy="1243795"/>
          </a:xfrm>
        </p:spPr>
        <p:txBody>
          <a:bodyPr anchor="t" anchorCtr="1">
            <a:normAutofit/>
          </a:bodyPr>
          <a:lstStyle>
            <a:lvl1pPr marL="0" indent="0" algn="ctr">
              <a:buNone/>
              <a:defRPr sz="850">
                <a:solidFill>
                  <a:srgbClr val="FFFFFF"/>
                </a:solidFill>
              </a:defRPr>
            </a:lvl1pPr>
            <a:lvl2pPr marL="259187" indent="0">
              <a:buNone/>
              <a:defRPr sz="794"/>
            </a:lvl2pPr>
            <a:lvl3pPr marL="518373" indent="0">
              <a:buNone/>
              <a:defRPr sz="680"/>
            </a:lvl3pPr>
            <a:lvl4pPr marL="777560" indent="0">
              <a:buNone/>
              <a:defRPr sz="567"/>
            </a:lvl4pPr>
            <a:lvl5pPr marL="1036747" indent="0">
              <a:buNone/>
              <a:defRPr sz="567"/>
            </a:lvl5pPr>
            <a:lvl6pPr marL="1295933" indent="0">
              <a:buNone/>
              <a:defRPr sz="567"/>
            </a:lvl6pPr>
            <a:lvl7pPr marL="1555120" indent="0">
              <a:buNone/>
              <a:defRPr sz="567"/>
            </a:lvl7pPr>
            <a:lvl8pPr marL="1814307" indent="0">
              <a:buNone/>
              <a:defRPr sz="567"/>
            </a:lvl8pPr>
            <a:lvl9pPr marL="2073493" indent="0">
              <a:buNone/>
              <a:defRPr sz="567"/>
            </a:lvl9pPr>
          </a:lstStyle>
          <a:p>
            <a:pPr lvl="0"/>
            <a:r>
              <a:rPr lang="de-DE"/>
              <a:t>Mastertextformat bearbeiten</a:t>
            </a:r>
          </a:p>
        </p:txBody>
      </p:sp>
      <p:sp>
        <p:nvSpPr>
          <p:cNvPr id="9" name="Date Placeholder 8"/>
          <p:cNvSpPr>
            <a:spLocks noGrp="1"/>
          </p:cNvSpPr>
          <p:nvPr>
            <p:ph type="dt" sz="half" idx="10"/>
          </p:nvPr>
        </p:nvSpPr>
        <p:spPr/>
        <p:txBody>
          <a:bodyPr/>
          <a:lstStyle/>
          <a:p>
            <a:fld id="{742EFF55-C396-4715-856E-CC60A56B6683}" type="datetimeFigureOut">
              <a:rPr lang="en-US" smtClean="0"/>
              <a:t>6/17/2022</a:t>
            </a:fld>
            <a:endParaRPr lang="en-US"/>
          </a:p>
        </p:txBody>
      </p:sp>
      <p:sp>
        <p:nvSpPr>
          <p:cNvPr id="10" name="Footer Placeholder 9"/>
          <p:cNvSpPr>
            <a:spLocks noGrp="1"/>
          </p:cNvSpPr>
          <p:nvPr>
            <p:ph type="ftr" sz="quarter" idx="11"/>
          </p:nvPr>
        </p:nvSpPr>
        <p:spPr>
          <a:xfrm>
            <a:off x="456191" y="3535295"/>
            <a:ext cx="2905386" cy="18143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4067264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18" name="Rectangle 17"/>
          <p:cNvSpPr/>
          <p:nvPr/>
        </p:nvSpPr>
        <p:spPr>
          <a:xfrm>
            <a:off x="0" y="0"/>
            <a:ext cx="3455987" cy="38877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458374" y="1272022"/>
            <a:ext cx="2548336" cy="643225"/>
          </a:xfrm>
          <a:solidFill>
            <a:srgbClr val="FFFFFF"/>
          </a:solidFill>
          <a:ln>
            <a:solidFill>
              <a:srgbClr val="404040"/>
            </a:solidFill>
          </a:ln>
        </p:spPr>
        <p:txBody>
          <a:bodyPr anchor="ctr" anchorCtr="1">
            <a:noAutofit/>
          </a:bodyPr>
          <a:lstStyle>
            <a:lvl1pPr>
              <a:defRPr sz="1247">
                <a:solidFill>
                  <a:srgbClr val="262626"/>
                </a:solidFill>
              </a:defRPr>
            </a:lvl1pPr>
          </a:lstStyle>
          <a:p>
            <a:r>
              <a:rPr lang="de-DE"/>
              <a:t>Mastertitelformat bearbeiten</a:t>
            </a:r>
            <a:endParaRPr lang="en-US" dirty="0"/>
          </a:p>
        </p:txBody>
      </p:sp>
      <p:sp>
        <p:nvSpPr>
          <p:cNvPr id="3" name="Picture Placeholder 2"/>
          <p:cNvSpPr>
            <a:spLocks noGrp="1" noChangeAspect="1"/>
          </p:cNvSpPr>
          <p:nvPr>
            <p:ph type="pic" idx="1"/>
          </p:nvPr>
        </p:nvSpPr>
        <p:spPr>
          <a:xfrm>
            <a:off x="3455987" y="0"/>
            <a:ext cx="3459444" cy="3887788"/>
          </a:xfrm>
          <a:solidFill>
            <a:schemeClr val="bg1">
              <a:lumMod val="75000"/>
            </a:schemeClr>
          </a:solidFill>
        </p:spPr>
        <p:txBody>
          <a:bodyPr anchor="t"/>
          <a:lstStyle>
            <a:lvl1pPr marL="0" indent="0">
              <a:buNone/>
              <a:defRPr sz="1814">
                <a:solidFill>
                  <a:schemeClr val="bg1">
                    <a:lumMod val="85000"/>
                    <a:lumOff val="15000"/>
                  </a:schemeClr>
                </a:solidFill>
              </a:defRPr>
            </a:lvl1pPr>
            <a:lvl2pPr marL="259187" indent="0">
              <a:buNone/>
              <a:defRPr sz="1587"/>
            </a:lvl2pPr>
            <a:lvl3pPr marL="518373" indent="0">
              <a:buNone/>
              <a:defRPr sz="1361"/>
            </a:lvl3pPr>
            <a:lvl4pPr marL="777560" indent="0">
              <a:buNone/>
              <a:defRPr sz="1134"/>
            </a:lvl4pPr>
            <a:lvl5pPr marL="1036747" indent="0">
              <a:buNone/>
              <a:defRPr sz="1134"/>
            </a:lvl5pPr>
            <a:lvl6pPr marL="1295933" indent="0">
              <a:buNone/>
              <a:defRPr sz="1134"/>
            </a:lvl6pPr>
            <a:lvl7pPr marL="1555120" indent="0">
              <a:buNone/>
              <a:defRPr sz="1134"/>
            </a:lvl7pPr>
            <a:lvl8pPr marL="1814307" indent="0">
              <a:buNone/>
              <a:defRPr sz="1134"/>
            </a:lvl8pPr>
            <a:lvl9pPr marL="2073493" indent="0">
              <a:buNone/>
              <a:defRPr sz="1134"/>
            </a:lvl9pPr>
          </a:lstStyle>
          <a:p>
            <a:r>
              <a:rPr lang="de-DE"/>
              <a:t>Bild durch Klicken auf Symbol hinzufügen</a:t>
            </a:r>
            <a:endParaRPr lang="en-US" dirty="0"/>
          </a:p>
        </p:txBody>
      </p:sp>
      <p:sp>
        <p:nvSpPr>
          <p:cNvPr id="4" name="Text Placeholder 3"/>
          <p:cNvSpPr>
            <a:spLocks noGrp="1"/>
          </p:cNvSpPr>
          <p:nvPr>
            <p:ph type="body" sz="half" idx="2"/>
          </p:nvPr>
        </p:nvSpPr>
        <p:spPr>
          <a:xfrm>
            <a:off x="632446" y="2012442"/>
            <a:ext cx="2151352" cy="1243796"/>
          </a:xfrm>
        </p:spPr>
        <p:txBody>
          <a:bodyPr anchor="t" anchorCtr="1">
            <a:normAutofit/>
          </a:bodyPr>
          <a:lstStyle>
            <a:lvl1pPr marL="0" indent="0" algn="ctr">
              <a:buNone/>
              <a:defRPr sz="850">
                <a:solidFill>
                  <a:srgbClr val="FFFFFF"/>
                </a:solidFill>
              </a:defRPr>
            </a:lvl1pPr>
            <a:lvl2pPr marL="259187" indent="0">
              <a:buNone/>
              <a:defRPr sz="794"/>
            </a:lvl2pPr>
            <a:lvl3pPr marL="518373" indent="0">
              <a:buNone/>
              <a:defRPr sz="680"/>
            </a:lvl3pPr>
            <a:lvl4pPr marL="777560" indent="0">
              <a:buNone/>
              <a:defRPr sz="567"/>
            </a:lvl4pPr>
            <a:lvl5pPr marL="1036747" indent="0">
              <a:buNone/>
              <a:defRPr sz="567"/>
            </a:lvl5pPr>
            <a:lvl6pPr marL="1295933" indent="0">
              <a:buNone/>
              <a:defRPr sz="567"/>
            </a:lvl6pPr>
            <a:lvl7pPr marL="1555120" indent="0">
              <a:buNone/>
              <a:defRPr sz="567"/>
            </a:lvl7pPr>
            <a:lvl8pPr marL="1814307" indent="0">
              <a:buNone/>
              <a:defRPr sz="567"/>
            </a:lvl8pPr>
            <a:lvl9pPr marL="2073493" indent="0">
              <a:buNone/>
              <a:defRPr sz="567"/>
            </a:lvl9pPr>
          </a:lstStyle>
          <a:p>
            <a:pPr lvl="0"/>
            <a:r>
              <a:rPr lang="de-DE"/>
              <a:t>Mastertextformat bearbeiten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742EFF55-C396-4715-856E-CC60A56B6683}" type="datetimeFigureOut">
              <a:rPr lang="en-US" smtClean="0"/>
              <a:t>6/17/2022</a:t>
            </a:fld>
            <a:endParaRPr lang="en-US"/>
          </a:p>
        </p:txBody>
      </p:sp>
      <p:sp>
        <p:nvSpPr>
          <p:cNvPr id="9" name="Footer Placeholder 8"/>
          <p:cNvSpPr>
            <a:spLocks noGrp="1"/>
          </p:cNvSpPr>
          <p:nvPr>
            <p:ph type="ftr" sz="quarter" idx="11"/>
          </p:nvPr>
        </p:nvSpPr>
        <p:spPr>
          <a:xfrm>
            <a:off x="456191" y="3535295"/>
            <a:ext cx="2905386" cy="18143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F2E3580B-B85D-4D38-B414-0C6BD53ECB52}" type="slidenum">
              <a:rPr lang="en-US" smtClean="0"/>
              <a:t>‹Nr.›</a:t>
            </a:fld>
            <a:endParaRPr lang="en-US"/>
          </a:p>
        </p:txBody>
      </p:sp>
    </p:spTree>
    <p:extLst>
      <p:ext uri="{BB962C8B-B14F-4D97-AF65-F5344CB8AC3E}">
        <p14:creationId xmlns:p14="http://schemas.microsoft.com/office/powerpoint/2010/main" val="665382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264892" y="546882"/>
            <a:ext cx="4382192" cy="673883"/>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264892" y="1495503"/>
            <a:ext cx="4382192" cy="1758509"/>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434180" y="3536774"/>
            <a:ext cx="1561173" cy="183657"/>
          </a:xfrm>
          <a:prstGeom prst="rect">
            <a:avLst/>
          </a:prstGeom>
        </p:spPr>
        <p:txBody>
          <a:bodyPr vert="horz" lIns="91440" tIns="45720" rIns="91440" bIns="45720" rtlCol="0" anchor="ctr"/>
          <a:lstStyle>
            <a:lvl1pPr algn="r">
              <a:defRPr sz="595">
                <a:solidFill>
                  <a:schemeClr val="tx1">
                    <a:alpha val="70000"/>
                  </a:schemeClr>
                </a:solidFill>
              </a:defRPr>
            </a:lvl1pPr>
          </a:lstStyle>
          <a:p>
            <a:fld id="{742EFF55-C396-4715-856E-CC60A56B6683}" type="datetimeFigureOut">
              <a:rPr lang="en-US" smtClean="0"/>
              <a:t>6/17/2022</a:t>
            </a:fld>
            <a:endParaRPr lang="en-US"/>
          </a:p>
        </p:txBody>
      </p:sp>
      <p:sp>
        <p:nvSpPr>
          <p:cNvPr id="5" name="Footer Placeholder 4"/>
          <p:cNvSpPr>
            <a:spLocks noGrp="1"/>
          </p:cNvSpPr>
          <p:nvPr>
            <p:ph type="ftr" sz="quarter" idx="3"/>
          </p:nvPr>
        </p:nvSpPr>
        <p:spPr>
          <a:xfrm>
            <a:off x="907197" y="3535295"/>
            <a:ext cx="3345544" cy="181430"/>
          </a:xfrm>
          <a:prstGeom prst="rect">
            <a:avLst/>
          </a:prstGeom>
        </p:spPr>
        <p:txBody>
          <a:bodyPr vert="horz" lIns="91440" tIns="45720" rIns="91440" bIns="45720" rtlCol="0" anchor="ctr"/>
          <a:lstStyle>
            <a:lvl1pPr algn="l">
              <a:defRPr sz="595">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6099524" y="3524928"/>
            <a:ext cx="207359" cy="207349"/>
          </a:xfrm>
          <a:prstGeom prst="ellipse">
            <a:avLst/>
          </a:prstGeom>
          <a:solidFill>
            <a:srgbClr val="1D1D1D">
              <a:alpha val="70000"/>
            </a:srgbClr>
          </a:solidFill>
        </p:spPr>
        <p:txBody>
          <a:bodyPr vert="horz" lIns="18288" tIns="45720" rIns="18288" bIns="45720" rtlCol="0" anchor="ctr">
            <a:noAutofit/>
          </a:bodyPr>
          <a:lstStyle>
            <a:lvl1pPr algn="ctr">
              <a:defRPr sz="624" spc="0" baseline="0">
                <a:solidFill>
                  <a:srgbClr val="FFFFFF"/>
                </a:solidFill>
              </a:defRPr>
            </a:lvl1pPr>
          </a:lstStyle>
          <a:p>
            <a:fld id="{F2E3580B-B85D-4D38-B414-0C6BD53ECB52}" type="slidenum">
              <a:rPr lang="en-US" smtClean="0"/>
              <a:t>‹Nr.›</a:t>
            </a:fld>
            <a:endParaRPr lang="en-US"/>
          </a:p>
        </p:txBody>
      </p:sp>
    </p:spTree>
    <p:extLst>
      <p:ext uri="{BB962C8B-B14F-4D97-AF65-F5344CB8AC3E}">
        <p14:creationId xmlns:p14="http://schemas.microsoft.com/office/powerpoint/2010/main" val="1013729071"/>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defTabSz="518373" rtl="0" eaLnBrk="1" latinLnBrk="0" hangingPunct="1">
        <a:lnSpc>
          <a:spcPct val="90000"/>
        </a:lnSpc>
        <a:spcBef>
          <a:spcPct val="0"/>
        </a:spcBef>
        <a:buNone/>
        <a:defRPr sz="1587" kern="1200" cap="all" spc="113" baseline="0">
          <a:solidFill>
            <a:srgbClr val="262626"/>
          </a:solidFill>
          <a:latin typeface="+mj-lt"/>
          <a:ea typeface="+mj-ea"/>
          <a:cs typeface="+mj-cs"/>
        </a:defRPr>
      </a:lvl1pPr>
    </p:titleStyle>
    <p:bodyStyle>
      <a:lvl1pPr marL="129593" indent="-129593" algn="l" defTabSz="518373" rtl="0" eaLnBrk="1" latinLnBrk="0" hangingPunct="1">
        <a:lnSpc>
          <a:spcPct val="100000"/>
        </a:lnSpc>
        <a:spcBef>
          <a:spcPts val="567"/>
        </a:spcBef>
        <a:buClr>
          <a:schemeClr val="accent2"/>
        </a:buClr>
        <a:buFont typeface="Arial" panose="020B0604020202020204" pitchFamily="34" charset="0"/>
        <a:buChar char="•"/>
        <a:defRPr sz="1020" kern="1200">
          <a:solidFill>
            <a:schemeClr val="tx1">
              <a:lumMod val="85000"/>
              <a:lumOff val="15000"/>
            </a:schemeClr>
          </a:solidFill>
          <a:latin typeface="+mn-lt"/>
          <a:ea typeface="+mn-ea"/>
          <a:cs typeface="+mn-cs"/>
        </a:defRPr>
      </a:lvl1pPr>
      <a:lvl2pPr marL="259187"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a:solidFill>
            <a:schemeClr val="tx1">
              <a:lumMod val="85000"/>
              <a:lumOff val="15000"/>
            </a:schemeClr>
          </a:solidFill>
          <a:latin typeface="+mn-lt"/>
          <a:ea typeface="+mn-ea"/>
          <a:cs typeface="+mn-cs"/>
        </a:defRPr>
      </a:lvl2pPr>
      <a:lvl3pPr marL="388780"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a:solidFill>
            <a:schemeClr val="tx1">
              <a:lumMod val="85000"/>
              <a:lumOff val="15000"/>
            </a:schemeClr>
          </a:solidFill>
          <a:latin typeface="+mn-lt"/>
          <a:ea typeface="+mn-ea"/>
          <a:cs typeface="+mn-cs"/>
        </a:defRPr>
      </a:lvl3pPr>
      <a:lvl4pPr marL="518373"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a:solidFill>
            <a:schemeClr val="tx1">
              <a:lumMod val="85000"/>
              <a:lumOff val="15000"/>
            </a:schemeClr>
          </a:solidFill>
          <a:latin typeface="+mn-lt"/>
          <a:ea typeface="+mn-ea"/>
          <a:cs typeface="+mn-cs"/>
        </a:defRPr>
      </a:lvl4pPr>
      <a:lvl5pPr marL="647967"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a:solidFill>
            <a:schemeClr val="tx1">
              <a:lumMod val="85000"/>
              <a:lumOff val="15000"/>
            </a:schemeClr>
          </a:solidFill>
          <a:latin typeface="+mn-lt"/>
          <a:ea typeface="+mn-ea"/>
          <a:cs typeface="+mn-cs"/>
        </a:defRPr>
      </a:lvl5pPr>
      <a:lvl6pPr marL="744262"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a:solidFill>
            <a:schemeClr val="tx1"/>
          </a:solidFill>
          <a:latin typeface="+mn-lt"/>
          <a:ea typeface="+mn-ea"/>
          <a:cs typeface="+mn-cs"/>
        </a:defRPr>
      </a:lvl6pPr>
      <a:lvl7pPr marL="841457"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a:solidFill>
            <a:schemeClr val="tx1"/>
          </a:solidFill>
          <a:latin typeface="+mn-lt"/>
          <a:ea typeface="+mn-ea"/>
          <a:cs typeface="+mn-cs"/>
        </a:defRPr>
      </a:lvl7pPr>
      <a:lvl8pPr marL="939552"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baseline="0">
          <a:solidFill>
            <a:schemeClr val="tx1"/>
          </a:solidFill>
          <a:latin typeface="+mn-lt"/>
          <a:ea typeface="+mn-ea"/>
          <a:cs typeface="+mn-cs"/>
        </a:defRPr>
      </a:lvl8pPr>
      <a:lvl9pPr marL="1067345" indent="-129593" algn="l" defTabSz="518373" rtl="0" eaLnBrk="1" latinLnBrk="0" hangingPunct="1">
        <a:lnSpc>
          <a:spcPct val="100000"/>
        </a:lnSpc>
        <a:spcBef>
          <a:spcPts val="567"/>
        </a:spcBef>
        <a:buClr>
          <a:schemeClr val="accent2"/>
        </a:buClr>
        <a:buFont typeface="Arial" panose="020B0604020202020204" pitchFamily="34" charset="0"/>
        <a:buChar char="•"/>
        <a:defRPr sz="907" kern="1200" baseline="0">
          <a:solidFill>
            <a:schemeClr val="tx1"/>
          </a:solidFill>
          <a:latin typeface="+mn-lt"/>
          <a:ea typeface="+mn-ea"/>
          <a:cs typeface="+mn-cs"/>
        </a:defRPr>
      </a:lvl9pPr>
    </p:bodyStyle>
    <p:otherStyle>
      <a:defPPr>
        <a:defRPr lang="en-US"/>
      </a:defPPr>
      <a:lvl1pPr marL="0" algn="l" defTabSz="518373" rtl="0" eaLnBrk="1" latinLnBrk="0" hangingPunct="1">
        <a:defRPr sz="1020" kern="1200">
          <a:solidFill>
            <a:schemeClr val="tx1"/>
          </a:solidFill>
          <a:latin typeface="+mn-lt"/>
          <a:ea typeface="+mn-ea"/>
          <a:cs typeface="+mn-cs"/>
        </a:defRPr>
      </a:lvl1pPr>
      <a:lvl2pPr marL="259187" algn="l" defTabSz="518373" rtl="0" eaLnBrk="1" latinLnBrk="0" hangingPunct="1">
        <a:defRPr sz="1020" kern="1200">
          <a:solidFill>
            <a:schemeClr val="tx1"/>
          </a:solidFill>
          <a:latin typeface="+mn-lt"/>
          <a:ea typeface="+mn-ea"/>
          <a:cs typeface="+mn-cs"/>
        </a:defRPr>
      </a:lvl2pPr>
      <a:lvl3pPr marL="518373" algn="l" defTabSz="518373" rtl="0" eaLnBrk="1" latinLnBrk="0" hangingPunct="1">
        <a:defRPr sz="1020" kern="1200">
          <a:solidFill>
            <a:schemeClr val="tx1"/>
          </a:solidFill>
          <a:latin typeface="+mn-lt"/>
          <a:ea typeface="+mn-ea"/>
          <a:cs typeface="+mn-cs"/>
        </a:defRPr>
      </a:lvl3pPr>
      <a:lvl4pPr marL="777560" algn="l" defTabSz="518373" rtl="0" eaLnBrk="1" latinLnBrk="0" hangingPunct="1">
        <a:defRPr sz="1020" kern="1200">
          <a:solidFill>
            <a:schemeClr val="tx1"/>
          </a:solidFill>
          <a:latin typeface="+mn-lt"/>
          <a:ea typeface="+mn-ea"/>
          <a:cs typeface="+mn-cs"/>
        </a:defRPr>
      </a:lvl4pPr>
      <a:lvl5pPr marL="1036747" algn="l" defTabSz="518373" rtl="0" eaLnBrk="1" latinLnBrk="0" hangingPunct="1">
        <a:defRPr sz="1020" kern="1200">
          <a:solidFill>
            <a:schemeClr val="tx1"/>
          </a:solidFill>
          <a:latin typeface="+mn-lt"/>
          <a:ea typeface="+mn-ea"/>
          <a:cs typeface="+mn-cs"/>
        </a:defRPr>
      </a:lvl5pPr>
      <a:lvl6pPr marL="1295933" algn="l" defTabSz="518373" rtl="0" eaLnBrk="1" latinLnBrk="0" hangingPunct="1">
        <a:defRPr sz="1020" kern="1200">
          <a:solidFill>
            <a:schemeClr val="tx1"/>
          </a:solidFill>
          <a:latin typeface="+mn-lt"/>
          <a:ea typeface="+mn-ea"/>
          <a:cs typeface="+mn-cs"/>
        </a:defRPr>
      </a:lvl6pPr>
      <a:lvl7pPr marL="1555120" algn="l" defTabSz="518373" rtl="0" eaLnBrk="1" latinLnBrk="0" hangingPunct="1">
        <a:defRPr sz="1020" kern="1200">
          <a:solidFill>
            <a:schemeClr val="tx1"/>
          </a:solidFill>
          <a:latin typeface="+mn-lt"/>
          <a:ea typeface="+mn-ea"/>
          <a:cs typeface="+mn-cs"/>
        </a:defRPr>
      </a:lvl7pPr>
      <a:lvl8pPr marL="1814307" algn="l" defTabSz="518373" rtl="0" eaLnBrk="1" latinLnBrk="0" hangingPunct="1">
        <a:defRPr sz="1020" kern="1200">
          <a:solidFill>
            <a:schemeClr val="tx1"/>
          </a:solidFill>
          <a:latin typeface="+mn-lt"/>
          <a:ea typeface="+mn-ea"/>
          <a:cs typeface="+mn-cs"/>
        </a:defRPr>
      </a:lvl8pPr>
      <a:lvl9pPr marL="2073493" algn="l" defTabSz="518373" rtl="0" eaLnBrk="1" latinLnBrk="0" hangingPunct="1">
        <a:defRPr sz="10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a:extLst>
              <a:ext uri="{FF2B5EF4-FFF2-40B4-BE49-F238E27FC236}">
                <a16:creationId xmlns:a16="http://schemas.microsoft.com/office/drawing/2014/main" id="{15A38F16-E5A2-5324-6F68-9763E3428471}"/>
              </a:ext>
            </a:extLst>
          </p:cNvPr>
          <p:cNvSpPr txBox="1"/>
          <p:nvPr/>
        </p:nvSpPr>
        <p:spPr>
          <a:xfrm>
            <a:off x="68470" y="61307"/>
            <a:ext cx="6763889" cy="502702"/>
          </a:xfrm>
          <a:prstGeom prst="rect">
            <a:avLst/>
          </a:prstGeom>
          <a:noFill/>
        </p:spPr>
        <p:txBody>
          <a:bodyPr wrap="square">
            <a:spAutoFit/>
          </a:bodyPr>
          <a:lstStyle/>
          <a:p>
            <a:pPr>
              <a:lnSpc>
                <a:spcPts val="1600"/>
              </a:lnSpc>
            </a:pPr>
            <a:r>
              <a:rPr lang="en-US" b="1" dirty="0">
                <a:effectLst/>
                <a:latin typeface="Calibri Light" panose="020F0302020204030204" pitchFamily="34" charset="0"/>
                <a:ea typeface="Calibri" panose="020F0502020204030204" pitchFamily="34" charset="0"/>
                <a:cs typeface="Calibri Light" panose="020F0302020204030204" pitchFamily="34" charset="0"/>
              </a:rPr>
              <a:t>Disentangling the components of the EQ-5D: </a:t>
            </a:r>
            <a:br>
              <a:rPr lang="en-US" b="1" dirty="0">
                <a:effectLst/>
                <a:latin typeface="Calibri Light" panose="020F0302020204030204" pitchFamily="34" charset="0"/>
                <a:ea typeface="Calibri" panose="020F0502020204030204" pitchFamily="34" charset="0"/>
                <a:cs typeface="Calibri Light" panose="020F0302020204030204" pitchFamily="34" charset="0"/>
              </a:rPr>
            </a:br>
            <a:r>
              <a:rPr lang="en-US" sz="1400" b="1" dirty="0">
                <a:effectLst/>
                <a:latin typeface="Calibri Light" panose="020F0302020204030204" pitchFamily="34" charset="0"/>
                <a:ea typeface="Calibri" panose="020F0502020204030204" pitchFamily="34" charset="0"/>
                <a:cs typeface="Calibri Light" panose="020F0302020204030204" pitchFamily="34" charset="0"/>
              </a:rPr>
              <a:t>Which dimensions have an impact on EQ VAS self-ratings in different stages of life?</a:t>
            </a:r>
            <a:endParaRPr lang="en-US" sz="1400" b="1" dirty="0">
              <a:latin typeface="Calibri Light" panose="020F0302020204030204" pitchFamily="34" charset="0"/>
              <a:cs typeface="Calibri Light" panose="020F0302020204030204" pitchFamily="34" charset="0"/>
            </a:endParaRPr>
          </a:p>
        </p:txBody>
      </p:sp>
      <p:sp>
        <p:nvSpPr>
          <p:cNvPr id="21" name="Rechteck 20">
            <a:extLst>
              <a:ext uri="{FF2B5EF4-FFF2-40B4-BE49-F238E27FC236}">
                <a16:creationId xmlns:a16="http://schemas.microsoft.com/office/drawing/2014/main" id="{03078A79-D9CB-57EC-830D-F19CFB426133}"/>
              </a:ext>
            </a:extLst>
          </p:cNvPr>
          <p:cNvSpPr/>
          <p:nvPr/>
        </p:nvSpPr>
        <p:spPr>
          <a:xfrm>
            <a:off x="3469265" y="1415961"/>
            <a:ext cx="3276000" cy="1990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fik 5">
            <a:extLst>
              <a:ext uri="{FF2B5EF4-FFF2-40B4-BE49-F238E27FC236}">
                <a16:creationId xmlns:a16="http://schemas.microsoft.com/office/drawing/2014/main" id="{F5899071-4780-6FC0-F69D-AF2FEE5617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487" y="2276052"/>
            <a:ext cx="2795343" cy="967790"/>
          </a:xfrm>
          <a:prstGeom prst="rect">
            <a:avLst/>
          </a:prstGeom>
          <a:noFill/>
        </p:spPr>
      </p:pic>
      <p:graphicFrame>
        <p:nvGraphicFramePr>
          <p:cNvPr id="8" name="Tabelle 7">
            <a:extLst>
              <a:ext uri="{FF2B5EF4-FFF2-40B4-BE49-F238E27FC236}">
                <a16:creationId xmlns:a16="http://schemas.microsoft.com/office/drawing/2014/main" id="{4C30A672-64FD-8C31-39B2-F3FCB4AB69F2}"/>
              </a:ext>
            </a:extLst>
          </p:cNvPr>
          <p:cNvGraphicFramePr>
            <a:graphicFrameLocks noGrp="1"/>
          </p:cNvGraphicFramePr>
          <p:nvPr>
            <p:extLst>
              <p:ext uri="{D42A27DB-BD31-4B8C-83A1-F6EECF244321}">
                <p14:modId xmlns:p14="http://schemas.microsoft.com/office/powerpoint/2010/main" val="4046581290"/>
              </p:ext>
            </p:extLst>
          </p:nvPr>
        </p:nvGraphicFramePr>
        <p:xfrm>
          <a:off x="3482823" y="1423722"/>
          <a:ext cx="2532918" cy="1969252"/>
        </p:xfrm>
        <a:graphic>
          <a:graphicData uri="http://schemas.openxmlformats.org/drawingml/2006/table">
            <a:tbl>
              <a:tblPr bandRow="1">
                <a:tableStyleId>{0E3FDE45-AF77-4B5C-9715-49D594BDF05E}</a:tableStyleId>
              </a:tblPr>
              <a:tblGrid>
                <a:gridCol w="848670">
                  <a:extLst>
                    <a:ext uri="{9D8B030D-6E8A-4147-A177-3AD203B41FA5}">
                      <a16:colId xmlns:a16="http://schemas.microsoft.com/office/drawing/2014/main" val="1318223779"/>
                    </a:ext>
                  </a:extLst>
                </a:gridCol>
                <a:gridCol w="421062">
                  <a:extLst>
                    <a:ext uri="{9D8B030D-6E8A-4147-A177-3AD203B41FA5}">
                      <a16:colId xmlns:a16="http://schemas.microsoft.com/office/drawing/2014/main" val="4214895964"/>
                    </a:ext>
                  </a:extLst>
                </a:gridCol>
                <a:gridCol w="421062">
                  <a:extLst>
                    <a:ext uri="{9D8B030D-6E8A-4147-A177-3AD203B41FA5}">
                      <a16:colId xmlns:a16="http://schemas.microsoft.com/office/drawing/2014/main" val="3886500767"/>
                    </a:ext>
                  </a:extLst>
                </a:gridCol>
                <a:gridCol w="421062">
                  <a:extLst>
                    <a:ext uri="{9D8B030D-6E8A-4147-A177-3AD203B41FA5}">
                      <a16:colId xmlns:a16="http://schemas.microsoft.com/office/drawing/2014/main" val="296506264"/>
                    </a:ext>
                  </a:extLst>
                </a:gridCol>
                <a:gridCol w="421062">
                  <a:extLst>
                    <a:ext uri="{9D8B030D-6E8A-4147-A177-3AD203B41FA5}">
                      <a16:colId xmlns:a16="http://schemas.microsoft.com/office/drawing/2014/main" val="1913668770"/>
                    </a:ext>
                  </a:extLst>
                </a:gridCol>
              </a:tblGrid>
              <a:tr h="195816">
                <a:tc>
                  <a:txBody>
                    <a:bodyPr/>
                    <a:lstStyle/>
                    <a:p>
                      <a:pPr>
                        <a:spcAft>
                          <a:spcPts val="0"/>
                        </a:spcAft>
                      </a:pPr>
                      <a:endParaRPr lang="de-DE" sz="400" dirty="0">
                        <a:solidFill>
                          <a:schemeClr val="bg1"/>
                        </a:solidFill>
                        <a:effectLst/>
                        <a:latin typeface="Calibri Light" panose="020F0302020204030204" pitchFamily="34" charset="0"/>
                        <a:cs typeface="Calibri Light" panose="020F0302020204030204" pitchFamily="34" charset="0"/>
                      </a:endParaRPr>
                    </a:p>
                    <a:p>
                      <a:pPr>
                        <a:spcAft>
                          <a:spcPts val="0"/>
                        </a:spcAft>
                      </a:pPr>
                      <a:r>
                        <a:rPr lang="en-US" sz="400" b="1" dirty="0">
                          <a:solidFill>
                            <a:schemeClr val="bg1"/>
                          </a:solidFill>
                          <a:effectLst/>
                          <a:latin typeface="Calibri Light" panose="020F0302020204030204" pitchFamily="34" charset="0"/>
                          <a:cs typeface="Calibri Light" panose="020F0302020204030204" pitchFamily="34" charset="0"/>
                        </a:rPr>
                        <a:t>n</a:t>
                      </a:r>
                    </a:p>
                    <a:p>
                      <a:pPr>
                        <a:spcAft>
                          <a:spcPts val="0"/>
                        </a:spcAft>
                      </a:pPr>
                      <a:r>
                        <a:rPr lang="en-US" sz="400" b="1" dirty="0">
                          <a:solidFill>
                            <a:schemeClr val="bg1"/>
                          </a:solidFill>
                          <a:effectLst/>
                          <a:latin typeface="Calibri Light" panose="020F0302020204030204" pitchFamily="34" charset="0"/>
                          <a:cs typeface="Calibri Light" panose="020F0302020204030204" pitchFamily="34" charset="0"/>
                        </a:rPr>
                        <a:t>Mean EQ VAS (SE)</a:t>
                      </a:r>
                    </a:p>
                  </a:txBody>
                  <a:tcPr marL="27460" marR="27460" marT="0" marB="0">
                    <a:lnT w="12700" cap="flat" cmpd="sng" algn="ctr">
                      <a:solidFill>
                        <a:schemeClr val="tx1"/>
                      </a:solidFill>
                      <a:prstDash val="solid"/>
                      <a:round/>
                      <a:headEnd type="none" w="med" len="med"/>
                      <a:tailEnd type="none" w="med" len="med"/>
                    </a:lnT>
                  </a:tcPr>
                </a:tc>
                <a:tc>
                  <a:txBody>
                    <a:bodyPr/>
                    <a:lstStyle/>
                    <a:p>
                      <a:pPr algn="r">
                        <a:lnSpc>
                          <a:spcPct val="107000"/>
                        </a:lnSpc>
                        <a:spcAft>
                          <a:spcPts val="0"/>
                        </a:spcAft>
                      </a:pPr>
                      <a:r>
                        <a:rPr lang="en-US" sz="400" b="1" dirty="0">
                          <a:solidFill>
                            <a:schemeClr val="bg1"/>
                          </a:solidFill>
                          <a:effectLst/>
                          <a:latin typeface="Calibri Light" panose="020F0302020204030204" pitchFamily="34" charset="0"/>
                          <a:cs typeface="Calibri Light" panose="020F0302020204030204" pitchFamily="34" charset="0"/>
                        </a:rPr>
                        <a:t>50-59 years</a:t>
                      </a:r>
                      <a:endParaRPr lang="en-US" sz="400" dirty="0">
                        <a:solidFill>
                          <a:schemeClr val="bg1"/>
                        </a:solidFill>
                        <a:effectLst/>
                        <a:latin typeface="Calibri Light" panose="020F0302020204030204" pitchFamily="34" charset="0"/>
                        <a:cs typeface="Calibri Light" panose="020F0302020204030204" pitchFamily="34" charset="0"/>
                      </a:endParaRPr>
                    </a:p>
                    <a:p>
                      <a:pPr algn="r">
                        <a:lnSpc>
                          <a:spcPct val="107000"/>
                        </a:lnSpc>
                        <a:spcAft>
                          <a:spcPts val="0"/>
                        </a:spcAft>
                      </a:pPr>
                      <a:r>
                        <a:rPr lang="en-US" sz="400" dirty="0">
                          <a:solidFill>
                            <a:schemeClr val="bg1"/>
                          </a:solidFill>
                          <a:effectLst/>
                          <a:latin typeface="Calibri Light" panose="020F0302020204030204" pitchFamily="34" charset="0"/>
                          <a:cs typeface="Calibri Light" panose="020F0302020204030204" pitchFamily="34" charset="0"/>
                        </a:rPr>
                        <a:t>15,544</a:t>
                      </a:r>
                    </a:p>
                    <a:p>
                      <a:pPr algn="r">
                        <a:lnSpc>
                          <a:spcPct val="107000"/>
                        </a:lnSpc>
                        <a:spcAft>
                          <a:spcPts val="0"/>
                        </a:spcAft>
                      </a:pPr>
                      <a:r>
                        <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74.8 (0.15)</a:t>
                      </a:r>
                    </a:p>
                  </a:txBody>
                  <a:tcPr marL="27460" marR="27460" marT="0" marB="0">
                    <a:lnT w="12700" cap="flat" cmpd="sng" algn="ctr">
                      <a:solidFill>
                        <a:schemeClr val="tx1"/>
                      </a:solidFill>
                      <a:prstDash val="solid"/>
                      <a:round/>
                      <a:headEnd type="none" w="med" len="med"/>
                      <a:tailEnd type="none" w="med" len="med"/>
                    </a:lnT>
                  </a:tcPr>
                </a:tc>
                <a:tc>
                  <a:txBody>
                    <a:bodyPr/>
                    <a:lstStyle/>
                    <a:p>
                      <a:pPr algn="r">
                        <a:lnSpc>
                          <a:spcPct val="107000"/>
                        </a:lnSpc>
                        <a:spcAft>
                          <a:spcPts val="0"/>
                        </a:spcAft>
                      </a:pPr>
                      <a:r>
                        <a:rPr lang="en-US" sz="400" b="1" dirty="0">
                          <a:solidFill>
                            <a:schemeClr val="bg1"/>
                          </a:solidFill>
                          <a:effectLst/>
                          <a:latin typeface="Calibri Light" panose="020F0302020204030204" pitchFamily="34" charset="0"/>
                          <a:cs typeface="Calibri Light" panose="020F0302020204030204" pitchFamily="34" charset="0"/>
                        </a:rPr>
                        <a:t>60-69 years</a:t>
                      </a:r>
                      <a:endParaRPr lang="en-US" sz="400" dirty="0">
                        <a:solidFill>
                          <a:schemeClr val="bg1"/>
                        </a:solidFill>
                        <a:effectLst/>
                        <a:latin typeface="Calibri Light" panose="020F0302020204030204" pitchFamily="34" charset="0"/>
                        <a:cs typeface="Calibri Light" panose="020F0302020204030204" pitchFamily="34" charset="0"/>
                      </a:endParaRPr>
                    </a:p>
                    <a:p>
                      <a:pPr algn="r">
                        <a:lnSpc>
                          <a:spcPct val="107000"/>
                        </a:lnSpc>
                        <a:spcAft>
                          <a:spcPts val="0"/>
                        </a:spcAft>
                      </a:pPr>
                      <a:r>
                        <a:rPr lang="en-US" sz="400" dirty="0">
                          <a:solidFill>
                            <a:schemeClr val="bg1"/>
                          </a:solidFill>
                          <a:effectLst/>
                          <a:latin typeface="Calibri Light" panose="020F0302020204030204" pitchFamily="34" charset="0"/>
                          <a:cs typeface="Calibri Light" panose="020F0302020204030204" pitchFamily="34" charset="0"/>
                        </a:rPr>
                        <a:t>17,313</a:t>
                      </a:r>
                    </a:p>
                    <a:p>
                      <a:pPr algn="r">
                        <a:lnSpc>
                          <a:spcPct val="107000"/>
                        </a:lnSpc>
                        <a:spcAft>
                          <a:spcPts val="0"/>
                        </a:spcAft>
                      </a:pPr>
                      <a:r>
                        <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72.5 (0.15)</a:t>
                      </a:r>
                    </a:p>
                  </a:txBody>
                  <a:tcPr marL="27460" marR="27460" marT="0" marB="0">
                    <a:lnT w="12700" cap="flat" cmpd="sng" algn="ctr">
                      <a:solidFill>
                        <a:schemeClr val="tx1"/>
                      </a:solidFill>
                      <a:prstDash val="solid"/>
                      <a:round/>
                      <a:headEnd type="none" w="med" len="med"/>
                      <a:tailEnd type="none" w="med" len="med"/>
                    </a:lnT>
                  </a:tcPr>
                </a:tc>
                <a:tc>
                  <a:txBody>
                    <a:bodyPr/>
                    <a:lstStyle/>
                    <a:p>
                      <a:pPr algn="r">
                        <a:lnSpc>
                          <a:spcPct val="107000"/>
                        </a:lnSpc>
                        <a:spcAft>
                          <a:spcPts val="0"/>
                        </a:spcAft>
                      </a:pPr>
                      <a:r>
                        <a:rPr lang="en-US" sz="400" b="1" dirty="0">
                          <a:solidFill>
                            <a:schemeClr val="bg1"/>
                          </a:solidFill>
                          <a:effectLst/>
                          <a:latin typeface="Calibri Light" panose="020F0302020204030204" pitchFamily="34" charset="0"/>
                          <a:cs typeface="Calibri Light" panose="020F0302020204030204" pitchFamily="34" charset="0"/>
                        </a:rPr>
                        <a:t>70-79 years</a:t>
                      </a:r>
                      <a:endParaRPr lang="en-US" sz="400" dirty="0">
                        <a:solidFill>
                          <a:schemeClr val="bg1"/>
                        </a:solidFill>
                        <a:effectLst/>
                        <a:latin typeface="Calibri Light" panose="020F0302020204030204" pitchFamily="34" charset="0"/>
                        <a:cs typeface="Calibri Light" panose="020F0302020204030204" pitchFamily="34" charset="0"/>
                      </a:endParaRPr>
                    </a:p>
                    <a:p>
                      <a:pPr algn="r">
                        <a:lnSpc>
                          <a:spcPct val="107000"/>
                        </a:lnSpc>
                        <a:spcAft>
                          <a:spcPts val="0"/>
                        </a:spcAft>
                      </a:pPr>
                      <a:r>
                        <a:rPr lang="en-US" sz="400" dirty="0">
                          <a:solidFill>
                            <a:schemeClr val="bg1"/>
                          </a:solidFill>
                          <a:effectLst/>
                          <a:latin typeface="Calibri Light" panose="020F0302020204030204" pitchFamily="34" charset="0"/>
                          <a:cs typeface="Calibri Light" panose="020F0302020204030204" pitchFamily="34" charset="0"/>
                        </a:rPr>
                        <a:t>11,486</a:t>
                      </a:r>
                    </a:p>
                    <a:p>
                      <a:pPr algn="r">
                        <a:lnSpc>
                          <a:spcPct val="107000"/>
                        </a:lnSpc>
                        <a:spcAft>
                          <a:spcPts val="0"/>
                        </a:spcAft>
                      </a:pPr>
                      <a:r>
                        <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65.9 (0.20)</a:t>
                      </a:r>
                    </a:p>
                  </a:txBody>
                  <a:tcPr marL="27460" marR="27460" marT="0" marB="0">
                    <a:lnT w="12700" cap="flat" cmpd="sng" algn="ctr">
                      <a:solidFill>
                        <a:schemeClr val="tx1"/>
                      </a:solidFill>
                      <a:prstDash val="solid"/>
                      <a:round/>
                      <a:headEnd type="none" w="med" len="med"/>
                      <a:tailEnd type="none" w="med" len="med"/>
                    </a:lnT>
                  </a:tcPr>
                </a:tc>
                <a:tc>
                  <a:txBody>
                    <a:bodyPr/>
                    <a:lstStyle/>
                    <a:p>
                      <a:pPr algn="r">
                        <a:lnSpc>
                          <a:spcPct val="107000"/>
                        </a:lnSpc>
                        <a:spcAft>
                          <a:spcPts val="0"/>
                        </a:spcAft>
                      </a:pPr>
                      <a:r>
                        <a:rPr lang="en-US" sz="400" b="1" dirty="0">
                          <a:solidFill>
                            <a:schemeClr val="bg1"/>
                          </a:solidFill>
                          <a:effectLst/>
                          <a:latin typeface="Calibri Light" panose="020F0302020204030204" pitchFamily="34" charset="0"/>
                          <a:cs typeface="Calibri Light" panose="020F0302020204030204" pitchFamily="34" charset="0"/>
                        </a:rPr>
                        <a:t>80+ years</a:t>
                      </a:r>
                      <a:endParaRPr lang="en-US" sz="400" dirty="0">
                        <a:solidFill>
                          <a:schemeClr val="bg1"/>
                        </a:solidFill>
                        <a:effectLst/>
                        <a:latin typeface="Calibri Light" panose="020F0302020204030204" pitchFamily="34" charset="0"/>
                        <a:cs typeface="Calibri Light" panose="020F0302020204030204" pitchFamily="34" charset="0"/>
                      </a:endParaRPr>
                    </a:p>
                    <a:p>
                      <a:pPr algn="r">
                        <a:lnSpc>
                          <a:spcPct val="107000"/>
                        </a:lnSpc>
                        <a:spcAft>
                          <a:spcPts val="0"/>
                        </a:spcAft>
                      </a:pPr>
                      <a:r>
                        <a:rPr lang="en-US" sz="400" dirty="0">
                          <a:solidFill>
                            <a:schemeClr val="bg1"/>
                          </a:solidFill>
                          <a:effectLst/>
                          <a:latin typeface="Calibri Light" panose="020F0302020204030204" pitchFamily="34" charset="0"/>
                          <a:cs typeface="Calibri Light" panose="020F0302020204030204" pitchFamily="34" charset="0"/>
                        </a:rPr>
                        <a:t>5,666</a:t>
                      </a:r>
                    </a:p>
                    <a:p>
                      <a:pPr algn="r">
                        <a:lnSpc>
                          <a:spcPct val="107000"/>
                        </a:lnSpc>
                        <a:spcAft>
                          <a:spcPts val="0"/>
                        </a:spcAft>
                      </a:pPr>
                      <a:r>
                        <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57.6 (0.32)</a:t>
                      </a:r>
                    </a:p>
                  </a:txBody>
                  <a:tcPr marL="27460" marR="2746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296311318"/>
                  </a:ext>
                </a:extLst>
              </a:tr>
              <a:tr h="63337">
                <a:tc gridSpan="2">
                  <a:txBody>
                    <a:bodyPr/>
                    <a:lstStyle/>
                    <a:p>
                      <a:pPr>
                        <a:lnSpc>
                          <a:spcPct val="107000"/>
                        </a:lnSpc>
                        <a:spcAft>
                          <a:spcPts val="800"/>
                        </a:spcAft>
                      </a:pPr>
                      <a:r>
                        <a:rPr lang="en-US" sz="400" b="1" dirty="0" err="1">
                          <a:solidFill>
                            <a:schemeClr val="bg1"/>
                          </a:solidFill>
                          <a:effectLst/>
                          <a:latin typeface="Calibri Light" panose="020F0302020204030204" pitchFamily="34" charset="0"/>
                          <a:cs typeface="Calibri Light" panose="020F0302020204030204" pitchFamily="34" charset="0"/>
                        </a:rPr>
                        <a:t>Mobility</a:t>
                      </a:r>
                      <a:r>
                        <a:rPr lang="en-US" sz="400" baseline="30000" dirty="0" err="1">
                          <a:solidFill>
                            <a:schemeClr val="bg1"/>
                          </a:solidFill>
                          <a:effectLst/>
                          <a:latin typeface="Calibri Light" panose="020F0302020204030204" pitchFamily="34" charset="0"/>
                          <a:cs typeface="Calibri Light" panose="020F0302020204030204" pitchFamily="34" charset="0"/>
                        </a:rPr>
                        <a:t>a</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b="1">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 </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 </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3711777186"/>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Some problems walking</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-6.50 (1.11)***</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-5.46 (0.71)***</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-6.02 (0.78)***</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-5.94 (1.13)***</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1252677482"/>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Confined to bed</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-13.14 (8.43)</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-13.12 (7.32)</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-13.20 (3.09)***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-15.19 (4.26)***</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49408759"/>
                  </a:ext>
                </a:extLst>
              </a:tr>
              <a:tr h="63337">
                <a:tc gridSpan="2">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Self-</a:t>
                      </a:r>
                      <a:r>
                        <a:rPr lang="en-US" sz="400" b="1" dirty="0" err="1">
                          <a:solidFill>
                            <a:schemeClr val="bg1"/>
                          </a:solidFill>
                          <a:effectLst/>
                          <a:latin typeface="Calibri Light" panose="020F0302020204030204" pitchFamily="34" charset="0"/>
                          <a:cs typeface="Calibri Light" panose="020F0302020204030204" pitchFamily="34" charset="0"/>
                        </a:rPr>
                        <a:t>care</a:t>
                      </a:r>
                      <a:r>
                        <a:rPr lang="en-US" sz="400" baseline="30000" dirty="0" err="1">
                          <a:solidFill>
                            <a:schemeClr val="bg1"/>
                          </a:solidFill>
                          <a:effectLst/>
                          <a:latin typeface="Calibri Light" panose="020F0302020204030204" pitchFamily="34" charset="0"/>
                          <a:cs typeface="Calibri Light" panose="020F0302020204030204" pitchFamily="34" charset="0"/>
                        </a:rPr>
                        <a:t>a</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 </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4154127931"/>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Some problems washing or dressing</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-5.38 (2.13)**</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-3.85 (1.37)**</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-4.43 (1.23)***</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-3.28 (1.43)*</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456125132"/>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Unable to wash or dress</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3.87 (5.41)</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-3.00 (3.40)</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-5.36 (2.68)*</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-3.39 (2.59)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3955709146"/>
                  </a:ext>
                </a:extLst>
              </a:tr>
              <a:tr h="63337">
                <a:tc gridSpan="2">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Usual </a:t>
                      </a:r>
                      <a:r>
                        <a:rPr lang="en-US" sz="400" b="1" dirty="0" err="1">
                          <a:solidFill>
                            <a:schemeClr val="bg1"/>
                          </a:solidFill>
                          <a:effectLst/>
                          <a:latin typeface="Calibri Light" panose="020F0302020204030204" pitchFamily="34" charset="0"/>
                          <a:cs typeface="Calibri Light" panose="020F0302020204030204" pitchFamily="34" charset="0"/>
                        </a:rPr>
                        <a:t>activities</a:t>
                      </a:r>
                      <a:r>
                        <a:rPr lang="en-US" sz="400" baseline="30000" dirty="0" err="1">
                          <a:solidFill>
                            <a:schemeClr val="bg1"/>
                          </a:solidFill>
                          <a:effectLst/>
                          <a:latin typeface="Calibri Light" panose="020F0302020204030204" pitchFamily="34" charset="0"/>
                          <a:cs typeface="Calibri Light" panose="020F0302020204030204" pitchFamily="34" charset="0"/>
                        </a:rPr>
                        <a:t>a</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 </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939679487"/>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Some problems with usual activities</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-8.00 (1.34)***</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-8.09 (0.83)***</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-8.36 (0.94)***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-8.48 (1.34)***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4017537958"/>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Unable to perform usual activities</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-12.69 (3.61)***</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-21.81 (4.83)***</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-14.02 (2.04)***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-17.42 (2.37)***</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254594368"/>
                  </a:ext>
                </a:extLst>
              </a:tr>
              <a:tr h="63337">
                <a:tc gridSpan="2">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Pain/</a:t>
                      </a:r>
                      <a:r>
                        <a:rPr lang="en-US" sz="400" b="1" dirty="0" err="1">
                          <a:solidFill>
                            <a:schemeClr val="bg1"/>
                          </a:solidFill>
                          <a:effectLst/>
                          <a:latin typeface="Calibri Light" panose="020F0302020204030204" pitchFamily="34" charset="0"/>
                          <a:cs typeface="Calibri Light" panose="020F0302020204030204" pitchFamily="34" charset="0"/>
                        </a:rPr>
                        <a:t>discomfort</a:t>
                      </a:r>
                      <a:r>
                        <a:rPr lang="en-US" sz="400" baseline="30000" dirty="0" err="1">
                          <a:solidFill>
                            <a:schemeClr val="bg1"/>
                          </a:solidFill>
                          <a:effectLst/>
                          <a:latin typeface="Calibri Light" panose="020F0302020204030204" pitchFamily="34" charset="0"/>
                          <a:cs typeface="Calibri Light" panose="020F0302020204030204" pitchFamily="34" charset="0"/>
                        </a:rPr>
                        <a:t>a</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487035151"/>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Moderate pain or discomfort</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-7.57 (0.62) ***</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-7.42 (0.45)***</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-8.62 (0.62)***</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-7.46 (0.99)***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884837151"/>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Extreme pain or discomfort</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-19.85 (2.57)***</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-17.08 (1.43)***</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-15.45 (1.49)***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-14.48 (2.14)***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1398278202"/>
                  </a:ext>
                </a:extLst>
              </a:tr>
              <a:tr h="63337">
                <a:tc gridSpan="2">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Anxiety/</a:t>
                      </a:r>
                      <a:r>
                        <a:rPr lang="en-US" sz="400" b="1" dirty="0" err="1">
                          <a:solidFill>
                            <a:schemeClr val="bg1"/>
                          </a:solidFill>
                          <a:effectLst/>
                          <a:latin typeface="Calibri Light" panose="020F0302020204030204" pitchFamily="34" charset="0"/>
                          <a:cs typeface="Calibri Light" panose="020F0302020204030204" pitchFamily="34" charset="0"/>
                        </a:rPr>
                        <a:t>depression</a:t>
                      </a:r>
                      <a:r>
                        <a:rPr lang="en-US" sz="400" baseline="30000" dirty="0" err="1">
                          <a:solidFill>
                            <a:schemeClr val="bg1"/>
                          </a:solidFill>
                          <a:effectLst/>
                          <a:latin typeface="Calibri Light" panose="020F0302020204030204" pitchFamily="34" charset="0"/>
                          <a:cs typeface="Calibri Light" panose="020F0302020204030204" pitchFamily="34" charset="0"/>
                        </a:rPr>
                        <a:t>a</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562605280"/>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Moderately anxious or depressed</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-6.41 (0.68)***</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-6.18 (0.59)***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-6.12 (0.73)***</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-5.65 (1.11)***</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3929724796"/>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Extremely anxious or depressed</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-15.14 (2.63)***</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-13.38 (1.67)***</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-12.73 (1.64)***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-11.58 (2.46)***</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4135895780"/>
                  </a:ext>
                </a:extLst>
              </a:tr>
              <a:tr h="63337">
                <a:tc gridSpan="2">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European region</a:t>
                      </a:r>
                      <a:r>
                        <a:rPr lang="en-US" sz="400" dirty="0">
                          <a:solidFill>
                            <a:schemeClr val="bg1"/>
                          </a:solidFill>
                          <a:effectLst/>
                          <a:latin typeface="Calibri Light" panose="020F0302020204030204" pitchFamily="34" charset="0"/>
                          <a:cs typeface="Calibri Light" panose="020F0302020204030204" pitchFamily="34" charset="0"/>
                        </a:rPr>
                        <a:t> (ref: North Europe)</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058685887"/>
                  </a:ext>
                </a:extLst>
              </a:tr>
              <a:tr h="63337">
                <a:tc>
                  <a:txBody>
                    <a:bodyPr/>
                    <a:lstStyle/>
                    <a:p>
                      <a:pP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West Europe</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-3.10 (0.86)***</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-4.20 (0.46)***</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-5.30 (0.66)***</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-4.20 (1.04)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4167957712"/>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South Europe</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-5.47 (0.95)***</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-7.71 (0.51)***</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-9.74 (0.70)***</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-6.65 (1.14)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1000090357"/>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East Europe</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-11.04 (1.06)***</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-12.69 (0.69)***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-15.20 (0.97)***</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-10.32 (1.45)</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090226582"/>
                  </a:ext>
                </a:extLst>
              </a:tr>
              <a:tr h="63337">
                <a:tc gridSpan="2">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Gender </a:t>
                      </a:r>
                      <a:r>
                        <a:rPr lang="en-US" sz="400" dirty="0">
                          <a:solidFill>
                            <a:schemeClr val="bg1"/>
                          </a:solidFill>
                          <a:effectLst/>
                          <a:latin typeface="Calibri Light" panose="020F0302020204030204" pitchFamily="34" charset="0"/>
                          <a:cs typeface="Calibri Light" panose="020F0302020204030204" pitchFamily="34" charset="0"/>
                        </a:rPr>
                        <a:t>(ref: male)</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3765240342"/>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Female</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0.85 (0.51)</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0.79 (0.40)*</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1.36 (0.55)**</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-0.90 (0.94)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072312385"/>
                  </a:ext>
                </a:extLst>
              </a:tr>
              <a:tr h="63337">
                <a:tc gridSpan="2">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Education </a:t>
                      </a:r>
                      <a:r>
                        <a:rPr lang="en-US" sz="400" dirty="0">
                          <a:solidFill>
                            <a:schemeClr val="bg1"/>
                          </a:solidFill>
                          <a:effectLst/>
                          <a:latin typeface="Calibri Light" panose="020F0302020204030204" pitchFamily="34" charset="0"/>
                          <a:cs typeface="Calibri Light" panose="020F0302020204030204" pitchFamily="34" charset="0"/>
                        </a:rPr>
                        <a:t>(ref: high education (ISCED 5 or 6))</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hMerge="1">
                  <a:txBody>
                    <a:bodyPr/>
                    <a:lstStyle/>
                    <a:p>
                      <a:endParaRPr lang="en-US"/>
                    </a:p>
                  </a:txBody>
                  <a:tcPr/>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nSpc>
                          <a:spcPct val="107000"/>
                        </a:lnSpc>
                        <a:spcAft>
                          <a:spcPts val="800"/>
                        </a:spcAft>
                      </a:pPr>
                      <a:r>
                        <a:rPr lang="en-US" sz="400" b="1">
                          <a:solidFill>
                            <a:schemeClr val="bg1"/>
                          </a:solidFill>
                          <a:effectLst/>
                          <a:latin typeface="Calibri Light" panose="020F0302020204030204" pitchFamily="34" charset="0"/>
                          <a:cs typeface="Calibri Light" panose="020F0302020204030204" pitchFamily="34" charset="0"/>
                        </a:rPr>
                        <a:t> </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1711728992"/>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Middle education (ISCED 3 or 4)</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-2.51 (0.60)***</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-1.70 (0.52)***</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-0.39 (0.96)</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-1.67 (1.77)</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1484592188"/>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Low education (ISCED 1 or 2)</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-4.61 (0.71)***</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-3.70 (0.55)***</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-2.33 (0.89)**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-1.53 (1.64)</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466348643"/>
                  </a:ext>
                </a:extLst>
              </a:tr>
              <a:tr h="63337">
                <a:tc>
                  <a:txBody>
                    <a:bodyPr/>
                    <a:lstStyle/>
                    <a:p>
                      <a:pP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none, still in school, other</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-8.63 (1.62)***</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-4.83 (1.09)***</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-3.82 (1.18)***</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-4.37 (1.85)*</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3271396441"/>
                  </a:ext>
                </a:extLst>
              </a:tr>
              <a:tr h="63337">
                <a:tc>
                  <a:txBody>
                    <a:bodyPr/>
                    <a:lstStyle/>
                    <a:p>
                      <a:pPr>
                        <a:lnSpc>
                          <a:spcPct val="107000"/>
                        </a:lnSpc>
                        <a:spcAft>
                          <a:spcPts val="800"/>
                        </a:spcAft>
                      </a:pPr>
                      <a:r>
                        <a:rPr lang="en-US" sz="400" b="1" dirty="0">
                          <a:solidFill>
                            <a:schemeClr val="bg1"/>
                          </a:solidFill>
                          <a:effectLst/>
                          <a:latin typeface="Calibri Light" panose="020F0302020204030204" pitchFamily="34" charset="0"/>
                          <a:cs typeface="Calibri Light" panose="020F0302020204030204" pitchFamily="34" charset="0"/>
                        </a:rPr>
                        <a:t>Cons</a:t>
                      </a:r>
                      <a:r>
                        <a:rPr lang="en-US" sz="400" dirty="0">
                          <a:solidFill>
                            <a:schemeClr val="bg1"/>
                          </a:solidFill>
                          <a:effectLst/>
                          <a:latin typeface="Calibri Light" panose="020F0302020204030204" pitchFamily="34" charset="0"/>
                          <a:cs typeface="Calibri Light" panose="020F0302020204030204" pitchFamily="34" charset="0"/>
                        </a:rPr>
                        <a:t>.</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89.49 (0.87)***</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88.80 (0.52)***</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86.82 (0.87)***</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84.19 (1.60)***</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811438362"/>
                  </a:ext>
                </a:extLst>
              </a:tr>
              <a:tr h="63337">
                <a:tc>
                  <a:txBody>
                    <a:bodyPr/>
                    <a:lstStyle/>
                    <a:p>
                      <a:pP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N</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13,057</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a:solidFill>
                            <a:schemeClr val="bg1"/>
                          </a:solidFill>
                          <a:effectLst/>
                          <a:latin typeface="Calibri Light" panose="020F0302020204030204" pitchFamily="34" charset="0"/>
                          <a:cs typeface="Calibri Light" panose="020F0302020204030204" pitchFamily="34" charset="0"/>
                        </a:rPr>
                        <a:t>14,697</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de-DE" sz="400">
                          <a:solidFill>
                            <a:schemeClr val="bg1"/>
                          </a:solidFill>
                          <a:effectLst/>
                          <a:latin typeface="Calibri Light" panose="020F0302020204030204" pitchFamily="34" charset="0"/>
                          <a:cs typeface="Calibri Light" panose="020F0302020204030204" pitchFamily="34" charset="0"/>
                        </a:rPr>
                        <a:t>9,470</a:t>
                      </a:r>
                      <a:endParaRPr lang="en-US" sz="40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tc>
                  <a:txBody>
                    <a:bodyPr/>
                    <a:lstStyle/>
                    <a:p>
                      <a:pPr algn="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4,332</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tc>
                <a:extLst>
                  <a:ext uri="{0D108BD9-81ED-4DB2-BD59-A6C34878D82A}">
                    <a16:rowId xmlns:a16="http://schemas.microsoft.com/office/drawing/2014/main" val="2503104792"/>
                  </a:ext>
                </a:extLst>
              </a:tr>
              <a:tr h="63337">
                <a:tc>
                  <a:txBody>
                    <a:bodyPr/>
                    <a:lstStyle/>
                    <a:p>
                      <a:pP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R²</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lnB w="12700" cap="flat" cmpd="sng" algn="ctr">
                      <a:solidFill>
                        <a:schemeClr val="tx1"/>
                      </a:solidFill>
                      <a:prstDash val="solid"/>
                      <a:round/>
                      <a:headEnd type="none" w="med" len="med"/>
                      <a:tailEnd type="none" w="med" len="med"/>
                    </a:lnB>
                  </a:tcPr>
                </a:tc>
                <a:tc>
                  <a:txBody>
                    <a:bodyPr/>
                    <a:lstStyle/>
                    <a:p>
                      <a:pPr algn="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0.387</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lnB w="12700" cap="flat" cmpd="sng" algn="ctr">
                      <a:solidFill>
                        <a:schemeClr val="tx1"/>
                      </a:solidFill>
                      <a:prstDash val="solid"/>
                      <a:round/>
                      <a:headEnd type="none" w="med" len="med"/>
                      <a:tailEnd type="none" w="med" len="med"/>
                    </a:lnB>
                  </a:tcPr>
                </a:tc>
                <a:tc>
                  <a:txBody>
                    <a:bodyPr/>
                    <a:lstStyle/>
                    <a:p>
                      <a:pPr algn="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0.4094</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lnB w="12700" cap="flat" cmpd="sng" algn="ctr">
                      <a:solidFill>
                        <a:schemeClr val="tx1"/>
                      </a:solidFill>
                      <a:prstDash val="solid"/>
                      <a:round/>
                      <a:headEnd type="none" w="med" len="med"/>
                      <a:tailEnd type="none" w="med" len="med"/>
                    </a:lnB>
                  </a:tcPr>
                </a:tc>
                <a:tc>
                  <a:txBody>
                    <a:bodyPr/>
                    <a:lstStyle/>
                    <a:p>
                      <a:pPr algn="r">
                        <a:lnSpc>
                          <a:spcPct val="107000"/>
                        </a:lnSpc>
                        <a:spcAft>
                          <a:spcPts val="800"/>
                        </a:spcAft>
                      </a:pPr>
                      <a:r>
                        <a:rPr lang="de-DE" sz="400" dirty="0">
                          <a:solidFill>
                            <a:schemeClr val="bg1"/>
                          </a:solidFill>
                          <a:effectLst/>
                          <a:latin typeface="Calibri Light" panose="020F0302020204030204" pitchFamily="34" charset="0"/>
                          <a:cs typeface="Calibri Light" panose="020F0302020204030204" pitchFamily="34" charset="0"/>
                        </a:rPr>
                        <a:t>0.4558</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lnB w="12700" cap="flat" cmpd="sng" algn="ctr">
                      <a:solidFill>
                        <a:schemeClr val="tx1"/>
                      </a:solidFill>
                      <a:prstDash val="solid"/>
                      <a:round/>
                      <a:headEnd type="none" w="med" len="med"/>
                      <a:tailEnd type="none" w="med" len="med"/>
                    </a:lnB>
                  </a:tcPr>
                </a:tc>
                <a:tc>
                  <a:txBody>
                    <a:bodyPr/>
                    <a:lstStyle/>
                    <a:p>
                      <a:pPr algn="r">
                        <a:lnSpc>
                          <a:spcPct val="107000"/>
                        </a:lnSpc>
                        <a:spcAft>
                          <a:spcPts val="800"/>
                        </a:spcAft>
                      </a:pPr>
                      <a:r>
                        <a:rPr lang="en-US" sz="400" dirty="0">
                          <a:solidFill>
                            <a:schemeClr val="bg1"/>
                          </a:solidFill>
                          <a:effectLst/>
                          <a:latin typeface="Calibri Light" panose="020F0302020204030204" pitchFamily="34" charset="0"/>
                          <a:cs typeface="Calibri Light" panose="020F0302020204030204" pitchFamily="34" charset="0"/>
                        </a:rPr>
                        <a:t>0.4369</a:t>
                      </a:r>
                      <a:endParaRPr lang="en-US" sz="4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endParaRPr>
                    </a:p>
                  </a:txBody>
                  <a:tcPr marL="27460" marR="2746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4420923"/>
                  </a:ext>
                </a:extLst>
              </a:tr>
            </a:tbl>
          </a:graphicData>
        </a:graphic>
      </p:graphicFrame>
      <p:sp>
        <p:nvSpPr>
          <p:cNvPr id="10" name="Textfeld 9">
            <a:extLst>
              <a:ext uri="{FF2B5EF4-FFF2-40B4-BE49-F238E27FC236}">
                <a16:creationId xmlns:a16="http://schemas.microsoft.com/office/drawing/2014/main" id="{E527BD01-5FC3-A4FE-C8E8-4B62B2DDD4DD}"/>
              </a:ext>
            </a:extLst>
          </p:cNvPr>
          <p:cNvSpPr txBox="1"/>
          <p:nvPr/>
        </p:nvSpPr>
        <p:spPr>
          <a:xfrm>
            <a:off x="70449" y="800966"/>
            <a:ext cx="3199435" cy="478336"/>
          </a:xfrm>
          <a:prstGeom prst="rect">
            <a:avLst/>
          </a:prstGeom>
          <a:noFill/>
        </p:spPr>
        <p:txBody>
          <a:bodyPr wrap="square">
            <a:spAutoFit/>
          </a:bodyPr>
          <a:lstStyle/>
          <a:p>
            <a:pPr>
              <a:lnSpc>
                <a:spcPts val="650"/>
              </a:lnSpc>
              <a:spcAft>
                <a:spcPts val="200"/>
              </a:spcAft>
            </a:pPr>
            <a:r>
              <a:rPr lang="en-US" sz="1000" b="1" dirty="0">
                <a:solidFill>
                  <a:schemeClr val="accent3">
                    <a:lumMod val="20000"/>
                    <a:lumOff val="80000"/>
                  </a:schemeClr>
                </a:solidFill>
                <a:effectLst/>
                <a:latin typeface="Calibri Light" panose="020F0302020204030204" pitchFamily="34" charset="0"/>
                <a:ea typeface="Calibri" panose="020F0502020204030204" pitchFamily="34" charset="0"/>
                <a:cs typeface="Calibri Light" panose="020F0302020204030204" pitchFamily="34" charset="0"/>
              </a:rPr>
              <a:t>OBJECTIVES</a:t>
            </a:r>
            <a:endParaRPr lang="en-US" sz="700" dirty="0">
              <a:solidFill>
                <a:schemeClr val="accent3">
                  <a:lumMod val="20000"/>
                  <a:lumOff val="80000"/>
                </a:schemeClr>
              </a:solidFill>
              <a:effectLst/>
              <a:latin typeface="Calibri Light" panose="020F0302020204030204" pitchFamily="34" charset="0"/>
              <a:ea typeface="Calibri" panose="020F0502020204030204" pitchFamily="34" charset="0"/>
              <a:cs typeface="Calibri Light" panose="020F0302020204030204" pitchFamily="34" charset="0"/>
            </a:endParaRPr>
          </a:p>
          <a:p>
            <a:pPr marL="90488" indent="-90488">
              <a:lnSpc>
                <a:spcPts val="650"/>
              </a:lnSpc>
              <a:spcAft>
                <a:spcPts val="200"/>
              </a:spcAft>
              <a:buFont typeface="Wingdings" panose="05000000000000000000" pitchFamily="2" charset="2"/>
              <a:buChar char="§"/>
            </a:pPr>
            <a:r>
              <a:rPr lang="en-US" sz="700" dirty="0">
                <a:effectLst/>
                <a:latin typeface="Calibri Light" panose="020F0302020204030204" pitchFamily="34" charset="0"/>
                <a:ea typeface="Calibri" panose="020F0502020204030204" pitchFamily="34" charset="0"/>
                <a:cs typeface="Calibri Light" panose="020F0302020204030204" pitchFamily="34" charset="0"/>
              </a:rPr>
              <a:t>To examine the relationship between the 5 dimensions and the EQ VAS and to investigate the impact of each dimension on the respondent’s EQ VAS rating at different stages of life in a large sample of 50+ year old Europeans</a:t>
            </a:r>
          </a:p>
        </p:txBody>
      </p:sp>
      <p:sp>
        <p:nvSpPr>
          <p:cNvPr id="12" name="Textfeld 11">
            <a:extLst>
              <a:ext uri="{FF2B5EF4-FFF2-40B4-BE49-F238E27FC236}">
                <a16:creationId xmlns:a16="http://schemas.microsoft.com/office/drawing/2014/main" id="{6D14F007-88EA-8C51-B66B-DBB6EF21B034}"/>
              </a:ext>
            </a:extLst>
          </p:cNvPr>
          <p:cNvSpPr txBox="1"/>
          <p:nvPr/>
        </p:nvSpPr>
        <p:spPr>
          <a:xfrm>
            <a:off x="5985790" y="1410571"/>
            <a:ext cx="783344" cy="632033"/>
          </a:xfrm>
          <a:prstGeom prst="rect">
            <a:avLst/>
          </a:prstGeom>
          <a:noFill/>
        </p:spPr>
        <p:txBody>
          <a:bodyPr wrap="square">
            <a:spAutoFit/>
          </a:bodyPr>
          <a:lstStyle/>
          <a:p>
            <a:pPr>
              <a:lnSpc>
                <a:spcPts val="600"/>
              </a:lnSpc>
            </a:pPr>
            <a:r>
              <a:rPr lang="en-US" sz="600" b="1" dirty="0">
                <a:solidFill>
                  <a:schemeClr val="accent3"/>
                </a:solidFill>
                <a:effectLst/>
                <a:latin typeface="Calibri Light" panose="020F0302020204030204" pitchFamily="34" charset="0"/>
                <a:ea typeface="Calibri" panose="020F0502020204030204" pitchFamily="34" charset="0"/>
                <a:cs typeface="Calibri Light" panose="020F0302020204030204" pitchFamily="34" charset="0"/>
              </a:rPr>
              <a:t>TABLE 1</a:t>
            </a:r>
            <a:r>
              <a:rPr lang="en-US" sz="600" b="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t>
            </a:r>
            <a:br>
              <a:rPr lang="en-US" sz="600" b="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br>
            <a:r>
              <a:rPr lang="en-US" sz="600" b="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Regression </a:t>
            </a:r>
            <a:r>
              <a:rPr lang="en-US" sz="600" b="1" dirty="0">
                <a:solidFill>
                  <a:schemeClr val="bg1"/>
                </a:solidFill>
                <a:latin typeface="Calibri Light" panose="020F0302020204030204" pitchFamily="34" charset="0"/>
                <a:ea typeface="Calibri" panose="020F0502020204030204" pitchFamily="34" charset="0"/>
                <a:cs typeface="Calibri Light" panose="020F0302020204030204" pitchFamily="34" charset="0"/>
              </a:rPr>
              <a:t>results. Models predicting EQ VAS scores</a:t>
            </a:r>
            <a:r>
              <a:rPr lang="en-US" sz="600" b="1"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Adjusted R² whole model: 0.435. </a:t>
            </a:r>
            <a:r>
              <a:rPr lang="en-US" sz="60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Data belonging to Fig. 1.</a:t>
            </a:r>
          </a:p>
        </p:txBody>
      </p:sp>
      <p:sp>
        <p:nvSpPr>
          <p:cNvPr id="14" name="Textfeld 13">
            <a:extLst>
              <a:ext uri="{FF2B5EF4-FFF2-40B4-BE49-F238E27FC236}">
                <a16:creationId xmlns:a16="http://schemas.microsoft.com/office/drawing/2014/main" id="{A78E90B9-96BB-3FDC-A5A8-4870A8DD522C}"/>
              </a:ext>
            </a:extLst>
          </p:cNvPr>
          <p:cNvSpPr txBox="1"/>
          <p:nvPr/>
        </p:nvSpPr>
        <p:spPr>
          <a:xfrm>
            <a:off x="5990223" y="1977542"/>
            <a:ext cx="807392" cy="1454116"/>
          </a:xfrm>
          <a:prstGeom prst="rect">
            <a:avLst/>
          </a:prstGeom>
          <a:noFill/>
        </p:spPr>
        <p:txBody>
          <a:bodyPr wrap="square">
            <a:spAutoFit/>
          </a:bodyPr>
          <a:lstStyle/>
          <a:p>
            <a:pPr marL="0" marR="0" lvl="0" indent="0" algn="l" defTabSz="457200" rtl="0" eaLnBrk="1" fontAlgn="auto" latinLnBrk="0" hangingPunct="1">
              <a:lnSpc>
                <a:spcPts val="400"/>
              </a:lnSpc>
              <a:spcAft>
                <a:spcPts val="200"/>
              </a:spcAft>
              <a:buClrTx/>
              <a:buSzTx/>
              <a:buFontTx/>
              <a:buNone/>
              <a:tabLst/>
              <a:defRPr/>
            </a:pPr>
            <a:r>
              <a:rPr lang="en-US" sz="45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Unstandardized beta-coefficients; robust standard errors (SE) in parentheses; </a:t>
            </a:r>
            <a:r>
              <a:rPr lang="en-US" sz="450" baseline="30000" dirty="0" err="1">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a</a:t>
            </a:r>
            <a:r>
              <a:rPr lang="en-US" sz="450" dirty="0" err="1">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reference</a:t>
            </a:r>
            <a:r>
              <a:rPr lang="en-US" sz="45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 (ref.): no problems, p-value *** p&lt;0.001 ** p&lt;0.05 * p&lt;0.01</a:t>
            </a:r>
          </a:p>
          <a:p>
            <a:pPr>
              <a:lnSpc>
                <a:spcPts val="400"/>
              </a:lnSpc>
              <a:spcAft>
                <a:spcPts val="200"/>
              </a:spcAft>
            </a:pPr>
            <a:r>
              <a:rPr lang="en-US" sz="45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West Europe: Austria, Belgium, France, the Netherlands, Germany, Switzerland; South Europe: Italy, Spain, Slovenia, Portugal, East Europe: the Czech Republic, Hungary, Poland, North Europe: Denmark, Sweden.</a:t>
            </a:r>
          </a:p>
          <a:p>
            <a:pPr>
              <a:lnSpc>
                <a:spcPts val="400"/>
              </a:lnSpc>
              <a:spcAft>
                <a:spcPts val="200"/>
              </a:spcAft>
            </a:pPr>
            <a:r>
              <a:rPr lang="en-US" sz="450" dirty="0">
                <a:solidFill>
                  <a:schemeClr val="bg1"/>
                </a:solidFill>
                <a:effectLst/>
                <a:latin typeface="Calibri Light" panose="020F0302020204030204" pitchFamily="34" charset="0"/>
                <a:ea typeface="Calibri" panose="020F0502020204030204" pitchFamily="34" charset="0"/>
                <a:cs typeface="Calibri Light" panose="020F0302020204030204" pitchFamily="34" charset="0"/>
              </a:rPr>
              <a:t>ISCED International Standard Classification of Education</a:t>
            </a:r>
          </a:p>
          <a:p>
            <a:pPr>
              <a:lnSpc>
                <a:spcPts val="400"/>
              </a:lnSpc>
              <a:spcAft>
                <a:spcPts val="200"/>
              </a:spcAft>
            </a:pPr>
            <a:r>
              <a:rPr kumimoji="0" lang="en-US" sz="450" b="0" i="0" u="none" strike="noStrike" kern="1200" cap="none" spc="0" normalizeH="0" baseline="0" noProof="0" dirty="0">
                <a:ln>
                  <a:noFill/>
                </a:ln>
                <a:solidFill>
                  <a:schemeClr val="bg1"/>
                </a:solidFill>
                <a:effectLst/>
                <a:uLnTx/>
                <a:uFillTx/>
                <a:latin typeface="Calibri Light" panose="020F0302020204030204" pitchFamily="34" charset="0"/>
                <a:ea typeface="Calibri" panose="020F0502020204030204" pitchFamily="34" charset="0"/>
                <a:cs typeface="Calibri Light" panose="020F0302020204030204" pitchFamily="34" charset="0"/>
              </a:rPr>
              <a:t>MO mobility, SC self-care, UA usual activities, PD pain/discomfort, AD anxiety/depression, Sou south, Mid middle. L2 level 2, L3 level 3, </a:t>
            </a:r>
            <a:r>
              <a:rPr kumimoji="0" lang="en-US" sz="450" b="0" i="0" u="none" strike="noStrike" kern="1200" cap="none" spc="0" normalizeH="0" baseline="0" noProof="0" dirty="0" err="1">
                <a:ln>
                  <a:noFill/>
                </a:ln>
                <a:solidFill>
                  <a:schemeClr val="bg1"/>
                </a:solidFill>
                <a:effectLst/>
                <a:uLnTx/>
                <a:uFillTx/>
                <a:latin typeface="Calibri Light" panose="020F0302020204030204" pitchFamily="34" charset="0"/>
                <a:ea typeface="Calibri" panose="020F0502020204030204" pitchFamily="34" charset="0"/>
                <a:cs typeface="Calibri Light" panose="020F0302020204030204" pitchFamily="34" charset="0"/>
              </a:rPr>
              <a:t>yrs</a:t>
            </a:r>
            <a:r>
              <a:rPr kumimoji="0" lang="en-US" sz="450" b="0" i="0" u="none" strike="noStrike" kern="1200" cap="none" spc="0" normalizeH="0" baseline="0" noProof="0" dirty="0">
                <a:ln>
                  <a:noFill/>
                </a:ln>
                <a:solidFill>
                  <a:schemeClr val="bg1"/>
                </a:solidFill>
                <a:effectLst/>
                <a:uLnTx/>
                <a:uFillTx/>
                <a:latin typeface="Calibri Light" panose="020F0302020204030204" pitchFamily="34" charset="0"/>
                <a:ea typeface="Calibri" panose="020F0502020204030204" pitchFamily="34" charset="0"/>
                <a:cs typeface="Calibri Light" panose="020F0302020204030204" pitchFamily="34" charset="0"/>
              </a:rPr>
              <a:t> years.</a:t>
            </a:r>
          </a:p>
        </p:txBody>
      </p:sp>
      <p:sp>
        <p:nvSpPr>
          <p:cNvPr id="16" name="Textfeld 15">
            <a:extLst>
              <a:ext uri="{FF2B5EF4-FFF2-40B4-BE49-F238E27FC236}">
                <a16:creationId xmlns:a16="http://schemas.microsoft.com/office/drawing/2014/main" id="{95E7F477-AADB-4843-C5F7-4913F50D112A}"/>
              </a:ext>
            </a:extLst>
          </p:cNvPr>
          <p:cNvSpPr txBox="1"/>
          <p:nvPr/>
        </p:nvSpPr>
        <p:spPr>
          <a:xfrm>
            <a:off x="3366343" y="800211"/>
            <a:ext cx="3511126" cy="632224"/>
          </a:xfrm>
          <a:prstGeom prst="rect">
            <a:avLst/>
          </a:prstGeom>
          <a:noFill/>
        </p:spPr>
        <p:txBody>
          <a:bodyPr wrap="square">
            <a:spAutoFit/>
          </a:bodyPr>
          <a:lstStyle/>
          <a:p>
            <a:pPr>
              <a:lnSpc>
                <a:spcPts val="650"/>
              </a:lnSpc>
            </a:pPr>
            <a:r>
              <a:rPr lang="en-US" sz="1000" b="1" dirty="0">
                <a:solidFill>
                  <a:schemeClr val="accent3">
                    <a:lumMod val="20000"/>
                    <a:lumOff val="80000"/>
                  </a:schemeClr>
                </a:solidFill>
                <a:effectLst/>
                <a:latin typeface="Calibri Light" panose="020F0302020204030204" pitchFamily="34" charset="0"/>
                <a:ea typeface="Calibri" panose="020F0502020204030204" pitchFamily="34" charset="0"/>
                <a:cs typeface="Calibri Light" panose="020F0302020204030204" pitchFamily="34" charset="0"/>
              </a:rPr>
              <a:t>METHODS</a:t>
            </a:r>
            <a:r>
              <a:rPr lang="en-US" sz="700" dirty="0">
                <a:effectLst/>
                <a:latin typeface="Calibri Light" panose="020F0302020204030204" pitchFamily="34" charset="0"/>
                <a:ea typeface="Calibri" panose="020F0502020204030204" pitchFamily="34" charset="0"/>
                <a:cs typeface="Calibri Light" panose="020F0302020204030204" pitchFamily="34" charset="0"/>
              </a:rPr>
              <a:t> </a:t>
            </a:r>
          </a:p>
          <a:p>
            <a:pPr marL="90488" indent="-90488">
              <a:lnSpc>
                <a:spcPts val="650"/>
              </a:lnSpc>
              <a:buFont typeface="Wingdings" panose="05000000000000000000" pitchFamily="2" charset="2"/>
              <a:buChar char="§"/>
            </a:pPr>
            <a:r>
              <a:rPr lang="en-US" sz="700" dirty="0">
                <a:effectLst/>
                <a:latin typeface="Calibri Light" panose="020F0302020204030204" pitchFamily="34" charset="0"/>
                <a:ea typeface="Calibri" panose="020F0502020204030204" pitchFamily="34" charset="0"/>
                <a:cs typeface="Calibri Light" panose="020F0302020204030204" pitchFamily="34" charset="0"/>
              </a:rPr>
              <a:t>n=45,706 panelists from the Survey of Health, Ageing, and Retirement in Europe (wave 4)</a:t>
            </a:r>
          </a:p>
          <a:p>
            <a:pPr marL="90488" indent="-90488">
              <a:lnSpc>
                <a:spcPts val="650"/>
              </a:lnSpc>
              <a:buFont typeface="Wingdings" panose="05000000000000000000" pitchFamily="2" charset="2"/>
              <a:buChar char="§"/>
            </a:pPr>
            <a:r>
              <a:rPr lang="en-US" sz="700" dirty="0">
                <a:effectLst/>
                <a:latin typeface="Calibri Light" panose="020F0302020204030204" pitchFamily="34" charset="0"/>
                <a:ea typeface="Calibri" panose="020F0502020204030204" pitchFamily="34" charset="0"/>
                <a:cs typeface="Calibri Light" panose="020F0302020204030204" pitchFamily="34" charset="0"/>
              </a:rPr>
              <a:t>Regression models for 4 age-groups (50–59, 60-69, 70-79, 80+ year-olds) with EQ VAS (dependent variable), EQ-5D dimensions, gender, European region (15 countries assigned to North, East, South, West Europe), and education (independent variables)</a:t>
            </a:r>
          </a:p>
          <a:p>
            <a:pPr marL="90488" indent="-90488">
              <a:lnSpc>
                <a:spcPts val="650"/>
              </a:lnSpc>
              <a:buFont typeface="Wingdings" panose="05000000000000000000" pitchFamily="2" charset="2"/>
              <a:buChar char="§"/>
            </a:pPr>
            <a:r>
              <a:rPr lang="en-US" sz="700" dirty="0">
                <a:latin typeface="Calibri Light" panose="020F0302020204030204" pitchFamily="34" charset="0"/>
                <a:ea typeface="Calibri" panose="020F0502020204030204" pitchFamily="34" charset="0"/>
                <a:cs typeface="Calibri Light" panose="020F0302020204030204" pitchFamily="34" charset="0"/>
              </a:rPr>
              <a:t>R</a:t>
            </a:r>
            <a:r>
              <a:rPr lang="en-US" sz="700" dirty="0">
                <a:effectLst/>
                <a:latin typeface="Calibri Light" panose="020F0302020204030204" pitchFamily="34" charset="0"/>
                <a:ea typeface="Calibri" panose="020F0502020204030204" pitchFamily="34" charset="0"/>
                <a:cs typeface="Calibri Light" panose="020F0302020204030204" pitchFamily="34" charset="0"/>
              </a:rPr>
              <a:t>eference: high educated (ISCED 5 or 6) North European men reporting “no problems”</a:t>
            </a:r>
            <a:endParaRPr lang="en-US" sz="700" dirty="0">
              <a:latin typeface="Calibri Light" panose="020F0302020204030204" pitchFamily="34" charset="0"/>
              <a:cs typeface="Calibri Light" panose="020F0302020204030204" pitchFamily="34" charset="0"/>
            </a:endParaRPr>
          </a:p>
        </p:txBody>
      </p:sp>
      <p:sp>
        <p:nvSpPr>
          <p:cNvPr id="18" name="Textfeld 17">
            <a:extLst>
              <a:ext uri="{FF2B5EF4-FFF2-40B4-BE49-F238E27FC236}">
                <a16:creationId xmlns:a16="http://schemas.microsoft.com/office/drawing/2014/main" id="{FB5D0D11-79AA-A57F-91C9-6E5DBD051601}"/>
              </a:ext>
            </a:extLst>
          </p:cNvPr>
          <p:cNvSpPr txBox="1"/>
          <p:nvPr/>
        </p:nvSpPr>
        <p:spPr>
          <a:xfrm>
            <a:off x="70449" y="1315937"/>
            <a:ext cx="3370340" cy="901529"/>
          </a:xfrm>
          <a:prstGeom prst="rect">
            <a:avLst/>
          </a:prstGeom>
          <a:noFill/>
        </p:spPr>
        <p:txBody>
          <a:bodyPr wrap="square">
            <a:spAutoFit/>
          </a:bodyPr>
          <a:lstStyle/>
          <a:p>
            <a:pPr>
              <a:lnSpc>
                <a:spcPts val="650"/>
              </a:lnSpc>
            </a:pPr>
            <a:r>
              <a:rPr lang="en-US" sz="1000" b="1" dirty="0">
                <a:solidFill>
                  <a:schemeClr val="accent3">
                    <a:lumMod val="20000"/>
                    <a:lumOff val="80000"/>
                  </a:schemeClr>
                </a:solidFill>
                <a:effectLst/>
                <a:latin typeface="Calibri Light" panose="020F0302020204030204" pitchFamily="34" charset="0"/>
                <a:ea typeface="Calibri" panose="020F0502020204030204" pitchFamily="34" charset="0"/>
                <a:cs typeface="Calibri Light" panose="020F0302020204030204" pitchFamily="34" charset="0"/>
              </a:rPr>
              <a:t>RESULTS</a:t>
            </a:r>
            <a:r>
              <a:rPr lang="en-US" sz="700" b="1" dirty="0">
                <a:effectLst/>
                <a:latin typeface="Calibri Light" panose="020F0302020204030204" pitchFamily="34" charset="0"/>
                <a:ea typeface="Calibri" panose="020F0502020204030204" pitchFamily="34" charset="0"/>
                <a:cs typeface="Calibri Light" panose="020F0302020204030204" pitchFamily="34" charset="0"/>
              </a:rPr>
              <a:t> </a:t>
            </a:r>
          </a:p>
          <a:p>
            <a:pPr marL="90488" indent="-90488">
              <a:lnSpc>
                <a:spcPts val="650"/>
              </a:lnSpc>
              <a:buFont typeface="Wingdings" panose="05000000000000000000" pitchFamily="2" charset="2"/>
              <a:buChar char="§"/>
            </a:pPr>
            <a:r>
              <a:rPr lang="en-US" sz="700" dirty="0">
                <a:effectLst/>
                <a:latin typeface="Calibri Light" panose="020F0302020204030204" pitchFamily="34" charset="0"/>
                <a:ea typeface="Calibri" panose="020F0502020204030204" pitchFamily="34" charset="0"/>
                <a:cs typeface="Calibri Light" panose="020F0302020204030204" pitchFamily="34" charset="0"/>
              </a:rPr>
              <a:t>AD, PD and UA </a:t>
            </a:r>
            <a:r>
              <a:rPr lang="en-US" sz="700" dirty="0">
                <a:latin typeface="Calibri Light" panose="020F0302020204030204" pitchFamily="34" charset="0"/>
                <a:ea typeface="Calibri" panose="020F0502020204030204" pitchFamily="34" charset="0"/>
                <a:cs typeface="Calibri Light" panose="020F0302020204030204" pitchFamily="34" charset="0"/>
              </a:rPr>
              <a:t>a</a:t>
            </a:r>
            <a:r>
              <a:rPr lang="en-US" sz="700" dirty="0">
                <a:effectLst/>
                <a:latin typeface="Calibri Light" panose="020F0302020204030204" pitchFamily="34" charset="0"/>
                <a:ea typeface="Calibri" panose="020F0502020204030204" pitchFamily="34" charset="0"/>
                <a:cs typeface="Calibri Light" panose="020F0302020204030204" pitchFamily="34" charset="0"/>
              </a:rPr>
              <a:t>re similar drivers in EQ VAS scores across all age groups; the impact   of SC is consistently low. </a:t>
            </a:r>
          </a:p>
          <a:p>
            <a:pPr marL="90488" indent="-90488">
              <a:lnSpc>
                <a:spcPts val="650"/>
              </a:lnSpc>
              <a:buFont typeface="Wingdings" panose="05000000000000000000" pitchFamily="2" charset="2"/>
              <a:buChar char="§"/>
            </a:pPr>
            <a:r>
              <a:rPr lang="en-US" sz="700" dirty="0">
                <a:effectLst/>
                <a:latin typeface="Calibri Light" panose="020F0302020204030204" pitchFamily="34" charset="0"/>
                <a:ea typeface="Calibri" panose="020F0502020204030204" pitchFamily="34" charset="0"/>
                <a:cs typeface="Calibri Light" panose="020F0302020204030204" pitchFamily="34" charset="0"/>
              </a:rPr>
              <a:t>UA and PD have the</a:t>
            </a:r>
            <a:r>
              <a:rPr lang="en-US" sz="700" b="1" dirty="0">
                <a:effectLst/>
                <a:latin typeface="Calibri Light" panose="020F0302020204030204" pitchFamily="34" charset="0"/>
                <a:ea typeface="Calibri" panose="020F0502020204030204" pitchFamily="34" charset="0"/>
                <a:cs typeface="Calibri Light" panose="020F0302020204030204" pitchFamily="34" charset="0"/>
              </a:rPr>
              <a:t> </a:t>
            </a:r>
            <a:r>
              <a:rPr lang="en-US" sz="700" dirty="0">
                <a:effectLst/>
                <a:latin typeface="Calibri Light" panose="020F0302020204030204" pitchFamily="34" charset="0"/>
                <a:ea typeface="Calibri" panose="020F0502020204030204" pitchFamily="34" charset="0"/>
                <a:cs typeface="Calibri Light" panose="020F0302020204030204" pitchFamily="34" charset="0"/>
              </a:rPr>
              <a:t>highest impact on EQ VAS scores in all ages (Fig. 1).</a:t>
            </a:r>
          </a:p>
          <a:p>
            <a:pPr marL="90488" indent="-90488">
              <a:lnSpc>
                <a:spcPts val="650"/>
              </a:lnSpc>
              <a:buFont typeface="Wingdings" panose="05000000000000000000" pitchFamily="2" charset="2"/>
              <a:buChar char="§"/>
            </a:pPr>
            <a:r>
              <a:rPr lang="en-US" sz="700" dirty="0">
                <a:effectLst/>
                <a:latin typeface="Calibri Light" panose="020F0302020204030204" pitchFamily="34" charset="0"/>
                <a:ea typeface="Calibri" panose="020F0502020204030204" pitchFamily="34" charset="0"/>
                <a:cs typeface="Calibri Light" panose="020F0302020204030204" pitchFamily="34" charset="0"/>
              </a:rPr>
              <a:t>The influence of both PD and AD is highest in the youngest age group and decreases with increasing age, while the influence of MO increases from the age of 70. </a:t>
            </a:r>
          </a:p>
          <a:p>
            <a:pPr marL="90488" indent="-90488">
              <a:lnSpc>
                <a:spcPts val="650"/>
              </a:lnSpc>
              <a:buFont typeface="Wingdings" panose="05000000000000000000" pitchFamily="2" charset="2"/>
              <a:buChar char="§"/>
            </a:pPr>
            <a:r>
              <a:rPr lang="en-US" sz="700" dirty="0">
                <a:effectLst/>
                <a:latin typeface="Calibri Light" panose="020F0302020204030204" pitchFamily="34" charset="0"/>
                <a:ea typeface="Calibri" panose="020F0502020204030204" pitchFamily="34" charset="0"/>
                <a:cs typeface="Calibri Light" panose="020F0302020204030204" pitchFamily="34" charset="0"/>
              </a:rPr>
              <a:t>European region </a:t>
            </a:r>
            <a:r>
              <a:rPr lang="en-US" sz="700" dirty="0">
                <a:latin typeface="Calibri Light" panose="020F0302020204030204" pitchFamily="34" charset="0"/>
                <a:ea typeface="Calibri" panose="020F0502020204030204" pitchFamily="34" charset="0"/>
                <a:cs typeface="Calibri Light" panose="020F0302020204030204" pitchFamily="34" charset="0"/>
              </a:rPr>
              <a:t>i</a:t>
            </a:r>
            <a:r>
              <a:rPr lang="en-US" sz="700" dirty="0">
                <a:effectLst/>
                <a:latin typeface="Calibri Light" panose="020F0302020204030204" pitchFamily="34" charset="0"/>
                <a:ea typeface="Calibri" panose="020F0502020204030204" pitchFamily="34" charset="0"/>
                <a:cs typeface="Calibri Light" panose="020F0302020204030204" pitchFamily="34" charset="0"/>
              </a:rPr>
              <a:t>s a better EQ VAS score predictor than education and gender, showing a geographical gradient with EQ VAS scores declining continuously from Northern to Western, Southern and Eastern Europe (Fig. 1, Tab. 1).</a:t>
            </a:r>
          </a:p>
        </p:txBody>
      </p:sp>
      <p:sp>
        <p:nvSpPr>
          <p:cNvPr id="20" name="Textfeld 19">
            <a:extLst>
              <a:ext uri="{FF2B5EF4-FFF2-40B4-BE49-F238E27FC236}">
                <a16:creationId xmlns:a16="http://schemas.microsoft.com/office/drawing/2014/main" id="{20FC79C2-1129-1316-572B-B41E999FABD3}"/>
              </a:ext>
            </a:extLst>
          </p:cNvPr>
          <p:cNvSpPr txBox="1"/>
          <p:nvPr/>
        </p:nvSpPr>
        <p:spPr>
          <a:xfrm>
            <a:off x="2881239" y="2241330"/>
            <a:ext cx="574747" cy="994311"/>
          </a:xfrm>
          <a:prstGeom prst="rect">
            <a:avLst/>
          </a:prstGeom>
          <a:noFill/>
        </p:spPr>
        <p:txBody>
          <a:bodyPr wrap="square">
            <a:spAutoFit/>
          </a:bodyPr>
          <a:lstStyle/>
          <a:p>
            <a:pPr>
              <a:lnSpc>
                <a:spcPts val="500"/>
              </a:lnSpc>
            </a:pPr>
            <a:r>
              <a:rPr lang="en-US" sz="600" b="1" dirty="0">
                <a:solidFill>
                  <a:schemeClr val="accent3">
                    <a:lumMod val="40000"/>
                    <a:lumOff val="60000"/>
                  </a:schemeClr>
                </a:solidFill>
                <a:effectLst/>
                <a:latin typeface="Calibri Light" panose="020F0302020204030204" pitchFamily="34" charset="0"/>
                <a:ea typeface="Calibri" panose="020F0502020204030204" pitchFamily="34" charset="0"/>
                <a:cs typeface="Calibri Light" panose="020F0302020204030204" pitchFamily="34" charset="0"/>
              </a:rPr>
              <a:t>FIGURE 1</a:t>
            </a:r>
            <a:r>
              <a:rPr lang="en-US" sz="600" dirty="0">
                <a:solidFill>
                  <a:schemeClr val="accent3">
                    <a:lumMod val="40000"/>
                    <a:lumOff val="60000"/>
                  </a:schemeClr>
                </a:solidFill>
                <a:effectLst/>
                <a:latin typeface="Calibri Light" panose="020F0302020204030204" pitchFamily="34" charset="0"/>
                <a:ea typeface="Calibri" panose="020F0502020204030204" pitchFamily="34" charset="0"/>
                <a:cs typeface="Calibri Light" panose="020F0302020204030204" pitchFamily="34" charset="0"/>
              </a:rPr>
              <a:t> </a:t>
            </a:r>
            <a:r>
              <a:rPr lang="en-US" sz="600" dirty="0">
                <a:effectLst/>
                <a:latin typeface="Calibri Light" panose="020F0302020204030204" pitchFamily="34" charset="0"/>
                <a:ea typeface="Calibri" panose="020F0502020204030204" pitchFamily="34" charset="0"/>
                <a:cs typeface="Calibri Light" panose="020F0302020204030204" pitchFamily="34" charset="0"/>
              </a:rPr>
              <a:t>Significant correlation coefficients of four regressions models (Tab. 1) by three 10-year age strata and an open-ended age band. </a:t>
            </a:r>
          </a:p>
        </p:txBody>
      </p:sp>
      <p:sp>
        <p:nvSpPr>
          <p:cNvPr id="23" name="Textfeld 22">
            <a:extLst>
              <a:ext uri="{FF2B5EF4-FFF2-40B4-BE49-F238E27FC236}">
                <a16:creationId xmlns:a16="http://schemas.microsoft.com/office/drawing/2014/main" id="{C4AC42A2-F8A2-61B2-8C9C-1338BD827E1A}"/>
              </a:ext>
            </a:extLst>
          </p:cNvPr>
          <p:cNvSpPr txBox="1"/>
          <p:nvPr/>
        </p:nvSpPr>
        <p:spPr>
          <a:xfrm>
            <a:off x="64934" y="3311757"/>
            <a:ext cx="6763889" cy="542456"/>
          </a:xfrm>
          <a:prstGeom prst="rect">
            <a:avLst/>
          </a:prstGeom>
          <a:noFill/>
        </p:spPr>
        <p:txBody>
          <a:bodyPr wrap="square">
            <a:spAutoFit/>
          </a:bodyPr>
          <a:lstStyle/>
          <a:p>
            <a:pPr algn="just">
              <a:lnSpc>
                <a:spcPts val="650"/>
              </a:lnSpc>
            </a:pPr>
            <a:r>
              <a:rPr lang="en-US" sz="1000" b="1" dirty="0">
                <a:solidFill>
                  <a:schemeClr val="accent3">
                    <a:lumMod val="20000"/>
                    <a:lumOff val="80000"/>
                  </a:schemeClr>
                </a:solidFill>
                <a:effectLst/>
                <a:latin typeface="Calibri Light" panose="020F0302020204030204" pitchFamily="34" charset="0"/>
                <a:ea typeface="Calibri" panose="020F0502020204030204" pitchFamily="34" charset="0"/>
                <a:cs typeface="Calibri Light" panose="020F0302020204030204" pitchFamily="34" charset="0"/>
              </a:rPr>
              <a:t>CONCLUSION</a:t>
            </a:r>
            <a:endParaRPr lang="en-US" sz="700" dirty="0">
              <a:effectLst/>
              <a:latin typeface="Calibri Light" panose="020F0302020204030204" pitchFamily="34" charset="0"/>
              <a:ea typeface="Calibri" panose="020F0502020204030204" pitchFamily="34" charset="0"/>
              <a:cs typeface="Calibri Light" panose="020F0302020204030204" pitchFamily="34" charset="0"/>
            </a:endParaRPr>
          </a:p>
          <a:p>
            <a:pPr algn="just">
              <a:lnSpc>
                <a:spcPts val="650"/>
              </a:lnSpc>
            </a:pPr>
            <a:r>
              <a:rPr lang="en-US" sz="700" dirty="0">
                <a:effectLst/>
                <a:latin typeface="Calibri Light" panose="020F0302020204030204" pitchFamily="34" charset="0"/>
                <a:ea typeface="Calibri" panose="020F0502020204030204" pitchFamily="34" charset="0"/>
                <a:cs typeface="Calibri Light" panose="020F0302020204030204" pitchFamily="34" charset="0"/>
              </a:rPr>
              <a:t>In all age models, four of five EQ-5D dimensions substantially contributed to the prediction of EQ VAS scores. However, EQ-5D dimensions impact EQ VAS scores differently across age groups. This could be caused by different dimensions of health making a smaller or larger impact on overall health (as assessed by EQ VAS) with increasing age, but also by different degrees of response shift and age comparative responding of EQ-5D dimensions and EQ VAS. Since the predictive value of the European region was of greater importance than that of other sociodemographic variables, additional determinants of the respective country should be considered when analyzing the EQ VAS across populations. </a:t>
            </a:r>
          </a:p>
        </p:txBody>
      </p:sp>
      <p:cxnSp>
        <p:nvCxnSpPr>
          <p:cNvPr id="25" name="Gerader Verbinder 24">
            <a:extLst>
              <a:ext uri="{FF2B5EF4-FFF2-40B4-BE49-F238E27FC236}">
                <a16:creationId xmlns:a16="http://schemas.microsoft.com/office/drawing/2014/main" id="{4681AC9D-98AF-6194-E263-8E905F3784D5}"/>
              </a:ext>
            </a:extLst>
          </p:cNvPr>
          <p:cNvCxnSpPr/>
          <p:nvPr/>
        </p:nvCxnSpPr>
        <p:spPr>
          <a:xfrm>
            <a:off x="162038" y="714169"/>
            <a:ext cx="6577200" cy="0"/>
          </a:xfrm>
          <a:prstGeom prst="line">
            <a:avLst/>
          </a:prstGeom>
          <a:ln w="76200">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6" name="Textfeld 25">
            <a:extLst>
              <a:ext uri="{FF2B5EF4-FFF2-40B4-BE49-F238E27FC236}">
                <a16:creationId xmlns:a16="http://schemas.microsoft.com/office/drawing/2014/main" id="{0F64D6AC-A9B8-D3D3-69FD-B4452D1CD885}"/>
              </a:ext>
            </a:extLst>
          </p:cNvPr>
          <p:cNvSpPr txBox="1"/>
          <p:nvPr/>
        </p:nvSpPr>
        <p:spPr>
          <a:xfrm>
            <a:off x="68470" y="472362"/>
            <a:ext cx="3262685" cy="253916"/>
          </a:xfrm>
          <a:prstGeom prst="rect">
            <a:avLst/>
          </a:prstGeom>
          <a:noFill/>
        </p:spPr>
        <p:txBody>
          <a:bodyPr wrap="square" rtlCol="0">
            <a:spAutoFit/>
          </a:bodyPr>
          <a:lstStyle/>
          <a:p>
            <a:r>
              <a:rPr lang="de-DE" sz="1050" dirty="0">
                <a:solidFill>
                  <a:schemeClr val="accent3">
                    <a:lumMod val="40000"/>
                    <a:lumOff val="60000"/>
                  </a:schemeClr>
                </a:solidFill>
                <a:latin typeface="Calibri Light" panose="020F0302020204030204" pitchFamily="34" charset="0"/>
                <a:cs typeface="Calibri Light" panose="020F0302020204030204" pitchFamily="34" charset="0"/>
              </a:rPr>
              <a:t>Ines Buchholz</a:t>
            </a:r>
            <a:r>
              <a:rPr lang="de-DE" sz="1050" baseline="30000" dirty="0">
                <a:solidFill>
                  <a:schemeClr val="accent3">
                    <a:lumMod val="40000"/>
                    <a:lumOff val="60000"/>
                  </a:schemeClr>
                </a:solidFill>
                <a:latin typeface="Calibri Light" panose="020F0302020204030204" pitchFamily="34" charset="0"/>
                <a:cs typeface="Calibri Light" panose="020F0302020204030204" pitchFamily="34" charset="0"/>
              </a:rPr>
              <a:t>1</a:t>
            </a:r>
            <a:r>
              <a:rPr lang="de-DE" sz="1050" dirty="0">
                <a:solidFill>
                  <a:schemeClr val="accent3">
                    <a:lumMod val="40000"/>
                    <a:lumOff val="60000"/>
                  </a:schemeClr>
                </a:solidFill>
                <a:latin typeface="Calibri Light" panose="020F0302020204030204" pitchFamily="34" charset="0"/>
                <a:cs typeface="Calibri Light" panose="020F0302020204030204" pitchFamily="34" charset="0"/>
              </a:rPr>
              <a:t> ∙ Mathieu F. (Bas) Janssen</a:t>
            </a:r>
            <a:r>
              <a:rPr lang="de-DE" sz="1050" baseline="30000" dirty="0">
                <a:solidFill>
                  <a:schemeClr val="accent3">
                    <a:lumMod val="40000"/>
                    <a:lumOff val="60000"/>
                  </a:schemeClr>
                </a:solidFill>
                <a:latin typeface="Calibri Light" panose="020F0302020204030204" pitchFamily="34" charset="0"/>
                <a:cs typeface="Calibri Light" panose="020F0302020204030204" pitchFamily="34" charset="0"/>
              </a:rPr>
              <a:t>2</a:t>
            </a:r>
            <a:endParaRPr lang="en-US" sz="1050" baseline="30000" dirty="0">
              <a:solidFill>
                <a:schemeClr val="accent3">
                  <a:lumMod val="40000"/>
                  <a:lumOff val="60000"/>
                </a:schemeClr>
              </a:solidFill>
              <a:latin typeface="Calibri Light" panose="020F0302020204030204" pitchFamily="34" charset="0"/>
              <a:cs typeface="Calibri Light" panose="020F0302020204030204" pitchFamily="34" charset="0"/>
            </a:endParaRPr>
          </a:p>
        </p:txBody>
      </p:sp>
      <p:sp>
        <p:nvSpPr>
          <p:cNvPr id="2" name="Textfeld 1">
            <a:extLst>
              <a:ext uri="{FF2B5EF4-FFF2-40B4-BE49-F238E27FC236}">
                <a16:creationId xmlns:a16="http://schemas.microsoft.com/office/drawing/2014/main" id="{0BDEB366-F1D6-EB79-64F5-9691C42878D1}"/>
              </a:ext>
            </a:extLst>
          </p:cNvPr>
          <p:cNvSpPr txBox="1"/>
          <p:nvPr/>
        </p:nvSpPr>
        <p:spPr>
          <a:xfrm>
            <a:off x="70446" y="627347"/>
            <a:ext cx="6264000" cy="261610"/>
          </a:xfrm>
          <a:prstGeom prst="rect">
            <a:avLst/>
          </a:prstGeom>
          <a:noFill/>
        </p:spPr>
        <p:txBody>
          <a:bodyPr wrap="square" rtlCol="0" anchor="ctr">
            <a:spAutoFit/>
          </a:bodyPr>
          <a:lstStyle/>
          <a:p>
            <a:r>
              <a:rPr lang="de-DE" sz="550" baseline="30000" dirty="0">
                <a:solidFill>
                  <a:schemeClr val="accent2"/>
                </a:solidFill>
                <a:latin typeface="Calibri Light" panose="020F0302020204030204" pitchFamily="34" charset="0"/>
                <a:cs typeface="Calibri Light" panose="020F0302020204030204" pitchFamily="34" charset="0"/>
              </a:rPr>
              <a:t>1</a:t>
            </a:r>
            <a:r>
              <a:rPr lang="de-DE" sz="550" dirty="0">
                <a:solidFill>
                  <a:schemeClr val="accent2"/>
                </a:solidFill>
                <a:latin typeface="Calibri Light" panose="020F0302020204030204" pitchFamily="34" charset="0"/>
                <a:cs typeface="Calibri Light" panose="020F0302020204030204" pitchFamily="34" charset="0"/>
              </a:rPr>
              <a:t> </a:t>
            </a:r>
            <a:r>
              <a:rPr lang="de-DE" sz="550" dirty="0" err="1">
                <a:solidFill>
                  <a:schemeClr val="accent2"/>
                </a:solidFill>
                <a:latin typeface="Calibri Light" panose="020F0302020204030204" pitchFamily="34" charset="0"/>
                <a:cs typeface="Calibri Light" panose="020F0302020204030204" pitchFamily="34" charset="0"/>
              </a:rPr>
              <a:t>EuroQol</a:t>
            </a:r>
            <a:r>
              <a:rPr lang="de-DE" sz="550" dirty="0">
                <a:solidFill>
                  <a:schemeClr val="accent2"/>
                </a:solidFill>
                <a:latin typeface="Calibri Light" panose="020F0302020204030204" pitchFamily="34" charset="0"/>
                <a:cs typeface="Calibri Light" panose="020F0302020204030204" pitchFamily="34" charset="0"/>
              </a:rPr>
              <a:t> Group ∙ Rotterdam ∙ The </a:t>
            </a:r>
            <a:r>
              <a:rPr lang="de-DE" sz="550" dirty="0" err="1">
                <a:solidFill>
                  <a:schemeClr val="accent2"/>
                </a:solidFill>
                <a:latin typeface="Calibri Light" panose="020F0302020204030204" pitchFamily="34" charset="0"/>
                <a:cs typeface="Calibri Light" panose="020F0302020204030204" pitchFamily="34" charset="0"/>
              </a:rPr>
              <a:t>Netherlands</a:t>
            </a:r>
            <a:r>
              <a:rPr lang="de-DE" sz="550" dirty="0">
                <a:solidFill>
                  <a:schemeClr val="accent2"/>
                </a:solidFill>
                <a:latin typeface="Calibri Light" panose="020F0302020204030204" pitchFamily="34" charset="0"/>
                <a:cs typeface="Calibri Light" panose="020F0302020204030204" pitchFamily="34" charset="0"/>
              </a:rPr>
              <a:t> </a:t>
            </a:r>
            <a:r>
              <a:rPr lang="en-US" sz="550" dirty="0">
                <a:solidFill>
                  <a:schemeClr val="accent2"/>
                </a:solidFill>
                <a:latin typeface="Calibri Light" panose="020F0302020204030204" pitchFamily="34" charset="0"/>
                <a:cs typeface="Calibri Light" panose="020F0302020204030204" pitchFamily="34" charset="0"/>
                <a:sym typeface="Wingdings" panose="05000000000000000000" pitchFamily="2" charset="2"/>
              </a:rPr>
              <a:t></a:t>
            </a:r>
            <a:r>
              <a:rPr lang="de-DE" sz="550" dirty="0">
                <a:solidFill>
                  <a:schemeClr val="accent2"/>
                </a:solidFill>
                <a:latin typeface="Calibri Light" panose="020F0302020204030204" pitchFamily="34" charset="0"/>
                <a:cs typeface="Calibri Light" panose="020F0302020204030204" pitchFamily="34" charset="0"/>
                <a:sym typeface="Wingdings" panose="05000000000000000000" pitchFamily="2" charset="2"/>
              </a:rPr>
              <a:t> inesbuchholz@posteo.de  </a:t>
            </a:r>
            <a:r>
              <a:rPr lang="de-DE" sz="550" baseline="30000" dirty="0">
                <a:solidFill>
                  <a:schemeClr val="accent2"/>
                </a:solidFill>
                <a:latin typeface="Calibri Light" panose="020F0302020204030204" pitchFamily="34" charset="0"/>
                <a:cs typeface="Calibri Light" panose="020F0302020204030204" pitchFamily="34" charset="0"/>
              </a:rPr>
              <a:t>2</a:t>
            </a:r>
            <a:r>
              <a:rPr lang="de-DE" sz="550" dirty="0">
                <a:solidFill>
                  <a:schemeClr val="accent2"/>
                </a:solidFill>
                <a:latin typeface="Calibri Light" panose="020F0302020204030204" pitchFamily="34" charset="0"/>
                <a:cs typeface="Calibri Light" panose="020F0302020204030204" pitchFamily="34" charset="0"/>
              </a:rPr>
              <a:t> </a:t>
            </a:r>
            <a:r>
              <a:rPr lang="en-US" sz="550" dirty="0">
                <a:solidFill>
                  <a:schemeClr val="accent2"/>
                </a:solidFill>
                <a:latin typeface="Calibri Light" panose="020F0302020204030204" pitchFamily="34" charset="0"/>
                <a:cs typeface="Calibri Light" panose="020F0302020204030204" pitchFamily="34" charset="0"/>
              </a:rPr>
              <a:t>Department of Medical Psychology and Psychotherapy Erasmus MC </a:t>
            </a:r>
            <a:r>
              <a:rPr lang="de-DE" sz="550" dirty="0">
                <a:solidFill>
                  <a:schemeClr val="accent2"/>
                </a:solidFill>
                <a:latin typeface="Calibri Light" panose="020F0302020204030204" pitchFamily="34" charset="0"/>
                <a:cs typeface="Calibri Light" panose="020F0302020204030204" pitchFamily="34" charset="0"/>
              </a:rPr>
              <a:t>∙ </a:t>
            </a:r>
            <a:r>
              <a:rPr lang="en-US" sz="550" dirty="0">
                <a:solidFill>
                  <a:schemeClr val="accent2"/>
                </a:solidFill>
                <a:latin typeface="Calibri Light" panose="020F0302020204030204" pitchFamily="34" charset="0"/>
                <a:cs typeface="Calibri Light" panose="020F0302020204030204" pitchFamily="34" charset="0"/>
              </a:rPr>
              <a:t>Rotterdam </a:t>
            </a:r>
            <a:r>
              <a:rPr lang="de-DE" sz="550" dirty="0">
                <a:solidFill>
                  <a:schemeClr val="accent2"/>
                </a:solidFill>
                <a:latin typeface="Calibri Light" panose="020F0302020204030204" pitchFamily="34" charset="0"/>
                <a:cs typeface="Calibri Light" panose="020F0302020204030204" pitchFamily="34" charset="0"/>
              </a:rPr>
              <a:t>∙</a:t>
            </a:r>
            <a:r>
              <a:rPr lang="en-US" sz="550" dirty="0">
                <a:solidFill>
                  <a:schemeClr val="accent2"/>
                </a:solidFill>
                <a:latin typeface="Calibri Light" panose="020F0302020204030204" pitchFamily="34" charset="0"/>
                <a:cs typeface="Calibri Light" panose="020F0302020204030204" pitchFamily="34" charset="0"/>
              </a:rPr>
              <a:t> The Netherlands </a:t>
            </a:r>
            <a:r>
              <a:rPr lang="en-US" sz="550" dirty="0">
                <a:solidFill>
                  <a:schemeClr val="accent2"/>
                </a:solidFill>
                <a:latin typeface="Calibri Light" panose="020F0302020204030204" pitchFamily="34" charset="0"/>
                <a:cs typeface="Calibri Light" panose="020F0302020204030204" pitchFamily="34" charset="0"/>
                <a:sym typeface="Wingdings" panose="05000000000000000000" pitchFamily="2" charset="2"/>
              </a:rPr>
              <a:t> mf.bas.janssen@googlemail.com</a:t>
            </a:r>
            <a:endParaRPr lang="de-DE" sz="550" dirty="0">
              <a:solidFill>
                <a:schemeClr val="accent2"/>
              </a:solidFill>
              <a:latin typeface="Calibri Light" panose="020F0302020204030204" pitchFamily="34" charset="0"/>
              <a:cs typeface="Calibri Light" panose="020F0302020204030204" pitchFamily="34" charset="0"/>
            </a:endParaRPr>
          </a:p>
          <a:p>
            <a:endParaRPr lang="en-US" sz="550" dirty="0">
              <a:solidFill>
                <a:schemeClr val="accent2"/>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7672333"/>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Paket</Template>
  <TotalTime>0</TotalTime>
  <Words>1143</Words>
  <Application>Microsoft Office PowerPoint</Application>
  <PresentationFormat>Benutzerdefiniert</PresentationFormat>
  <Paragraphs>169</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 Light</vt:lpstr>
      <vt:lpstr>Gill Sans MT</vt:lpstr>
      <vt:lpstr>Wingdings</vt:lpstr>
      <vt:lpstr>Paket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Ines Buchholz</dc:creator>
  <cp:lastModifiedBy>Ines Buchholz</cp:lastModifiedBy>
  <cp:revision>16</cp:revision>
  <dcterms:created xsi:type="dcterms:W3CDTF">2022-05-25T15:37:16Z</dcterms:created>
  <dcterms:modified xsi:type="dcterms:W3CDTF">2022-06-17T14:46:22Z</dcterms:modified>
</cp:coreProperties>
</file>