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51206400" cy="28803600"/>
  <p:notesSz cx="6858000" cy="91440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" initials="BJ" lastIdx="8" clrIdx="0">
    <p:extLst>
      <p:ext uri="{19B8F6BF-5375-455C-9EA6-DF929625EA0E}">
        <p15:presenceInfo xmlns:p15="http://schemas.microsoft.com/office/powerpoint/2012/main" userId="B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4CF"/>
    <a:srgbClr val="183A69"/>
    <a:srgbClr val="FFEFE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2579" autoAdjust="0"/>
  </p:normalViewPr>
  <p:slideViewPr>
    <p:cSldViewPr>
      <p:cViewPr varScale="1">
        <p:scale>
          <a:sx n="24" d="100"/>
          <a:sy n="24" d="100"/>
        </p:scale>
        <p:origin x="414" y="24"/>
      </p:cViewPr>
      <p:guideLst>
        <p:guide orient="horz" pos="9072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6BA7-A200-4F58-9631-8D5D4384FC42}" type="datetimeFigureOut">
              <a:rPr lang="en-SG" smtClean="0"/>
              <a:pPr/>
              <a:t>9/8/2022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06FF4-BCFF-46B6-874C-07995C18923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52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06FF4-BCFF-46B6-874C-07995C18923D}" type="slidenum">
              <a:rPr lang="en-SG" smtClean="0"/>
              <a:pPr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167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597727" y="544754"/>
            <a:ext cx="47490130" cy="16475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59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Poster Title</a:t>
            </a:r>
            <a:endParaRPr lang="en-SG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597141" y="2967508"/>
            <a:ext cx="47491303" cy="581405"/>
          </a:xfrm>
          <a:prstGeom prst="rect">
            <a:avLst/>
          </a:prstGeom>
        </p:spPr>
        <p:txBody>
          <a:bodyPr anchor="b"/>
          <a:lstStyle>
            <a:lvl1pPr marL="0" marR="0" indent="0" algn="l" defTabSz="28099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4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280990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SG" altLang="en-US" sz="3633" b="1" i="1" dirty="0"/>
              <a:t>Authors’ affiliations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1597141" y="2240752"/>
            <a:ext cx="47491303" cy="6839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4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84079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6" descr="NUHS JurongHealth Campus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074472" y="25206236"/>
            <a:ext cx="9131928" cy="3633375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 userDrawn="1"/>
        </p:nvSpPr>
        <p:spPr>
          <a:xfrm>
            <a:off x="41189141" y="25400479"/>
            <a:ext cx="9985351" cy="397249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280990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91" b="0" i="0" u="none" strike="noStrike" kern="1200" cap="none" spc="0" normalizeH="0" baseline="0" noProof="0" dirty="0">
                <a:ln>
                  <a:noFill/>
                </a:ln>
                <a:solidFill>
                  <a:srgbClr val="183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University</a:t>
            </a:r>
          </a:p>
          <a:p>
            <a:pPr marL="0" marR="0" lvl="0" indent="0" algn="l" defTabSz="280990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91" b="0" i="0" u="none" strike="noStrike" kern="1200" cap="none" spc="0" normalizeH="0" baseline="0" noProof="0" dirty="0">
                <a:ln>
                  <a:noFill/>
                </a:ln>
                <a:solidFill>
                  <a:srgbClr val="183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System</a:t>
            </a:r>
          </a:p>
          <a:p>
            <a:pPr marL="0" marR="0" lvl="0" indent="0" algn="l" defTabSz="280990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91" b="0" i="0" u="none" strike="noStrike" kern="1200" cap="none" spc="0" normalizeH="0" baseline="0" noProof="0" dirty="0" err="1">
                <a:ln>
                  <a:noFill/>
                </a:ln>
                <a:solidFill>
                  <a:srgbClr val="183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JurongHealth</a:t>
            </a:r>
            <a:r>
              <a:rPr kumimoji="0" lang="en-US" sz="2691" b="0" i="0" u="none" strike="noStrike" kern="1200" cap="none" spc="0" normalizeH="0" baseline="0" noProof="0" dirty="0">
                <a:ln>
                  <a:noFill/>
                </a:ln>
                <a:solidFill>
                  <a:srgbClr val="183A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Campus</a:t>
            </a:r>
          </a:p>
        </p:txBody>
      </p:sp>
      <p:pic>
        <p:nvPicPr>
          <p:cNvPr id="7" name="Picture 6" descr="CoBrand-SchoolYongLooLin_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012831" y="26649518"/>
            <a:ext cx="12175904" cy="1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809903" rtl="0" eaLnBrk="1" latinLnBrk="0" hangingPunct="1">
        <a:spcBef>
          <a:spcPct val="0"/>
        </a:spcBef>
        <a:buNone/>
        <a:defRPr sz="5786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53713" indent="-1053713" algn="l" defTabSz="2809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9823" kern="1200">
          <a:solidFill>
            <a:schemeClr val="tx1"/>
          </a:solidFill>
          <a:latin typeface="+mn-lt"/>
          <a:ea typeface="+mn-ea"/>
          <a:cs typeface="+mn-cs"/>
        </a:defRPr>
      </a:lvl1pPr>
      <a:lvl2pPr marL="2283046" indent="-878095" algn="l" defTabSz="2809903" rtl="0" eaLnBrk="1" latinLnBrk="0" hangingPunct="1">
        <a:spcBef>
          <a:spcPct val="20000"/>
        </a:spcBef>
        <a:buFont typeface="Arial" panose="020B0604020202020204" pitchFamily="34" charset="0"/>
        <a:buChar char="–"/>
        <a:defRPr sz="8612" kern="1200">
          <a:solidFill>
            <a:schemeClr val="tx1"/>
          </a:solidFill>
          <a:latin typeface="+mn-lt"/>
          <a:ea typeface="+mn-ea"/>
          <a:cs typeface="+mn-cs"/>
        </a:defRPr>
      </a:lvl2pPr>
      <a:lvl3pPr marL="3512378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1" kern="1200">
          <a:solidFill>
            <a:schemeClr val="tx1"/>
          </a:solidFill>
          <a:latin typeface="+mn-lt"/>
          <a:ea typeface="+mn-ea"/>
          <a:cs typeface="+mn-cs"/>
        </a:defRPr>
      </a:lvl3pPr>
      <a:lvl4pPr marL="4917329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–"/>
        <a:defRPr sz="6122" kern="1200">
          <a:solidFill>
            <a:schemeClr val="tx1"/>
          </a:solidFill>
          <a:latin typeface="+mn-lt"/>
          <a:ea typeface="+mn-ea"/>
          <a:cs typeface="+mn-cs"/>
        </a:defRPr>
      </a:lvl4pPr>
      <a:lvl5pPr marL="6322281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»"/>
        <a:defRPr sz="6122" kern="1200">
          <a:solidFill>
            <a:schemeClr val="tx1"/>
          </a:solidFill>
          <a:latin typeface="+mn-lt"/>
          <a:ea typeface="+mn-ea"/>
          <a:cs typeface="+mn-cs"/>
        </a:defRPr>
      </a:lvl5pPr>
      <a:lvl6pPr marL="7727232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6pPr>
      <a:lvl7pPr marL="9132183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7pPr>
      <a:lvl8pPr marL="10537135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8pPr>
      <a:lvl9pPr marL="11942086" indent="-702476" algn="l" defTabSz="2809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61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1pPr>
      <a:lvl2pPr marL="1404951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2pPr>
      <a:lvl3pPr marL="2809903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3pPr>
      <a:lvl4pPr marL="4214854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4pPr>
      <a:lvl5pPr marL="5619805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5pPr>
      <a:lvl6pPr marL="7024756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6pPr>
      <a:lvl7pPr marL="8429708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7pPr>
      <a:lvl8pPr marL="9834659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8pPr>
      <a:lvl9pPr marL="11239610" algn="l" defTabSz="2809903" rtl="0" eaLnBrk="1" latinLnBrk="0" hangingPunct="1">
        <a:defRPr sz="55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8F15DD-25D8-1973-6BAD-A7C12B1867F6}"/>
              </a:ext>
            </a:extLst>
          </p:cNvPr>
          <p:cNvGrpSpPr/>
          <p:nvPr/>
        </p:nvGrpSpPr>
        <p:grpSpPr>
          <a:xfrm>
            <a:off x="286358" y="209286"/>
            <a:ext cx="50633685" cy="4023932"/>
            <a:chOff x="286358" y="209286"/>
            <a:chExt cx="50633685" cy="432883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100628EB-0722-44CD-447C-A64564C9A6D3}"/>
                </a:ext>
              </a:extLst>
            </p:cNvPr>
            <p:cNvSpPr/>
            <p:nvPr/>
          </p:nvSpPr>
          <p:spPr>
            <a:xfrm>
              <a:off x="286358" y="209286"/>
              <a:ext cx="50633685" cy="4312298"/>
            </a:xfrm>
            <a:prstGeom prst="roundRect">
              <a:avLst>
                <a:gd name="adj" fmla="val 7782"/>
              </a:avLst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47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21D5B0-98B1-7382-1752-6CA2A7DBDC29}"/>
                </a:ext>
              </a:extLst>
            </p:cNvPr>
            <p:cNvSpPr/>
            <p:nvPr/>
          </p:nvSpPr>
          <p:spPr>
            <a:xfrm>
              <a:off x="2848288" y="331205"/>
              <a:ext cx="37578563" cy="2085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i="1" dirty="0">
                  <a:solidFill>
                    <a:srgbClr val="1F66B1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An Exploratory Study of Alternative Timeframes and Frequency-Based Descriptors for EQ-5D-5L in Obstructive Airway Diseases: An Analysis of 184 Patients.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ABA788-95E3-DC39-3E85-E5AB28197939}"/>
                </a:ext>
              </a:extLst>
            </p:cNvPr>
            <p:cNvSpPr txBox="1"/>
            <p:nvPr/>
          </p:nvSpPr>
          <p:spPr>
            <a:xfrm>
              <a:off x="2147545" y="2337098"/>
              <a:ext cx="39589246" cy="21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Ai Ping CHUA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; Bas JANSSEN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; Ling Jie CHENG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; Sonia SOH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; Le Ann CHEN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; Mei Xia LIAO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SG" sz="4400" b="0">
                  <a:latin typeface="Arial" panose="020B0604020202020204" pitchFamily="34" charset="0"/>
                  <a:cs typeface="Arial" panose="020B0604020202020204" pitchFamily="34" charset="0"/>
                </a:rPr>
                <a:t>; N NALUSAMY</a:t>
              </a:r>
              <a:r>
                <a:rPr lang="en-SG" sz="4400" b="0" baseline="30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SG" sz="4400" b="0">
                  <a:latin typeface="Arial" panose="020B0604020202020204" pitchFamily="34" charset="0"/>
                  <a:cs typeface="Arial" panose="020B0604020202020204" pitchFamily="34" charset="0"/>
                </a:rPr>
                <a:t>, Jan 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BUSSCHBACH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SG" sz="4400" b="0" dirty="0">
                  <a:latin typeface="Arial" panose="020B0604020202020204" pitchFamily="34" charset="0"/>
                  <a:cs typeface="Arial" panose="020B0604020202020204" pitchFamily="34" charset="0"/>
                </a:rPr>
                <a:t>; Nan LUO</a:t>
              </a:r>
              <a:r>
                <a:rPr lang="en-SG" sz="4400" b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en-SG" sz="4000" b="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Department of Medicine, JurongHealth Campus, National University Health System.</a:t>
              </a:r>
              <a:r>
                <a:rPr lang="en-SG" sz="4000" b="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Saw </a:t>
              </a:r>
              <a:r>
                <a:rPr lang="en-US" sz="4000" b="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Swee</a:t>
              </a:r>
              <a:r>
                <a:rPr lang="en-US" sz="4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 Hock School of Public Health, </a:t>
              </a:r>
              <a:r>
                <a:rPr lang="en-SG" sz="4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National University Health System.</a:t>
              </a:r>
            </a:p>
            <a:p>
              <a:pPr algn="ctr"/>
              <a:r>
                <a:rPr lang="en-US" sz="4000" b="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EuroQol Research Foundation, Rotterdam, The Netherlands.</a:t>
              </a:r>
              <a:r>
                <a:rPr lang="en-US" sz="4000" b="0" i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b="0" i="1" dirty="0">
                  <a:latin typeface="Arial" panose="020B0604020202020204" pitchFamily="34" charset="0"/>
                  <a:cs typeface="Arial" panose="020B0604020202020204" pitchFamily="34" charset="0"/>
                </a:rPr>
                <a:t>Erasmus Medical Center, Rotterdam, The Netherlands.</a:t>
              </a:r>
              <a:endParaRPr lang="en-SG" sz="4000" b="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47390A9E-7BBD-32B3-CD9D-410050DA08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63" t="39529" r="19102" b="38756"/>
            <a:stretch/>
          </p:blipFill>
          <p:spPr bwMode="auto">
            <a:xfrm>
              <a:off x="43434759" y="2861366"/>
              <a:ext cx="7289458" cy="167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NTF Logo.jpg">
              <a:extLst>
                <a:ext uri="{FF2B5EF4-FFF2-40B4-BE49-F238E27FC236}">
                  <a16:creationId xmlns:a16="http://schemas.microsoft.com/office/drawing/2014/main" id="{D40F4F06-4FAB-A589-AB09-A0B71AF54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21636" y="447807"/>
              <a:ext cx="6542253" cy="2152132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944161-AD9E-CE38-08F2-3C7C0308DA42}"/>
              </a:ext>
            </a:extLst>
          </p:cNvPr>
          <p:cNvGraphicFramePr>
            <a:graphicFrameLocks noGrp="1"/>
          </p:cNvGraphicFramePr>
          <p:nvPr/>
        </p:nvGraphicFramePr>
        <p:xfrm>
          <a:off x="386050" y="4491174"/>
          <a:ext cx="16149164" cy="779459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149164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96665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BACKGROUND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6797931">
                <a:tc>
                  <a:txBody>
                    <a:bodyPr/>
                    <a:lstStyle/>
                    <a:p>
                      <a:pPr marL="307604" indent="-307604" algn="just" defTabSz="2608227">
                        <a:lnSpc>
                          <a:spcPct val="95000"/>
                        </a:lnSpc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EQ-5D-5L with its timeframe of “today” and severity-based response options may limit its ability to capture the effects on patients’ health status of episodic symptoms and exacerbations, which are common manifestations of chronic obstructive airway diseases (OAD)</a:t>
                      </a:r>
                      <a:r>
                        <a:rPr lang="en-US" sz="3200" baseline="30000" dirty="0">
                          <a:latin typeface="Arial" pitchFamily="34" charset="0"/>
                          <a:cs typeface="Arial" pitchFamily="34" charset="0"/>
                        </a:rPr>
                        <a:t>1-4</a:t>
                      </a:r>
                      <a:r>
                        <a:rPr lang="en-US" sz="40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SG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49AB1173-5679-108A-7B1C-4D43B03FAF53}"/>
              </a:ext>
            </a:extLst>
          </p:cNvPr>
          <p:cNvGraphicFramePr>
            <a:graphicFrameLocks noGrp="1"/>
          </p:cNvGraphicFramePr>
          <p:nvPr/>
        </p:nvGraphicFramePr>
        <p:xfrm>
          <a:off x="386050" y="7682298"/>
          <a:ext cx="16149164" cy="263675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149164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683219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>
                          <a:solidFill>
                            <a:schemeClr val="bg1"/>
                          </a:solidFill>
                        </a:rPr>
                        <a:t>AIM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1722206">
                <a:tc>
                  <a:txBody>
                    <a:bodyPr/>
                    <a:lstStyle/>
                    <a:p>
                      <a:pPr marL="307604" indent="-307604" algn="just">
                        <a:lnSpc>
                          <a:spcPct val="95000"/>
                        </a:lnSpc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We examined if longer timeframes </a:t>
                      </a:r>
                      <a:r>
                        <a:rPr lang="en-US" sz="3200" b="1" i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(“1 WEEK” &amp; “4 WEEKS”) </a:t>
                      </a: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with both </a:t>
                      </a:r>
                      <a:r>
                        <a:rPr lang="en-US" sz="3200" b="1" i="1" dirty="0">
                          <a:latin typeface="Arial" pitchFamily="34" charset="0"/>
                          <a:cs typeface="Arial" pitchFamily="34" charset="0"/>
                        </a:rPr>
                        <a:t>severity-based (original) or frequency-based response options </a:t>
                      </a: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can improve the psychometric properties of EQ-5D-5L. </a:t>
                      </a:r>
                      <a:endParaRPr lang="en-SG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1245D38E-A588-101C-C065-0288B2EB6CA6}"/>
              </a:ext>
            </a:extLst>
          </p:cNvPr>
          <p:cNvGraphicFramePr/>
          <p:nvPr/>
        </p:nvGraphicFramePr>
        <p:xfrm>
          <a:off x="386050" y="10177242"/>
          <a:ext cx="16172668" cy="4395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172668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658008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/>
                        <a:t>METHODS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2921180">
                <a:tc>
                  <a:txBody>
                    <a:bodyPr/>
                    <a:lstStyle/>
                    <a:p>
                      <a:pPr marL="307604" indent="-307604" algn="just">
                        <a:lnSpc>
                          <a:spcPct val="95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3200" dirty="0">
                          <a:latin typeface="Arial" pitchFamily="34" charset="0"/>
                          <a:cs typeface="Arial" pitchFamily="34" charset="0"/>
                        </a:rPr>
                        <a:t>Consenting consecutive patients ≥ 21 years old with </a:t>
                      </a:r>
                      <a:r>
                        <a:rPr lang="en-US" altLang="en-US" sz="3200" b="1" i="1" dirty="0">
                          <a:latin typeface="Arial" pitchFamily="34" charset="0"/>
                          <a:cs typeface="Arial" pitchFamily="34" charset="0"/>
                        </a:rPr>
                        <a:t>physician-diagnosed asthma &amp;/or chronic obstructive pulmonary disease (COPD) </a:t>
                      </a:r>
                      <a:r>
                        <a:rPr lang="en-US" altLang="en-US" sz="3200" dirty="0">
                          <a:latin typeface="Arial" pitchFamily="34" charset="0"/>
                          <a:cs typeface="Arial" pitchFamily="34" charset="0"/>
                        </a:rPr>
                        <a:t>attending an ambulatory airway clinic were randomized in blocks of four to receive 1 of the four survey versions comprising of 5 different questionnaires in ordered sequence (Table 1) which they self-administered in English or Mandarin via a secure web platform (</a:t>
                      </a:r>
                      <a:r>
                        <a:rPr lang="en-US" altLang="en-US" sz="3200" i="1" dirty="0" err="1">
                          <a:latin typeface="Arial" pitchFamily="34" charset="0"/>
                          <a:cs typeface="Arial" pitchFamily="34" charset="0"/>
                        </a:rPr>
                        <a:t>REDCap</a:t>
                      </a:r>
                      <a:r>
                        <a:rPr lang="en-US" altLang="en-US" sz="3200" i="1" dirty="0">
                          <a:latin typeface="Arial" pitchFamily="34" charset="0"/>
                          <a:cs typeface="Arial" pitchFamily="34" charset="0"/>
                        </a:rPr>
                        <a:t>®</a:t>
                      </a:r>
                      <a:r>
                        <a:rPr lang="en-US" altLang="en-US" sz="3200" dirty="0">
                          <a:latin typeface="Arial" pitchFamily="34" charset="0"/>
                          <a:cs typeface="Arial" pitchFamily="34" charset="0"/>
                        </a:rPr>
                        <a:t>), with a team member physically present to assist. </a:t>
                      </a:r>
                      <a:endParaRPr lang="en-US" altLang="en-US" sz="4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857250" indent="-857250" algn="just">
                        <a:buFont typeface="Arial" panose="020B0604020202020204" pitchFamily="34" charset="0"/>
                        <a:buChar char="•"/>
                      </a:pPr>
                      <a:endParaRPr lang="en-US" sz="4000" dirty="0">
                        <a:solidFill>
                          <a:srgbClr val="FF0000"/>
                        </a:solidFill>
                        <a:cs typeface="Arial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2A7919F2-445D-FE39-3EA9-6D8E5C8BCD46}"/>
              </a:ext>
            </a:extLst>
          </p:cNvPr>
          <p:cNvGraphicFramePr>
            <a:graphicFrameLocks noGrp="1"/>
          </p:cNvGraphicFramePr>
          <p:nvPr/>
        </p:nvGraphicFramePr>
        <p:xfrm>
          <a:off x="361766" y="27680255"/>
          <a:ext cx="50609263" cy="147595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0609263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869401">
                <a:tc>
                  <a:txBody>
                    <a:bodyPr/>
                    <a:lstStyle/>
                    <a:p>
                      <a:pPr algn="l"/>
                      <a:r>
                        <a:rPr lang="en-SG" sz="4400" b="1" dirty="0">
                          <a:solidFill>
                            <a:schemeClr val="bg1"/>
                          </a:solidFill>
                        </a:rPr>
                        <a:t>Funding: </a:t>
                      </a:r>
                      <a:r>
                        <a:rPr lang="en-SG" sz="44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EuroQol</a:t>
                      </a:r>
                      <a:r>
                        <a:rPr lang="en-SG" sz="4400" b="0" dirty="0">
                          <a:solidFill>
                            <a:schemeClr val="bg1"/>
                          </a:solidFill>
                          <a:latin typeface="+mn-lt"/>
                        </a:rPr>
                        <a:t> Research Foundation </a:t>
                      </a:r>
                      <a:r>
                        <a:rPr lang="en-SG" sz="4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(EQ Project 69-2020RA). The views are solely the authors’ and may not represent those of the </a:t>
                      </a:r>
                      <a:r>
                        <a:rPr lang="en-SG" sz="4400" b="0" dirty="0" err="1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EuroQol</a:t>
                      </a:r>
                      <a:r>
                        <a:rPr lang="en-SG" sz="4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Research Foundation. </a:t>
                      </a:r>
                      <a:endParaRPr lang="en-SG" sz="4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303279">
                <a:tc>
                  <a:txBody>
                    <a:bodyPr/>
                    <a:lstStyle/>
                    <a:p>
                      <a:endParaRPr lang="en-SG" sz="1100" b="0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  <a:tr h="303279">
                <a:tc>
                  <a:txBody>
                    <a:bodyPr/>
                    <a:lstStyle/>
                    <a:p>
                      <a:endParaRPr lang="en-SG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53378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41D3230C-EC98-E459-D869-74E817F28A53}"/>
              </a:ext>
            </a:extLst>
          </p:cNvPr>
          <p:cNvGraphicFramePr>
            <a:graphicFrameLocks noGrp="1"/>
          </p:cNvGraphicFramePr>
          <p:nvPr/>
        </p:nvGraphicFramePr>
        <p:xfrm>
          <a:off x="16971068" y="4529173"/>
          <a:ext cx="33813786" cy="175150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813786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74367">
                <a:tc>
                  <a:txBody>
                    <a:bodyPr/>
                    <a:lstStyle/>
                    <a:p>
                      <a:pPr algn="ctr"/>
                      <a:r>
                        <a:rPr lang="en-SG" sz="5400" dirty="0">
                          <a:latin typeface="+mn-lt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777140">
                <a:tc>
                  <a:txBody>
                    <a:bodyPr/>
                    <a:lstStyle/>
                    <a:p>
                      <a:pPr marL="858622" indent="-858622" algn="just">
                        <a:buFont typeface="Arial" panose="020B0604020202020204" pitchFamily="34" charset="0"/>
                        <a:buChar char="•"/>
                      </a:pPr>
                      <a:endParaRPr lang="en-US" sz="4000" dirty="0">
                        <a:solidFill>
                          <a:schemeClr val="tx1"/>
                        </a:solidFill>
                        <a:cs typeface="Arial"/>
                      </a:endParaRP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18" name="Table 10">
            <a:extLst>
              <a:ext uri="{FF2B5EF4-FFF2-40B4-BE49-F238E27FC236}">
                <a16:creationId xmlns:a16="http://schemas.microsoft.com/office/drawing/2014/main" id="{11651A9D-244A-8983-A41F-C8F83E902C7C}"/>
              </a:ext>
            </a:extLst>
          </p:cNvPr>
          <p:cNvGraphicFramePr>
            <a:graphicFrameLocks noGrp="1"/>
          </p:cNvGraphicFramePr>
          <p:nvPr/>
        </p:nvGraphicFramePr>
        <p:xfrm>
          <a:off x="24384025" y="19358171"/>
          <a:ext cx="26536018" cy="47249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536018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975780">
                <a:tc>
                  <a:txBody>
                    <a:bodyPr/>
                    <a:lstStyle/>
                    <a:p>
                      <a:pPr marL="0" marR="0" lvl="0" indent="0" algn="ctr" defTabSz="28099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CONCLUSIONS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3323196">
                <a:tc>
                  <a:txBody>
                    <a:bodyPr/>
                    <a:lstStyle/>
                    <a:p>
                      <a:pPr marL="685800" indent="-6858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4000" b="1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Use of a timeframe of 1 or 4 weeks with original or frequency-based response labels significantly lowered the ceiling of EQ-5D-5L in patients with OAD. </a:t>
                      </a:r>
                    </a:p>
                    <a:p>
                      <a:pPr marL="685800" indent="-685800" algn="just">
                        <a:buFont typeface="Wingdings" panose="05000000000000000000" pitchFamily="2" charset="2"/>
                        <a:buChar char="v"/>
                      </a:pPr>
                      <a:endParaRPr lang="en-US" altLang="en-US" sz="40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85800" indent="-6858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4000" b="1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There was also a non-significant trend towards increasing the instrument’s sensitivity. </a:t>
                      </a:r>
                    </a:p>
                    <a:p>
                      <a:pPr marL="685800" indent="-685800" algn="just">
                        <a:buFont typeface="Wingdings" panose="05000000000000000000" pitchFamily="2" charset="2"/>
                        <a:buChar char="v"/>
                      </a:pPr>
                      <a:endParaRPr lang="en-US" altLang="en-US" sz="40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85800" indent="-685800" algn="just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4000" b="1" i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Test-retest reliability will be assessed, and item-level analyses will be performed. 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graphicFrame>
        <p:nvGraphicFramePr>
          <p:cNvPr id="19" name="Table 10">
            <a:extLst>
              <a:ext uri="{FF2B5EF4-FFF2-40B4-BE49-F238E27FC236}">
                <a16:creationId xmlns:a16="http://schemas.microsoft.com/office/drawing/2014/main" id="{BA6D9FF5-1AF2-18B8-E7F0-33695FAF5B1C}"/>
              </a:ext>
            </a:extLst>
          </p:cNvPr>
          <p:cNvGraphicFramePr>
            <a:graphicFrameLocks noGrp="1"/>
          </p:cNvGraphicFramePr>
          <p:nvPr/>
        </p:nvGraphicFramePr>
        <p:xfrm>
          <a:off x="24384025" y="25025199"/>
          <a:ext cx="26536018" cy="27527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6536018">
                  <a:extLst>
                    <a:ext uri="{9D8B030D-6E8A-4147-A177-3AD203B41FA5}">
                      <a16:colId xmlns:a16="http://schemas.microsoft.com/office/drawing/2014/main" val="3531925424"/>
                    </a:ext>
                  </a:extLst>
                </a:gridCol>
              </a:tblGrid>
              <a:tr h="701781">
                <a:tc>
                  <a:txBody>
                    <a:bodyPr/>
                    <a:lstStyle/>
                    <a:p>
                      <a:pPr marL="0" marR="0" lvl="0" indent="0" algn="ctr" defTabSz="28099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G" sz="4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6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95987"/>
                  </a:ext>
                </a:extLst>
              </a:tr>
              <a:tr h="1990597"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600"/>
                        </a:spcBef>
                        <a:buFontTx/>
                        <a:buAutoNum type="arabicPeriod"/>
                        <a:defRPr/>
                      </a:pPr>
                      <a:r>
                        <a:rPr lang="en-US" sz="2000" i="1" dirty="0" err="1">
                          <a:latin typeface="Arial" pitchFamily="34" charset="0"/>
                          <a:cs typeface="Arial" pitchFamily="34" charset="0"/>
                        </a:rPr>
                        <a:t>Herdman</a:t>
                      </a: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 M, </a:t>
                      </a:r>
                      <a:r>
                        <a:rPr lang="en-US" sz="2000" i="1" dirty="0" err="1">
                          <a:latin typeface="Arial" pitchFamily="34" charset="0"/>
                          <a:cs typeface="Arial" pitchFamily="34" charset="0"/>
                        </a:rPr>
                        <a:t>Gudex</a:t>
                      </a: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 C, Lloyd A, Janssen M, Kind P, Parkin D, et al. Development and preliminary testing of the new five-level version of EQ-5D (EQ-5D-5L). Qual Life Res. 2011;20(10):1727-36.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Tx/>
                        <a:buAutoNum type="arabicPeriod"/>
                        <a:defRPr/>
                      </a:pPr>
                      <a:r>
                        <a:rPr lang="en-US" sz="2000" i="1" dirty="0" err="1">
                          <a:latin typeface="Arial" pitchFamily="34" charset="0"/>
                          <a:cs typeface="Arial" pitchFamily="34" charset="0"/>
                        </a:rPr>
                        <a:t>Mehdipour</a:t>
                      </a: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 A, Beauchamp MK, Wald J, Peters N, </a:t>
                      </a:r>
                      <a:r>
                        <a:rPr lang="en-US" sz="2000" i="1" dirty="0" err="1">
                          <a:latin typeface="Arial" pitchFamily="34" charset="0"/>
                          <a:cs typeface="Arial" pitchFamily="34" charset="0"/>
                        </a:rPr>
                        <a:t>Kuspinar</a:t>
                      </a: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 A. Measurement properties of preference-based measures for economic evaluation in COPD: a systematic review. Qual Life Res. 2020;29(11):2875-85.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Tx/>
                        <a:buAutoNum type="arabicPeriod"/>
                        <a:defRPr/>
                      </a:pPr>
                      <a:r>
                        <a:rPr lang="en-US" sz="2000" i="1" dirty="0" err="1">
                          <a:latin typeface="Arial" pitchFamily="34" charset="0"/>
                          <a:cs typeface="Arial" pitchFamily="34" charset="0"/>
                        </a:rPr>
                        <a:t>Szentes</a:t>
                      </a: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 BL, Schultz K, Nowak D, Schuler M, Schwarzkopf L. How does the EQ-5D-5L perform in asthma patients compared with an asthma-specific quality of life questionnaire? BMC </a:t>
                      </a:r>
                      <a:r>
                        <a:rPr lang="en-US" sz="2000" i="1" dirty="0" err="1">
                          <a:latin typeface="Arial" pitchFamily="34" charset="0"/>
                          <a:cs typeface="Arial" pitchFamily="34" charset="0"/>
                        </a:rPr>
                        <a:t>Pulm</a:t>
                      </a: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 Med. 2020;20(1):168.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buFontTx/>
                        <a:buAutoNum type="arabicPeriod"/>
                        <a:defRPr/>
                      </a:pPr>
                      <a:r>
                        <a:rPr lang="en-US" sz="2000" i="1" dirty="0">
                          <a:latin typeface="Arial" pitchFamily="34" charset="0"/>
                          <a:cs typeface="Arial" pitchFamily="34" charset="0"/>
                        </a:rPr>
                        <a:t>Sanghera S, Coast J. Measuring Quality-Adjusted Life-Years When Health Fluctuates. Value Health. 2020;23(3):343-50.</a:t>
                      </a:r>
                    </a:p>
                  </a:txBody>
                  <a:tcPr marL="91592" marR="91592" marT="45796" marB="45796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32555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58BFB1B-EDE2-0961-F59D-C1ECAE3766BE}"/>
              </a:ext>
            </a:extLst>
          </p:cNvPr>
          <p:cNvSpPr/>
          <p:nvPr/>
        </p:nvSpPr>
        <p:spPr>
          <a:xfrm>
            <a:off x="679099" y="13856240"/>
            <a:ext cx="10713438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SG" altLang="en-US" sz="2400" i="1" dirty="0">
                <a:latin typeface="Arial" pitchFamily="34" charset="0"/>
                <a:cs typeface="Arial" pitchFamily="34" charset="0"/>
              </a:rPr>
              <a:t>Table 1: Survey versions compositions and sample sizes.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0B21F-E398-69AA-719D-34BEC9C79BDA}"/>
              </a:ext>
            </a:extLst>
          </p:cNvPr>
          <p:cNvSpPr/>
          <p:nvPr/>
        </p:nvSpPr>
        <p:spPr>
          <a:xfrm>
            <a:off x="9209429" y="14473496"/>
            <a:ext cx="67714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SG" altLang="en-US" sz="2000" b="1" i="1" dirty="0">
                <a:latin typeface="Arial" pitchFamily="34" charset="0"/>
                <a:cs typeface="Arial" pitchFamily="34" charset="0"/>
              </a:rPr>
              <a:t>5L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SG" altLang="en-US" sz="2000" i="1" dirty="0" err="1">
                <a:latin typeface="Arial" pitchFamily="34" charset="0"/>
                <a:cs typeface="Arial" pitchFamily="34" charset="0"/>
              </a:rPr>
              <a:t>EuroQoL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 5 Dimension-5 levels, EQ-5D-5L; </a:t>
            </a:r>
          </a:p>
          <a:p>
            <a:pPr>
              <a:lnSpc>
                <a:spcPct val="95000"/>
              </a:lnSpc>
            </a:pPr>
            <a:r>
              <a:rPr lang="en-SG" altLang="en-US" sz="2000" b="1" i="1" dirty="0">
                <a:latin typeface="Arial" pitchFamily="34" charset="0"/>
                <a:cs typeface="Arial" pitchFamily="34" charset="0"/>
              </a:rPr>
              <a:t>SD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survey on socio-demographics &amp; disease </a:t>
            </a:r>
          </a:p>
          <a:p>
            <a:pPr>
              <a:lnSpc>
                <a:spcPct val="95000"/>
              </a:lnSpc>
            </a:pP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characteristics; </a:t>
            </a:r>
            <a:r>
              <a:rPr lang="en-SG" altLang="en-US" sz="2000" b="1" i="1" dirty="0">
                <a:latin typeface="Arial" pitchFamily="34" charset="0"/>
                <a:cs typeface="Arial" pitchFamily="34" charset="0"/>
              </a:rPr>
              <a:t>SGRQ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Saint George Respiratory Questionnaire with 3-month timeframe; </a:t>
            </a:r>
            <a:r>
              <a:rPr lang="en-SG" alt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T1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5L variant with </a:t>
            </a:r>
          </a:p>
          <a:p>
            <a:pPr>
              <a:lnSpc>
                <a:spcPct val="95000"/>
              </a:lnSpc>
            </a:pP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1-week timeframe; </a:t>
            </a:r>
            <a:r>
              <a:rPr lang="en-SG" alt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T4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5L variant with 4-week timeframe; </a:t>
            </a:r>
            <a:r>
              <a:rPr lang="en-SG" alt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T1F1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5L variant with 1-week timeframe and frequency response option 1; </a:t>
            </a:r>
            <a:r>
              <a:rPr lang="en-SG" altLang="en-US" sz="20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T4F2</a:t>
            </a:r>
            <a:r>
              <a:rPr lang="en-SG" altLang="en-US" sz="2000" i="1" dirty="0">
                <a:latin typeface="Arial" pitchFamily="34" charset="0"/>
                <a:cs typeface="Arial" pitchFamily="34" charset="0"/>
              </a:rPr>
              <a:t>: 5L variant with 4-week timeframe and frequency response option 2.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3821C8-BC41-3728-0BF0-112EF4B6DC05}"/>
              </a:ext>
            </a:extLst>
          </p:cNvPr>
          <p:cNvSpPr/>
          <p:nvPr/>
        </p:nvSpPr>
        <p:spPr>
          <a:xfrm>
            <a:off x="8633729" y="27064060"/>
            <a:ext cx="4631108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Figure 1: EQ-5D-5L variant sets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E24942-C0A5-03A9-F34A-1595184481EE}"/>
              </a:ext>
            </a:extLst>
          </p:cNvPr>
          <p:cNvSpPr txBox="1"/>
          <p:nvPr/>
        </p:nvSpPr>
        <p:spPr>
          <a:xfrm>
            <a:off x="280010" y="17152346"/>
            <a:ext cx="4863170" cy="1085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Each patient received randomly either set 1 or 2 (each consists of 2 modified 5L variants with similar timeframe &amp; different response options) (Figure 1).</a:t>
            </a:r>
          </a:p>
          <a:p>
            <a:pPr marL="457200" indent="-457200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We compared ceiling effects among the 5L versions &amp; correlations of their measures (level sum score [LSS], index &amp; VAS) with SGRQ using Spearman’s rho.</a:t>
            </a:r>
          </a:p>
          <a:p>
            <a:pPr marL="457200" indent="-457200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We predicted 17 binary self-reported/clinician-assessed clinical outcomes via C-statistic derived from receiver operating characteristic (ROC) analyses.</a:t>
            </a:r>
          </a:p>
          <a:p>
            <a:pPr marL="457200" indent="-457200">
              <a:lnSpc>
                <a:spcPct val="95000"/>
              </a:lnSpc>
              <a:buFont typeface="Wingdings" panose="05000000000000000000" pitchFamily="2" charset="2"/>
              <a:buChar char="v"/>
            </a:pP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29">
            <a:extLst>
              <a:ext uri="{FF2B5EF4-FFF2-40B4-BE49-F238E27FC236}">
                <a16:creationId xmlns:a16="http://schemas.microsoft.com/office/drawing/2014/main" id="{9216844F-2AB9-555A-96CB-29CB638C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1068" y="5695747"/>
            <a:ext cx="17899178" cy="1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876675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876675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876675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876675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876675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8766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8766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8766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8766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SG" altLang="en-US" sz="3200" dirty="0">
                <a:latin typeface="Arial" pitchFamily="34" charset="0"/>
                <a:cs typeface="Arial" pitchFamily="34" charset="0"/>
              </a:rPr>
              <a:t>184 patients [mean(SD) age: 54(18); female: 37.0%; Chinese: 53.3%, Malay: 25.5%, Indians: 15.8%; married: 65.8%; actively employed: 57.6%; residing in public housing: 91.3%; received formal education: 91.3%] were recruited. 17 clinical characteristics used in the C-statistics analyses are presented in table 2.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FA4F78-201D-1B2F-7C17-8847B0378393}"/>
              </a:ext>
            </a:extLst>
          </p:cNvPr>
          <p:cNvSpPr/>
          <p:nvPr/>
        </p:nvSpPr>
        <p:spPr>
          <a:xfrm>
            <a:off x="24864686" y="7969346"/>
            <a:ext cx="1088950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Proportions reporting “11111” were 46.7% in 5L, 26.1% in T1, 31.5% in T4, 30.4% in T1F1, and </a:t>
            </a:r>
            <a:r>
              <a:rPr lang="en-US" alt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23.9% in T4F2 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3200" i="1" dirty="0">
                <a:latin typeface="Arial" pitchFamily="34" charset="0"/>
                <a:cs typeface="Arial" pitchFamily="34" charset="0"/>
              </a:rPr>
              <a:t>p&lt;0.001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). Table 3 shows the percentage of “no problems” in individual dimensions in 5L &amp; the 4 variants.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C92F70-B5C3-08CC-B0AB-0B1D0FB13F13}"/>
              </a:ext>
            </a:extLst>
          </p:cNvPr>
          <p:cNvSpPr/>
          <p:nvPr/>
        </p:nvSpPr>
        <p:spPr>
          <a:xfrm>
            <a:off x="36604901" y="5707856"/>
            <a:ext cx="13962025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Correlations with SGRQ total scores were highest in T1 for LSS &amp; EQ index, and in T4 for EQ VAS (Table 3).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934F44-3189-E2B2-04BA-6C10A79AD485}"/>
              </a:ext>
            </a:extLst>
          </p:cNvPr>
          <p:cNvSpPr/>
          <p:nvPr/>
        </p:nvSpPr>
        <p:spPr>
          <a:xfrm>
            <a:off x="36988645" y="6944712"/>
            <a:ext cx="13194536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Table 3: *Correlations between SGRQ &amp; EQ measures.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27A690-2452-CA75-FA85-6B92ACA6F3F9}"/>
              </a:ext>
            </a:extLst>
          </p:cNvPr>
          <p:cNvSpPr/>
          <p:nvPr/>
        </p:nvSpPr>
        <p:spPr>
          <a:xfrm>
            <a:off x="37120706" y="11403289"/>
            <a:ext cx="108049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*Spearman correlation analyses, p-value&lt;0.001 for all presented data.</a:t>
            </a:r>
          </a:p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The highest correlations amongst the versions is highlighted in bold red for each EQ measure.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694F1D-7901-96FC-BF6D-ABAF9579A255}"/>
              </a:ext>
            </a:extLst>
          </p:cNvPr>
          <p:cNvSpPr/>
          <p:nvPr/>
        </p:nvSpPr>
        <p:spPr>
          <a:xfrm>
            <a:off x="37030038" y="13513176"/>
            <a:ext cx="12809442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Table 4: ^Mean (SD) C-statistics of 17 clinical KG for each EQ measure in 5L &amp; 5L variants.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A94FD5-1DAD-5027-B444-9E865BD030CF}"/>
              </a:ext>
            </a:extLst>
          </p:cNvPr>
          <p:cNvSpPr/>
          <p:nvPr/>
        </p:nvSpPr>
        <p:spPr>
          <a:xfrm>
            <a:off x="37091062" y="18124904"/>
            <a:ext cx="120587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C-statistics derived from receiver operating characteristics analyses</a:t>
            </a:r>
          </a:p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*p=0.111; **p=0.509; ***p=0.18.</a:t>
            </a:r>
          </a:p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The highest mean C-statistic value amongst the versions is highlighted in bold red for each EQ measure.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1C2E22-54A0-7DA5-A961-3616994DFF38}"/>
              </a:ext>
            </a:extLst>
          </p:cNvPr>
          <p:cNvSpPr/>
          <p:nvPr/>
        </p:nvSpPr>
        <p:spPr>
          <a:xfrm>
            <a:off x="36640397" y="12393599"/>
            <a:ext cx="14179953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The C-statistic means were consistently highest in one of 5L variants for all 3 EQ measures (Table 4). </a:t>
            </a:r>
            <a:endParaRPr lang="en-SG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1409C-D2F9-0F1E-F8E2-62D18E0255E1}"/>
              </a:ext>
            </a:extLst>
          </p:cNvPr>
          <p:cNvSpPr/>
          <p:nvPr/>
        </p:nvSpPr>
        <p:spPr>
          <a:xfrm>
            <a:off x="17407745" y="7824909"/>
            <a:ext cx="6378631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Table 2: Clinical characteristics of the sample.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FE9D0CA-0818-5758-35F5-8116731DA0C3}"/>
              </a:ext>
            </a:extLst>
          </p:cNvPr>
          <p:cNvSpPr/>
          <p:nvPr/>
        </p:nvSpPr>
        <p:spPr>
          <a:xfrm>
            <a:off x="17424666" y="24315615"/>
            <a:ext cx="7046700" cy="319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Asthma Control Test;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COPD Assessment Test;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emergency department;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FEV1: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forced expiratory volume in 1st second;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FVC: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forced vital capacity;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MRC: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Research Council dyspnea scale.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5000"/>
              </a:lnSpc>
            </a:pP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*Include only patients who had exacerbations in past 1 year.</a:t>
            </a:r>
          </a:p>
          <a:p>
            <a:pPr>
              <a:lnSpc>
                <a:spcPct val="95000"/>
              </a:lnSpc>
            </a:pP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**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Include only patients who visited the ED. </a:t>
            </a:r>
          </a:p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^Include only patients with COPD who completed the CAT questionnaire.</a:t>
            </a:r>
          </a:p>
          <a:p>
            <a:pPr>
              <a:lnSpc>
                <a:spcPct val="95000"/>
              </a:lnSpc>
            </a:pPr>
            <a:r>
              <a:rPr lang="en-US" sz="2000" i="1" baseline="30000" dirty="0">
                <a:latin typeface="Arial" pitchFamily="34" charset="0"/>
                <a:cs typeface="Arial" pitchFamily="34" charset="0"/>
              </a:rPr>
              <a:t>#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Include only patients with asthma who completed the ACT questionnaire.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E4004A-7EBF-739A-6C64-923E9B0393FB}"/>
              </a:ext>
            </a:extLst>
          </p:cNvPr>
          <p:cNvSpPr/>
          <p:nvPr/>
        </p:nvSpPr>
        <p:spPr>
          <a:xfrm>
            <a:off x="25147118" y="10091798"/>
            <a:ext cx="7405790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Table 2: Response distributions of the five EQ items.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B94057-D588-653C-D18A-2FD6AD14752A}"/>
              </a:ext>
            </a:extLst>
          </p:cNvPr>
          <p:cNvSpPr/>
          <p:nvPr/>
        </p:nvSpPr>
        <p:spPr>
          <a:xfrm>
            <a:off x="25182993" y="18577134"/>
            <a:ext cx="105951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The lowest ceiling amongst the versions is highlighted in bold red for each EQ item..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E4A283-D9A0-A692-3F5B-26F0ACE8B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6915" y="7362481"/>
            <a:ext cx="11863844" cy="40298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E118D3-8CDF-FC90-AC8F-251956246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5204" y="13886272"/>
            <a:ext cx="11827265" cy="43346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F6727C-E1F4-5955-52D7-9F67A3C77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807" y="17152346"/>
            <a:ext cx="12686876" cy="10461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186A8-2EBF-4FDD-DD3F-5A3118F8A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5282" y="8288638"/>
            <a:ext cx="6291617" cy="159607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1350" y="14365704"/>
            <a:ext cx="7340220" cy="28409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6128" y="10476584"/>
            <a:ext cx="10711600" cy="81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8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1013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DengXian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Xian</dc:creator>
  <cp:lastModifiedBy>Chua Ai Ping (JHS)</cp:lastModifiedBy>
  <cp:revision>138</cp:revision>
  <dcterms:created xsi:type="dcterms:W3CDTF">2016-07-05T10:00:32Z</dcterms:created>
  <dcterms:modified xsi:type="dcterms:W3CDTF">2022-08-09T06:54:19Z</dcterms:modified>
</cp:coreProperties>
</file>