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51120675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0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8" autoAdjust="0"/>
    <p:restoredTop sz="94660"/>
  </p:normalViewPr>
  <p:slideViewPr>
    <p:cSldViewPr snapToGrid="0">
      <p:cViewPr varScale="1">
        <p:scale>
          <a:sx n="25" d="100"/>
          <a:sy n="25" d="100"/>
        </p:scale>
        <p:origin x="11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769723169757894E-2"/>
          <c:y val="9.7091194852816698E-2"/>
          <c:w val="0.9055511418501524"/>
          <c:h val="0.74498669107723603"/>
        </c:manualLayout>
      </c:layout>
      <c:lineChart>
        <c:grouping val="standard"/>
        <c:varyColors val="0"/>
        <c:ser>
          <c:idx val="0"/>
          <c:order val="0"/>
          <c:tx>
            <c:strRef>
              <c:f>'#2A results by Gap'!$C$2</c:f>
              <c:strCache>
                <c:ptCount val="1"/>
                <c:pt idx="0">
                  <c:v>Vietnam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Gap'!$C$3:$C$21</c:f>
              <c:numCache>
                <c:formatCode>0.00%</c:formatCode>
                <c:ptCount val="19"/>
                <c:pt idx="0">
                  <c:v>0.58574490000000001</c:v>
                </c:pt>
                <c:pt idx="1">
                  <c:v>0.65726819999999997</c:v>
                </c:pt>
                <c:pt idx="2">
                  <c:v>0.72987360000000001</c:v>
                </c:pt>
                <c:pt idx="3">
                  <c:v>0.77041159999999997</c:v>
                </c:pt>
                <c:pt idx="4">
                  <c:v>0.85662430000000001</c:v>
                </c:pt>
                <c:pt idx="5">
                  <c:v>0.91470790000000002</c:v>
                </c:pt>
                <c:pt idx="6">
                  <c:v>0.94525720000000002</c:v>
                </c:pt>
                <c:pt idx="7">
                  <c:v>0.97286329999999999</c:v>
                </c:pt>
                <c:pt idx="8">
                  <c:v>0.98311170000000003</c:v>
                </c:pt>
                <c:pt idx="9">
                  <c:v>0.99007679999999998</c:v>
                </c:pt>
                <c:pt idx="10">
                  <c:v>0.99114769999999996</c:v>
                </c:pt>
                <c:pt idx="11">
                  <c:v>0.99409449999999999</c:v>
                </c:pt>
                <c:pt idx="12">
                  <c:v>0.9960656</c:v>
                </c:pt>
                <c:pt idx="13">
                  <c:v>0.9993976</c:v>
                </c:pt>
                <c:pt idx="14">
                  <c:v>0.99864679999999995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96-4EBE-AFDB-7367CC135078}"/>
            </c:ext>
          </c:extLst>
        </c:ser>
        <c:ser>
          <c:idx val="1"/>
          <c:order val="1"/>
          <c:tx>
            <c:strRef>
              <c:f>'#2A results by Gap'!$D$2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Gap'!$D$3:$D$21</c:f>
              <c:numCache>
                <c:formatCode>0.00%</c:formatCode>
                <c:ptCount val="19"/>
                <c:pt idx="0">
                  <c:v>0.59250590000000003</c:v>
                </c:pt>
                <c:pt idx="1">
                  <c:v>0.64292380000000005</c:v>
                </c:pt>
                <c:pt idx="2">
                  <c:v>0.66782770000000002</c:v>
                </c:pt>
                <c:pt idx="3">
                  <c:v>0.72935479999999997</c:v>
                </c:pt>
                <c:pt idx="4">
                  <c:v>0.82624109999999995</c:v>
                </c:pt>
                <c:pt idx="5">
                  <c:v>0.86845830000000002</c:v>
                </c:pt>
                <c:pt idx="6">
                  <c:v>0.91062010000000004</c:v>
                </c:pt>
                <c:pt idx="7">
                  <c:v>0.95170750000000004</c:v>
                </c:pt>
                <c:pt idx="8">
                  <c:v>0.96701130000000002</c:v>
                </c:pt>
                <c:pt idx="9">
                  <c:v>0.97945490000000002</c:v>
                </c:pt>
                <c:pt idx="10">
                  <c:v>0.98065049999999998</c:v>
                </c:pt>
                <c:pt idx="11">
                  <c:v>0.9884541</c:v>
                </c:pt>
                <c:pt idx="12">
                  <c:v>0.9864579</c:v>
                </c:pt>
                <c:pt idx="13">
                  <c:v>0.99236639999999998</c:v>
                </c:pt>
                <c:pt idx="14">
                  <c:v>0.99099099999999996</c:v>
                </c:pt>
                <c:pt idx="15">
                  <c:v>0.98976980000000003</c:v>
                </c:pt>
                <c:pt idx="16">
                  <c:v>1</c:v>
                </c:pt>
                <c:pt idx="17">
                  <c:v>0.996587</c:v>
                </c:pt>
                <c:pt idx="18">
                  <c:v>0.99899499999999997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96-4EBE-AFDB-7367CC135078}"/>
            </c:ext>
          </c:extLst>
        </c:ser>
        <c:ser>
          <c:idx val="2"/>
          <c:order val="2"/>
          <c:tx>
            <c:strRef>
              <c:f>'#2A results by Gap'!$E$2</c:f>
              <c:strCache>
                <c:ptCount val="1"/>
                <c:pt idx="0">
                  <c:v>Taiwan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Gap'!$E$3:$E$21</c:f>
              <c:numCache>
                <c:formatCode>0.00%</c:formatCode>
                <c:ptCount val="19"/>
                <c:pt idx="0">
                  <c:v>0.54184100000000002</c:v>
                </c:pt>
                <c:pt idx="1">
                  <c:v>0.63886600000000004</c:v>
                </c:pt>
                <c:pt idx="2">
                  <c:v>0.70963209999999999</c:v>
                </c:pt>
                <c:pt idx="3">
                  <c:v>0.8188242</c:v>
                </c:pt>
                <c:pt idx="4">
                  <c:v>0.88396949999999996</c:v>
                </c:pt>
                <c:pt idx="5">
                  <c:v>0.93867330000000004</c:v>
                </c:pt>
                <c:pt idx="6">
                  <c:v>0.96463019999999999</c:v>
                </c:pt>
                <c:pt idx="7">
                  <c:v>0.98550269999999995</c:v>
                </c:pt>
                <c:pt idx="8">
                  <c:v>0.98676079999999999</c:v>
                </c:pt>
                <c:pt idx="9">
                  <c:v>0.99539350000000004</c:v>
                </c:pt>
                <c:pt idx="10">
                  <c:v>0.99587550000000002</c:v>
                </c:pt>
                <c:pt idx="11">
                  <c:v>0.99880310000000005</c:v>
                </c:pt>
                <c:pt idx="12">
                  <c:v>0.99919610000000003</c:v>
                </c:pt>
                <c:pt idx="13">
                  <c:v>0.99926309999999996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96-4EBE-AFDB-7367CC135078}"/>
            </c:ext>
          </c:extLst>
        </c:ser>
        <c:ser>
          <c:idx val="3"/>
          <c:order val="3"/>
          <c:tx>
            <c:strRef>
              <c:f>'#2A results by Gap'!$F$2</c:f>
              <c:strCache>
                <c:ptCount val="1"/>
                <c:pt idx="0">
                  <c:v>Singapore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Gap'!$F$3:$F$21</c:f>
              <c:numCache>
                <c:formatCode>0.00%</c:formatCode>
                <c:ptCount val="19"/>
                <c:pt idx="0">
                  <c:v>0.54283139999999996</c:v>
                </c:pt>
                <c:pt idx="1">
                  <c:v>0.62610540000000003</c:v>
                </c:pt>
                <c:pt idx="2">
                  <c:v>0.67288689999999995</c:v>
                </c:pt>
                <c:pt idx="3">
                  <c:v>0.72960729999999996</c:v>
                </c:pt>
                <c:pt idx="4">
                  <c:v>0.82911080000000004</c:v>
                </c:pt>
                <c:pt idx="5">
                  <c:v>0.88958990000000004</c:v>
                </c:pt>
                <c:pt idx="6">
                  <c:v>0.93952480000000005</c:v>
                </c:pt>
                <c:pt idx="7">
                  <c:v>0.96564329999999998</c:v>
                </c:pt>
                <c:pt idx="8">
                  <c:v>0.97233820000000004</c:v>
                </c:pt>
                <c:pt idx="9">
                  <c:v>0.98347830000000003</c:v>
                </c:pt>
                <c:pt idx="10">
                  <c:v>0.98333329999999997</c:v>
                </c:pt>
                <c:pt idx="11">
                  <c:v>0.99397590000000002</c:v>
                </c:pt>
                <c:pt idx="12">
                  <c:v>0.99188460000000001</c:v>
                </c:pt>
                <c:pt idx="13">
                  <c:v>0.99429500000000004</c:v>
                </c:pt>
                <c:pt idx="14">
                  <c:v>0.99616859999999996</c:v>
                </c:pt>
                <c:pt idx="15">
                  <c:v>0.99418600000000001</c:v>
                </c:pt>
                <c:pt idx="16">
                  <c:v>1</c:v>
                </c:pt>
                <c:pt idx="17">
                  <c:v>0.99818180000000001</c:v>
                </c:pt>
                <c:pt idx="18">
                  <c:v>0.99895719999999999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96-4EBE-AFDB-7367CC135078}"/>
            </c:ext>
          </c:extLst>
        </c:ser>
        <c:ser>
          <c:idx val="4"/>
          <c:order val="4"/>
          <c:tx>
            <c:strRef>
              <c:f>'#2A results by Gap'!$G$2</c:f>
              <c:strCache>
                <c:ptCount val="1"/>
                <c:pt idx="0">
                  <c:v>Poland 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Gap'!$G$3:$G$21</c:f>
              <c:numCache>
                <c:formatCode>0.00%</c:formatCode>
                <c:ptCount val="19"/>
                <c:pt idx="0">
                  <c:v>0.63743019999999995</c:v>
                </c:pt>
                <c:pt idx="1">
                  <c:v>0.70792540000000004</c:v>
                </c:pt>
                <c:pt idx="2">
                  <c:v>0.74009619999999998</c:v>
                </c:pt>
                <c:pt idx="3">
                  <c:v>0.80606199999999995</c:v>
                </c:pt>
                <c:pt idx="4">
                  <c:v>0.84014869999999997</c:v>
                </c:pt>
                <c:pt idx="5">
                  <c:v>0.90274310000000002</c:v>
                </c:pt>
                <c:pt idx="6">
                  <c:v>0.96315790000000001</c:v>
                </c:pt>
                <c:pt idx="7">
                  <c:v>0.97431239999999997</c:v>
                </c:pt>
                <c:pt idx="8">
                  <c:v>0.9869985</c:v>
                </c:pt>
                <c:pt idx="9">
                  <c:v>0.99419729999999995</c:v>
                </c:pt>
                <c:pt idx="10">
                  <c:v>0.99634029999999996</c:v>
                </c:pt>
                <c:pt idx="11">
                  <c:v>0.99342109999999995</c:v>
                </c:pt>
                <c:pt idx="12">
                  <c:v>0.99519690000000005</c:v>
                </c:pt>
                <c:pt idx="13">
                  <c:v>0.99883860000000002</c:v>
                </c:pt>
                <c:pt idx="14">
                  <c:v>0.99593500000000001</c:v>
                </c:pt>
                <c:pt idx="15">
                  <c:v>0.99601589999999995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96-4EBE-AFDB-7367CC135078}"/>
            </c:ext>
          </c:extLst>
        </c:ser>
        <c:ser>
          <c:idx val="5"/>
          <c:order val="5"/>
          <c:tx>
            <c:strRef>
              <c:f>'#2A results by Gap'!$H$2</c:f>
              <c:strCache>
                <c:ptCount val="1"/>
                <c:pt idx="0">
                  <c:v>Malaysia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Gap'!$H$3:$H$21</c:f>
              <c:numCache>
                <c:formatCode>0.00%</c:formatCode>
                <c:ptCount val="19"/>
                <c:pt idx="0">
                  <c:v>0.56519240000000004</c:v>
                </c:pt>
                <c:pt idx="1">
                  <c:v>0.65454990000000002</c:v>
                </c:pt>
                <c:pt idx="2">
                  <c:v>0.70036989999999999</c:v>
                </c:pt>
                <c:pt idx="3">
                  <c:v>0.74546380000000001</c:v>
                </c:pt>
                <c:pt idx="4">
                  <c:v>0.82863109999999995</c:v>
                </c:pt>
                <c:pt idx="5">
                  <c:v>0.86848159999999996</c:v>
                </c:pt>
                <c:pt idx="6">
                  <c:v>0.92737720000000001</c:v>
                </c:pt>
                <c:pt idx="7">
                  <c:v>0.96300390000000002</c:v>
                </c:pt>
                <c:pt idx="8">
                  <c:v>0.96840380000000004</c:v>
                </c:pt>
                <c:pt idx="9">
                  <c:v>0.98552220000000001</c:v>
                </c:pt>
                <c:pt idx="10">
                  <c:v>0.98494979999999999</c:v>
                </c:pt>
                <c:pt idx="11">
                  <c:v>0.98777780000000004</c:v>
                </c:pt>
                <c:pt idx="12">
                  <c:v>0.992259</c:v>
                </c:pt>
                <c:pt idx="13">
                  <c:v>0.99223799999999995</c:v>
                </c:pt>
                <c:pt idx="14">
                  <c:v>0.98748040000000004</c:v>
                </c:pt>
                <c:pt idx="15">
                  <c:v>0.99770110000000001</c:v>
                </c:pt>
                <c:pt idx="16">
                  <c:v>0.99692309999999995</c:v>
                </c:pt>
                <c:pt idx="17">
                  <c:v>0.99402089999999999</c:v>
                </c:pt>
                <c:pt idx="18">
                  <c:v>0.99910790000000005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D96-4EBE-AFDB-7367CC135078}"/>
            </c:ext>
          </c:extLst>
        </c:ser>
        <c:ser>
          <c:idx val="6"/>
          <c:order val="6"/>
          <c:tx>
            <c:strRef>
              <c:f>'#2A results by Gap'!$I$2</c:f>
              <c:strCache>
                <c:ptCount val="1"/>
                <c:pt idx="0">
                  <c:v>Indonisia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Gap'!$I$3:$I$21</c:f>
              <c:numCache>
                <c:formatCode>0.00%</c:formatCode>
                <c:ptCount val="19"/>
                <c:pt idx="0">
                  <c:v>0.62369549999999996</c:v>
                </c:pt>
                <c:pt idx="1">
                  <c:v>0.66862310000000003</c:v>
                </c:pt>
                <c:pt idx="2">
                  <c:v>0.71260769999999996</c:v>
                </c:pt>
                <c:pt idx="3">
                  <c:v>0.7646906</c:v>
                </c:pt>
                <c:pt idx="4">
                  <c:v>0.86317319999999997</c:v>
                </c:pt>
                <c:pt idx="5">
                  <c:v>0.91453329999999999</c:v>
                </c:pt>
                <c:pt idx="6">
                  <c:v>0.93478260000000002</c:v>
                </c:pt>
                <c:pt idx="7">
                  <c:v>0.96531789999999995</c:v>
                </c:pt>
                <c:pt idx="8">
                  <c:v>0.97408669999999997</c:v>
                </c:pt>
                <c:pt idx="9">
                  <c:v>0.98087820000000003</c:v>
                </c:pt>
                <c:pt idx="10">
                  <c:v>0.98474099999999998</c:v>
                </c:pt>
                <c:pt idx="11">
                  <c:v>0.98838559999999998</c:v>
                </c:pt>
                <c:pt idx="12">
                  <c:v>0.98897060000000003</c:v>
                </c:pt>
                <c:pt idx="13">
                  <c:v>0.99650349999999999</c:v>
                </c:pt>
                <c:pt idx="14">
                  <c:v>1</c:v>
                </c:pt>
                <c:pt idx="15">
                  <c:v>0.99760769999999999</c:v>
                </c:pt>
                <c:pt idx="16">
                  <c:v>0.99062499999999998</c:v>
                </c:pt>
                <c:pt idx="17">
                  <c:v>0.99513779999999996</c:v>
                </c:pt>
                <c:pt idx="18">
                  <c:v>0.9981025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D96-4EBE-AFDB-7367CC135078}"/>
            </c:ext>
          </c:extLst>
        </c:ser>
        <c:ser>
          <c:idx val="7"/>
          <c:order val="7"/>
          <c:tx>
            <c:strRef>
              <c:f>'#2A results by Gap'!$J$2</c:f>
              <c:strCache>
                <c:ptCount val="1"/>
                <c:pt idx="0">
                  <c:v>Thailand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Gap'!$J$3:$J$21</c:f>
              <c:numCache>
                <c:formatCode>0.00%</c:formatCode>
                <c:ptCount val="19"/>
                <c:pt idx="0">
                  <c:v>0.56960489999999997</c:v>
                </c:pt>
                <c:pt idx="1">
                  <c:v>0.63361970000000001</c:v>
                </c:pt>
                <c:pt idx="2">
                  <c:v>0.8100233</c:v>
                </c:pt>
                <c:pt idx="3">
                  <c:v>0.79771170000000002</c:v>
                </c:pt>
                <c:pt idx="4">
                  <c:v>0.93039369999999999</c:v>
                </c:pt>
                <c:pt idx="5">
                  <c:v>0.95098039999999995</c:v>
                </c:pt>
                <c:pt idx="6">
                  <c:v>0.96637850000000003</c:v>
                </c:pt>
                <c:pt idx="7">
                  <c:v>0.98356100000000002</c:v>
                </c:pt>
                <c:pt idx="8">
                  <c:v>0.98849750000000003</c:v>
                </c:pt>
                <c:pt idx="9">
                  <c:v>0.99318249999999997</c:v>
                </c:pt>
                <c:pt idx="10">
                  <c:v>0.99421970000000004</c:v>
                </c:pt>
                <c:pt idx="11">
                  <c:v>0.99706030000000001</c:v>
                </c:pt>
                <c:pt idx="12">
                  <c:v>0.99285020000000002</c:v>
                </c:pt>
                <c:pt idx="13">
                  <c:v>0.9976005</c:v>
                </c:pt>
                <c:pt idx="14">
                  <c:v>1</c:v>
                </c:pt>
                <c:pt idx="15">
                  <c:v>0.99781660000000005</c:v>
                </c:pt>
                <c:pt idx="16">
                  <c:v>1</c:v>
                </c:pt>
                <c:pt idx="17">
                  <c:v>0.99865230000000005</c:v>
                </c:pt>
                <c:pt idx="1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96-4EBE-AFDB-7367CC135078}"/>
            </c:ext>
          </c:extLst>
        </c:ser>
        <c:ser>
          <c:idx val="8"/>
          <c:order val="8"/>
          <c:tx>
            <c:strRef>
              <c:f>'#2A results by Gap'!$K$2</c:f>
              <c:strCache>
                <c:ptCount val="1"/>
                <c:pt idx="0">
                  <c:v>SK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Gap'!$K$3:$K$21</c:f>
              <c:numCache>
                <c:formatCode>0.00%</c:formatCode>
                <c:ptCount val="19"/>
                <c:pt idx="0">
                  <c:v>0.69637610000000005</c:v>
                </c:pt>
                <c:pt idx="1">
                  <c:v>0.6573348</c:v>
                </c:pt>
                <c:pt idx="2">
                  <c:v>0.71135720000000002</c:v>
                </c:pt>
                <c:pt idx="3">
                  <c:v>0.77050339999999995</c:v>
                </c:pt>
                <c:pt idx="4">
                  <c:v>0.85474499999999998</c:v>
                </c:pt>
                <c:pt idx="5">
                  <c:v>0.84923959999999998</c:v>
                </c:pt>
                <c:pt idx="6">
                  <c:v>0.94630190000000003</c:v>
                </c:pt>
                <c:pt idx="7">
                  <c:v>0.95248259999999996</c:v>
                </c:pt>
                <c:pt idx="8">
                  <c:v>0.96172440000000003</c:v>
                </c:pt>
                <c:pt idx="9">
                  <c:v>0.97888920000000001</c:v>
                </c:pt>
                <c:pt idx="10">
                  <c:v>0.98250649999999995</c:v>
                </c:pt>
                <c:pt idx="11">
                  <c:v>0.97341290000000003</c:v>
                </c:pt>
                <c:pt idx="12">
                  <c:v>0.9850797</c:v>
                </c:pt>
                <c:pt idx="13">
                  <c:v>0.98920450000000004</c:v>
                </c:pt>
                <c:pt idx="14">
                  <c:v>0.99502489999999999</c:v>
                </c:pt>
                <c:pt idx="15">
                  <c:v>0.99315070000000005</c:v>
                </c:pt>
                <c:pt idx="16">
                  <c:v>0.99746840000000003</c:v>
                </c:pt>
                <c:pt idx="17">
                  <c:v>0.99534160000000005</c:v>
                </c:pt>
                <c:pt idx="18">
                  <c:v>0.9953227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D96-4EBE-AFDB-7367CC135078}"/>
            </c:ext>
          </c:extLst>
        </c:ser>
        <c:ser>
          <c:idx val="9"/>
          <c:order val="9"/>
          <c:tx>
            <c:strRef>
              <c:f>'#2A results by Gap'!$L$2</c:f>
              <c:strCache>
                <c:ptCount val="1"/>
                <c:pt idx="0">
                  <c:v>Japan 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Gap'!$L$3:$L$21</c:f>
              <c:numCache>
                <c:formatCode>0.00%</c:formatCode>
                <c:ptCount val="19"/>
                <c:pt idx="0">
                  <c:v>0.59332320000000005</c:v>
                </c:pt>
                <c:pt idx="1">
                  <c:v>0.63277879999999997</c:v>
                </c:pt>
                <c:pt idx="2">
                  <c:v>0.70655179999999995</c:v>
                </c:pt>
                <c:pt idx="3">
                  <c:v>0.7701576</c:v>
                </c:pt>
                <c:pt idx="4">
                  <c:v>0.85830289999999998</c:v>
                </c:pt>
                <c:pt idx="5">
                  <c:v>0.91275170000000005</c:v>
                </c:pt>
                <c:pt idx="6">
                  <c:v>0.94175960000000003</c:v>
                </c:pt>
                <c:pt idx="7">
                  <c:v>0.9532832</c:v>
                </c:pt>
                <c:pt idx="8">
                  <c:v>0.96777159999999995</c:v>
                </c:pt>
                <c:pt idx="9">
                  <c:v>0.9808943</c:v>
                </c:pt>
                <c:pt idx="10">
                  <c:v>0.98029370000000005</c:v>
                </c:pt>
                <c:pt idx="11">
                  <c:v>0.99065420000000004</c:v>
                </c:pt>
                <c:pt idx="12">
                  <c:v>0.99104959999999997</c:v>
                </c:pt>
                <c:pt idx="13">
                  <c:v>0.99250369999999999</c:v>
                </c:pt>
                <c:pt idx="14">
                  <c:v>0.99332220000000004</c:v>
                </c:pt>
                <c:pt idx="15">
                  <c:v>0.99266500000000002</c:v>
                </c:pt>
                <c:pt idx="16">
                  <c:v>1</c:v>
                </c:pt>
                <c:pt idx="17">
                  <c:v>0.99496640000000003</c:v>
                </c:pt>
                <c:pt idx="18">
                  <c:v>0.999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D96-4EBE-AFDB-7367CC135078}"/>
            </c:ext>
          </c:extLst>
        </c:ser>
        <c:ser>
          <c:idx val="10"/>
          <c:order val="10"/>
          <c:tx>
            <c:strRef>
              <c:f>'#2A results by Gap'!$M$2</c:f>
              <c:strCache>
                <c:ptCount val="1"/>
                <c:pt idx="0">
                  <c:v>NL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Gap'!$M$3:$M$21</c:f>
              <c:numCache>
                <c:formatCode>0.00%</c:formatCode>
                <c:ptCount val="19"/>
                <c:pt idx="0">
                  <c:v>0.62650600000000001</c:v>
                </c:pt>
                <c:pt idx="1">
                  <c:v>0.68140789999999996</c:v>
                </c:pt>
                <c:pt idx="2">
                  <c:v>0.68970909999999996</c:v>
                </c:pt>
                <c:pt idx="3">
                  <c:v>0.72822629999999999</c:v>
                </c:pt>
                <c:pt idx="4">
                  <c:v>0.79037199999999996</c:v>
                </c:pt>
                <c:pt idx="5">
                  <c:v>0.84723619999999999</c:v>
                </c:pt>
                <c:pt idx="6">
                  <c:v>0.87461670000000002</c:v>
                </c:pt>
                <c:pt idx="7">
                  <c:v>0.93447789999999997</c:v>
                </c:pt>
                <c:pt idx="8">
                  <c:v>0.94159110000000001</c:v>
                </c:pt>
                <c:pt idx="9">
                  <c:v>0.95961790000000002</c:v>
                </c:pt>
                <c:pt idx="10">
                  <c:v>0.96905059999999998</c:v>
                </c:pt>
                <c:pt idx="11">
                  <c:v>0.98136250000000003</c:v>
                </c:pt>
                <c:pt idx="12">
                  <c:v>0.97443670000000004</c:v>
                </c:pt>
                <c:pt idx="13">
                  <c:v>0.98558420000000002</c:v>
                </c:pt>
                <c:pt idx="14">
                  <c:v>0.98738740000000003</c:v>
                </c:pt>
                <c:pt idx="15">
                  <c:v>1</c:v>
                </c:pt>
                <c:pt idx="16">
                  <c:v>0.98916970000000004</c:v>
                </c:pt>
                <c:pt idx="17">
                  <c:v>0.98998330000000001</c:v>
                </c:pt>
                <c:pt idx="18">
                  <c:v>0.99584629999999996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D96-4EBE-AFDB-7367CC135078}"/>
            </c:ext>
          </c:extLst>
        </c:ser>
        <c:ser>
          <c:idx val="11"/>
          <c:order val="11"/>
          <c:tx>
            <c:strRef>
              <c:f>'#2A results by Gap'!$N$2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Gap'!$N$3:$N$21</c:f>
              <c:numCache>
                <c:formatCode>0.00%</c:formatCode>
                <c:ptCount val="19"/>
                <c:pt idx="0">
                  <c:v>0.6065429</c:v>
                </c:pt>
                <c:pt idx="1">
                  <c:v>0.58066300000000004</c:v>
                </c:pt>
                <c:pt idx="2">
                  <c:v>0.55801100000000003</c:v>
                </c:pt>
                <c:pt idx="3">
                  <c:v>0.68651870000000004</c:v>
                </c:pt>
                <c:pt idx="4">
                  <c:v>0.69420930000000003</c:v>
                </c:pt>
                <c:pt idx="5">
                  <c:v>0.78110939999999995</c:v>
                </c:pt>
                <c:pt idx="6">
                  <c:v>0.8558886</c:v>
                </c:pt>
                <c:pt idx="7">
                  <c:v>0.88171259999999996</c:v>
                </c:pt>
                <c:pt idx="8">
                  <c:v>0.76872819999999997</c:v>
                </c:pt>
                <c:pt idx="9">
                  <c:v>0.93850370000000005</c:v>
                </c:pt>
                <c:pt idx="10">
                  <c:v>0.92881480000000005</c:v>
                </c:pt>
                <c:pt idx="11">
                  <c:v>0.95068490000000005</c:v>
                </c:pt>
                <c:pt idx="12">
                  <c:v>0.87056789999999995</c:v>
                </c:pt>
                <c:pt idx="13">
                  <c:v>0.95165390000000005</c:v>
                </c:pt>
                <c:pt idx="14">
                  <c:v>0.94962690000000005</c:v>
                </c:pt>
                <c:pt idx="15">
                  <c:v>0.96132600000000001</c:v>
                </c:pt>
                <c:pt idx="16">
                  <c:v>0.97543860000000004</c:v>
                </c:pt>
                <c:pt idx="17">
                  <c:v>0.97647059999999997</c:v>
                </c:pt>
                <c:pt idx="18">
                  <c:v>0.9775161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D96-4EBE-AFDB-7367CC135078}"/>
            </c:ext>
          </c:extLst>
        </c:ser>
        <c:ser>
          <c:idx val="12"/>
          <c:order val="12"/>
          <c:tx>
            <c:strRef>
              <c:f>'#2A results by Gap'!$O$2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rgbClr val="FFCA08"/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Gap'!$O$3:$O$21</c:f>
              <c:numCache>
                <c:formatCode>0.00%</c:formatCode>
                <c:ptCount val="19"/>
                <c:pt idx="0">
                  <c:v>0.53011419999999998</c:v>
                </c:pt>
                <c:pt idx="1">
                  <c:v>0.59326849999999998</c:v>
                </c:pt>
                <c:pt idx="2">
                  <c:v>0.66256740000000003</c:v>
                </c:pt>
                <c:pt idx="3">
                  <c:v>0.72370730000000005</c:v>
                </c:pt>
                <c:pt idx="4">
                  <c:v>0.7971627</c:v>
                </c:pt>
                <c:pt idx="5">
                  <c:v>0.84053160000000005</c:v>
                </c:pt>
                <c:pt idx="6">
                  <c:v>0.8905402</c:v>
                </c:pt>
                <c:pt idx="7">
                  <c:v>0.93194239999999995</c:v>
                </c:pt>
                <c:pt idx="8">
                  <c:v>0.94094900000000004</c:v>
                </c:pt>
                <c:pt idx="9">
                  <c:v>0.96038420000000002</c:v>
                </c:pt>
                <c:pt idx="10">
                  <c:v>0.9629084</c:v>
                </c:pt>
                <c:pt idx="11">
                  <c:v>0.97391300000000003</c:v>
                </c:pt>
                <c:pt idx="12">
                  <c:v>0.97410490000000005</c:v>
                </c:pt>
                <c:pt idx="13">
                  <c:v>0.98076920000000001</c:v>
                </c:pt>
                <c:pt idx="14">
                  <c:v>0.97721179999999996</c:v>
                </c:pt>
                <c:pt idx="15">
                  <c:v>0.98461540000000003</c:v>
                </c:pt>
                <c:pt idx="16">
                  <c:v>0.97814210000000001</c:v>
                </c:pt>
                <c:pt idx="17">
                  <c:v>0.9921875</c:v>
                </c:pt>
                <c:pt idx="18">
                  <c:v>0.99140629999999996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D96-4EBE-AFDB-7367CC135078}"/>
            </c:ext>
          </c:extLst>
        </c:ser>
        <c:ser>
          <c:idx val="13"/>
          <c:order val="13"/>
          <c:tx>
            <c:strRef>
              <c:f>'#2A results by Gap'!$P$2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Gap'!$P$3:$P$21</c:f>
              <c:numCache>
                <c:formatCode>0.00%</c:formatCode>
                <c:ptCount val="19"/>
                <c:pt idx="0">
                  <c:v>0.60145890000000002</c:v>
                </c:pt>
                <c:pt idx="1">
                  <c:v>0.61567070000000002</c:v>
                </c:pt>
                <c:pt idx="2">
                  <c:v>0.64238589999999995</c:v>
                </c:pt>
                <c:pt idx="3">
                  <c:v>0.69251700000000005</c:v>
                </c:pt>
                <c:pt idx="4">
                  <c:v>0.76687799999999995</c:v>
                </c:pt>
                <c:pt idx="5">
                  <c:v>0.81279120000000005</c:v>
                </c:pt>
                <c:pt idx="6">
                  <c:v>0.86609519999999995</c:v>
                </c:pt>
                <c:pt idx="7">
                  <c:v>0.9168984</c:v>
                </c:pt>
                <c:pt idx="8">
                  <c:v>0.92956519999999998</c:v>
                </c:pt>
                <c:pt idx="9">
                  <c:v>0.94279179999999996</c:v>
                </c:pt>
                <c:pt idx="10">
                  <c:v>0.95452930000000002</c:v>
                </c:pt>
                <c:pt idx="11">
                  <c:v>0.95382880000000003</c:v>
                </c:pt>
                <c:pt idx="12">
                  <c:v>0.95806570000000002</c:v>
                </c:pt>
                <c:pt idx="13">
                  <c:v>0.96969700000000003</c:v>
                </c:pt>
                <c:pt idx="14">
                  <c:v>0.97372259999999999</c:v>
                </c:pt>
                <c:pt idx="15">
                  <c:v>0.97327390000000003</c:v>
                </c:pt>
                <c:pt idx="16">
                  <c:v>0.99065420000000004</c:v>
                </c:pt>
                <c:pt idx="17">
                  <c:v>0.98701300000000003</c:v>
                </c:pt>
                <c:pt idx="18">
                  <c:v>0.98088620000000004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D96-4EBE-AFDB-7367CC135078}"/>
            </c:ext>
          </c:extLst>
        </c:ser>
        <c:ser>
          <c:idx val="14"/>
          <c:order val="14"/>
          <c:tx>
            <c:strRef>
              <c:f>'#2A results by Gap'!$Q$2</c:f>
              <c:strCache>
                <c:ptCount val="1"/>
                <c:pt idx="0">
                  <c:v>Overall 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'#2A results by Gap'!$B$3:$B$21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'#2A results by Gap'!$Q$3:$Q$21</c:f>
              <c:numCache>
                <c:formatCode>0.00%</c:formatCode>
                <c:ptCount val="19"/>
                <c:pt idx="0">
                  <c:v>0.59379767857142862</c:v>
                </c:pt>
                <c:pt idx="1">
                  <c:v>0.6422146571428573</c:v>
                </c:pt>
                <c:pt idx="2">
                  <c:v>0.69384998571428569</c:v>
                </c:pt>
                <c:pt idx="3">
                  <c:v>0.75241116428571442</c:v>
                </c:pt>
                <c:pt idx="4">
                  <c:v>0.82999730714285713</c:v>
                </c:pt>
                <c:pt idx="5">
                  <c:v>0.87798767857142845</c:v>
                </c:pt>
                <c:pt idx="6">
                  <c:v>0.92335219285714298</c:v>
                </c:pt>
                <c:pt idx="7">
                  <c:v>0.95233636428571422</c:v>
                </c:pt>
                <c:pt idx="8">
                  <c:v>0.9526812857142859</c:v>
                </c:pt>
                <c:pt idx="9">
                  <c:v>0.97594748571428558</c:v>
                </c:pt>
                <c:pt idx="10">
                  <c:v>0.97781150714285714</c:v>
                </c:pt>
                <c:pt idx="11">
                  <c:v>0.98327347857142855</c:v>
                </c:pt>
                <c:pt idx="12">
                  <c:v>0.9782989571428572</c:v>
                </c:pt>
                <c:pt idx="13">
                  <c:v>0.98856537142857148</c:v>
                </c:pt>
                <c:pt idx="14">
                  <c:v>0.98896554285714278</c:v>
                </c:pt>
                <c:pt idx="15">
                  <c:v>0.99129486428571423</c:v>
                </c:pt>
                <c:pt idx="16">
                  <c:v>0.99417293571428567</c:v>
                </c:pt>
                <c:pt idx="17">
                  <c:v>0.99418158571428561</c:v>
                </c:pt>
                <c:pt idx="18">
                  <c:v>0.99536715714285717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D96-4EBE-AFDB-7367CC135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6321824"/>
        <c:axId val="756310456"/>
      </c:lineChart>
      <c:catAx>
        <c:axId val="75632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310456"/>
        <c:crosses val="autoZero"/>
        <c:auto val="1"/>
        <c:lblAlgn val="ctr"/>
        <c:lblOffset val="100"/>
        <c:noMultiLvlLbl val="0"/>
      </c:catAx>
      <c:valAx>
        <c:axId val="756310456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321824"/>
        <c:crosses val="autoZero"/>
        <c:crossBetween val="between"/>
      </c:valAx>
      <c:spPr>
        <a:noFill/>
        <a:ln>
          <a:solidFill>
            <a:srgbClr val="4472C4"/>
          </a:solidFill>
        </a:ln>
        <a:effectLst/>
      </c:spPr>
    </c:plotArea>
    <c:legend>
      <c:legendPos val="b"/>
      <c:layout>
        <c:manualLayout>
          <c:xMode val="edge"/>
          <c:yMode val="edge"/>
          <c:x val="0.32129334629425454"/>
          <c:y val="0.59899511934731742"/>
          <c:w val="0.67870667787065353"/>
          <c:h val="0.225130348357100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0.31073</cdr:x>
      <cdr:y>0.90339</cdr:y>
    </cdr:from>
    <cdr:to>
      <cdr:x>0.87486</cdr:x>
      <cdr:y>0.99271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EF7B66F-AE2F-4FF8-84CB-B0D5C813603F}"/>
            </a:ext>
          </a:extLst>
        </cdr:cNvPr>
        <cdr:cNvSpPr txBox="1"/>
      </cdr:nvSpPr>
      <cdr:spPr>
        <a:xfrm xmlns:a="http://schemas.openxmlformats.org/drawingml/2006/main">
          <a:off x="6609875" y="9975534"/>
          <a:ext cx="12000093" cy="986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3200" dirty="0">
              <a:latin typeface="Franklin Gothic Book" panose="020B0503020102020204" pitchFamily="34" charset="0"/>
            </a:rPr>
            <a:t>Distance between states based on city-block metric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0085" y="4713405"/>
            <a:ext cx="38340506" cy="10026815"/>
          </a:xfrm>
        </p:spPr>
        <p:txBody>
          <a:bodyPr anchor="b"/>
          <a:lstStyle>
            <a:lvl1pPr algn="ctr">
              <a:defRPr sz="25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90085" y="15126892"/>
            <a:ext cx="38340506" cy="6953434"/>
          </a:xfrm>
        </p:spPr>
        <p:txBody>
          <a:bodyPr/>
          <a:lstStyle>
            <a:lvl1pPr marL="0" indent="0" algn="ctr">
              <a:buNone/>
              <a:defRPr sz="10063"/>
            </a:lvl1pPr>
            <a:lvl2pPr marL="1917040" indent="0" algn="ctr">
              <a:buNone/>
              <a:defRPr sz="8386"/>
            </a:lvl2pPr>
            <a:lvl3pPr marL="3834079" indent="0" algn="ctr">
              <a:buNone/>
              <a:defRPr sz="7547"/>
            </a:lvl3pPr>
            <a:lvl4pPr marL="5751119" indent="0" algn="ctr">
              <a:buNone/>
              <a:defRPr sz="6709"/>
            </a:lvl4pPr>
            <a:lvl5pPr marL="7668158" indent="0" algn="ctr">
              <a:buNone/>
              <a:defRPr sz="6709"/>
            </a:lvl5pPr>
            <a:lvl6pPr marL="9585198" indent="0" algn="ctr">
              <a:buNone/>
              <a:defRPr sz="6709"/>
            </a:lvl6pPr>
            <a:lvl7pPr marL="11502238" indent="0" algn="ctr">
              <a:buNone/>
              <a:defRPr sz="6709"/>
            </a:lvl7pPr>
            <a:lvl8pPr marL="13419277" indent="0" algn="ctr">
              <a:buNone/>
              <a:defRPr sz="6709"/>
            </a:lvl8pPr>
            <a:lvl9pPr marL="15336317" indent="0" algn="ctr">
              <a:buNone/>
              <a:defRPr sz="67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1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83233" y="1533356"/>
            <a:ext cx="11022896" cy="24407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14547" y="1533356"/>
            <a:ext cx="32429678" cy="24407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5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921" y="7180110"/>
            <a:ext cx="44091582" cy="11980175"/>
          </a:xfrm>
        </p:spPr>
        <p:txBody>
          <a:bodyPr anchor="b"/>
          <a:lstStyle>
            <a:lvl1pPr>
              <a:defRPr sz="25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7921" y="19273622"/>
            <a:ext cx="44091582" cy="6300091"/>
          </a:xfrm>
        </p:spPr>
        <p:txBody>
          <a:bodyPr/>
          <a:lstStyle>
            <a:lvl1pPr marL="0" indent="0">
              <a:buNone/>
              <a:defRPr sz="10063">
                <a:solidFill>
                  <a:schemeClr val="tx1">
                    <a:tint val="75000"/>
                  </a:schemeClr>
                </a:solidFill>
              </a:defRPr>
            </a:lvl1pPr>
            <a:lvl2pPr marL="1917040" indent="0">
              <a:buNone/>
              <a:defRPr sz="8386">
                <a:solidFill>
                  <a:schemeClr val="tx1">
                    <a:tint val="75000"/>
                  </a:schemeClr>
                </a:solidFill>
              </a:defRPr>
            </a:lvl2pPr>
            <a:lvl3pPr marL="3834079" indent="0">
              <a:buNone/>
              <a:defRPr sz="7547">
                <a:solidFill>
                  <a:schemeClr val="tx1">
                    <a:tint val="75000"/>
                  </a:schemeClr>
                </a:solidFill>
              </a:defRPr>
            </a:lvl3pPr>
            <a:lvl4pPr marL="5751119" indent="0">
              <a:buNone/>
              <a:defRPr sz="6709">
                <a:solidFill>
                  <a:schemeClr val="tx1">
                    <a:tint val="75000"/>
                  </a:schemeClr>
                </a:solidFill>
              </a:defRPr>
            </a:lvl4pPr>
            <a:lvl5pPr marL="7668158" indent="0">
              <a:buNone/>
              <a:defRPr sz="6709">
                <a:solidFill>
                  <a:schemeClr val="tx1">
                    <a:tint val="75000"/>
                  </a:schemeClr>
                </a:solidFill>
              </a:defRPr>
            </a:lvl5pPr>
            <a:lvl6pPr marL="9585198" indent="0">
              <a:buNone/>
              <a:defRPr sz="6709">
                <a:solidFill>
                  <a:schemeClr val="tx1">
                    <a:tint val="75000"/>
                  </a:schemeClr>
                </a:solidFill>
              </a:defRPr>
            </a:lvl6pPr>
            <a:lvl7pPr marL="11502238" indent="0">
              <a:buNone/>
              <a:defRPr sz="6709">
                <a:solidFill>
                  <a:schemeClr val="tx1">
                    <a:tint val="75000"/>
                  </a:schemeClr>
                </a:solidFill>
              </a:defRPr>
            </a:lvl7pPr>
            <a:lvl8pPr marL="13419277" indent="0">
              <a:buNone/>
              <a:defRPr sz="6709">
                <a:solidFill>
                  <a:schemeClr val="tx1">
                    <a:tint val="75000"/>
                  </a:schemeClr>
                </a:solidFill>
              </a:defRPr>
            </a:lvl8pPr>
            <a:lvl9pPr marL="15336317" indent="0">
              <a:buNone/>
              <a:defRPr sz="67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4546" y="7666780"/>
            <a:ext cx="21726287" cy="182736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842" y="7666780"/>
            <a:ext cx="21726287" cy="182736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72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1533358"/>
            <a:ext cx="44091582" cy="55667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1207" y="7060106"/>
            <a:ext cx="21626440" cy="3460049"/>
          </a:xfrm>
        </p:spPr>
        <p:txBody>
          <a:bodyPr anchor="b"/>
          <a:lstStyle>
            <a:lvl1pPr marL="0" indent="0">
              <a:buNone/>
              <a:defRPr sz="10063" b="1"/>
            </a:lvl1pPr>
            <a:lvl2pPr marL="1917040" indent="0">
              <a:buNone/>
              <a:defRPr sz="8386" b="1"/>
            </a:lvl2pPr>
            <a:lvl3pPr marL="3834079" indent="0">
              <a:buNone/>
              <a:defRPr sz="7547" b="1"/>
            </a:lvl3pPr>
            <a:lvl4pPr marL="5751119" indent="0">
              <a:buNone/>
              <a:defRPr sz="6709" b="1"/>
            </a:lvl4pPr>
            <a:lvl5pPr marL="7668158" indent="0">
              <a:buNone/>
              <a:defRPr sz="6709" b="1"/>
            </a:lvl5pPr>
            <a:lvl6pPr marL="9585198" indent="0">
              <a:buNone/>
              <a:defRPr sz="6709" b="1"/>
            </a:lvl6pPr>
            <a:lvl7pPr marL="11502238" indent="0">
              <a:buNone/>
              <a:defRPr sz="6709" b="1"/>
            </a:lvl7pPr>
            <a:lvl8pPr marL="13419277" indent="0">
              <a:buNone/>
              <a:defRPr sz="6709" b="1"/>
            </a:lvl8pPr>
            <a:lvl9pPr marL="15336317" indent="0">
              <a:buNone/>
              <a:defRPr sz="67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1207" y="10520155"/>
            <a:ext cx="21626440" cy="15473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79842" y="7060106"/>
            <a:ext cx="21732945" cy="3460049"/>
          </a:xfrm>
        </p:spPr>
        <p:txBody>
          <a:bodyPr anchor="b"/>
          <a:lstStyle>
            <a:lvl1pPr marL="0" indent="0">
              <a:buNone/>
              <a:defRPr sz="10063" b="1"/>
            </a:lvl1pPr>
            <a:lvl2pPr marL="1917040" indent="0">
              <a:buNone/>
              <a:defRPr sz="8386" b="1"/>
            </a:lvl2pPr>
            <a:lvl3pPr marL="3834079" indent="0">
              <a:buNone/>
              <a:defRPr sz="7547" b="1"/>
            </a:lvl3pPr>
            <a:lvl4pPr marL="5751119" indent="0">
              <a:buNone/>
              <a:defRPr sz="6709" b="1"/>
            </a:lvl4pPr>
            <a:lvl5pPr marL="7668158" indent="0">
              <a:buNone/>
              <a:defRPr sz="6709" b="1"/>
            </a:lvl5pPr>
            <a:lvl6pPr marL="9585198" indent="0">
              <a:buNone/>
              <a:defRPr sz="6709" b="1"/>
            </a:lvl6pPr>
            <a:lvl7pPr marL="11502238" indent="0">
              <a:buNone/>
              <a:defRPr sz="6709" b="1"/>
            </a:lvl7pPr>
            <a:lvl8pPr marL="13419277" indent="0">
              <a:buNone/>
              <a:defRPr sz="6709" b="1"/>
            </a:lvl8pPr>
            <a:lvl9pPr marL="15336317" indent="0">
              <a:buNone/>
              <a:defRPr sz="67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79842" y="10520155"/>
            <a:ext cx="21732945" cy="15473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4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3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7" y="1920028"/>
            <a:ext cx="16487747" cy="6720099"/>
          </a:xfrm>
        </p:spPr>
        <p:txBody>
          <a:bodyPr anchor="b"/>
          <a:lstStyle>
            <a:lvl1pPr>
              <a:defRPr sz="134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945" y="4146730"/>
            <a:ext cx="25879842" cy="20466969"/>
          </a:xfrm>
        </p:spPr>
        <p:txBody>
          <a:bodyPr/>
          <a:lstStyle>
            <a:lvl1pPr>
              <a:defRPr sz="13418"/>
            </a:lvl1pPr>
            <a:lvl2pPr>
              <a:defRPr sz="11740"/>
            </a:lvl2pPr>
            <a:lvl3pPr>
              <a:defRPr sz="10063"/>
            </a:lvl3pPr>
            <a:lvl4pPr>
              <a:defRPr sz="8386"/>
            </a:lvl4pPr>
            <a:lvl5pPr>
              <a:defRPr sz="8386"/>
            </a:lvl5pPr>
            <a:lvl6pPr>
              <a:defRPr sz="8386"/>
            </a:lvl6pPr>
            <a:lvl7pPr>
              <a:defRPr sz="8386"/>
            </a:lvl7pPr>
            <a:lvl8pPr>
              <a:defRPr sz="8386"/>
            </a:lvl8pPr>
            <a:lvl9pPr>
              <a:defRPr sz="83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7" y="8640127"/>
            <a:ext cx="16487747" cy="16006905"/>
          </a:xfrm>
        </p:spPr>
        <p:txBody>
          <a:bodyPr/>
          <a:lstStyle>
            <a:lvl1pPr marL="0" indent="0">
              <a:buNone/>
              <a:defRPr sz="6709"/>
            </a:lvl1pPr>
            <a:lvl2pPr marL="1917040" indent="0">
              <a:buNone/>
              <a:defRPr sz="5870"/>
            </a:lvl2pPr>
            <a:lvl3pPr marL="3834079" indent="0">
              <a:buNone/>
              <a:defRPr sz="5032"/>
            </a:lvl3pPr>
            <a:lvl4pPr marL="5751119" indent="0">
              <a:buNone/>
              <a:defRPr sz="4193"/>
            </a:lvl4pPr>
            <a:lvl5pPr marL="7668158" indent="0">
              <a:buNone/>
              <a:defRPr sz="4193"/>
            </a:lvl5pPr>
            <a:lvl6pPr marL="9585198" indent="0">
              <a:buNone/>
              <a:defRPr sz="4193"/>
            </a:lvl6pPr>
            <a:lvl7pPr marL="11502238" indent="0">
              <a:buNone/>
              <a:defRPr sz="4193"/>
            </a:lvl7pPr>
            <a:lvl8pPr marL="13419277" indent="0">
              <a:buNone/>
              <a:defRPr sz="4193"/>
            </a:lvl8pPr>
            <a:lvl9pPr marL="15336317" indent="0">
              <a:buNone/>
              <a:defRPr sz="41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68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7" y="1920028"/>
            <a:ext cx="16487747" cy="6720099"/>
          </a:xfrm>
        </p:spPr>
        <p:txBody>
          <a:bodyPr anchor="b"/>
          <a:lstStyle>
            <a:lvl1pPr>
              <a:defRPr sz="134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32945" y="4146730"/>
            <a:ext cx="25879842" cy="20466969"/>
          </a:xfrm>
        </p:spPr>
        <p:txBody>
          <a:bodyPr anchor="t"/>
          <a:lstStyle>
            <a:lvl1pPr marL="0" indent="0">
              <a:buNone/>
              <a:defRPr sz="13418"/>
            </a:lvl1pPr>
            <a:lvl2pPr marL="1917040" indent="0">
              <a:buNone/>
              <a:defRPr sz="11740"/>
            </a:lvl2pPr>
            <a:lvl3pPr marL="3834079" indent="0">
              <a:buNone/>
              <a:defRPr sz="10063"/>
            </a:lvl3pPr>
            <a:lvl4pPr marL="5751119" indent="0">
              <a:buNone/>
              <a:defRPr sz="8386"/>
            </a:lvl4pPr>
            <a:lvl5pPr marL="7668158" indent="0">
              <a:buNone/>
              <a:defRPr sz="8386"/>
            </a:lvl5pPr>
            <a:lvl6pPr marL="9585198" indent="0">
              <a:buNone/>
              <a:defRPr sz="8386"/>
            </a:lvl6pPr>
            <a:lvl7pPr marL="11502238" indent="0">
              <a:buNone/>
              <a:defRPr sz="8386"/>
            </a:lvl7pPr>
            <a:lvl8pPr marL="13419277" indent="0">
              <a:buNone/>
              <a:defRPr sz="8386"/>
            </a:lvl8pPr>
            <a:lvl9pPr marL="15336317" indent="0">
              <a:buNone/>
              <a:defRPr sz="83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7" y="8640127"/>
            <a:ext cx="16487747" cy="16006905"/>
          </a:xfrm>
        </p:spPr>
        <p:txBody>
          <a:bodyPr/>
          <a:lstStyle>
            <a:lvl1pPr marL="0" indent="0">
              <a:buNone/>
              <a:defRPr sz="6709"/>
            </a:lvl1pPr>
            <a:lvl2pPr marL="1917040" indent="0">
              <a:buNone/>
              <a:defRPr sz="5870"/>
            </a:lvl2pPr>
            <a:lvl3pPr marL="3834079" indent="0">
              <a:buNone/>
              <a:defRPr sz="5032"/>
            </a:lvl3pPr>
            <a:lvl4pPr marL="5751119" indent="0">
              <a:buNone/>
              <a:defRPr sz="4193"/>
            </a:lvl4pPr>
            <a:lvl5pPr marL="7668158" indent="0">
              <a:buNone/>
              <a:defRPr sz="4193"/>
            </a:lvl5pPr>
            <a:lvl6pPr marL="9585198" indent="0">
              <a:buNone/>
              <a:defRPr sz="4193"/>
            </a:lvl6pPr>
            <a:lvl7pPr marL="11502238" indent="0">
              <a:buNone/>
              <a:defRPr sz="4193"/>
            </a:lvl7pPr>
            <a:lvl8pPr marL="13419277" indent="0">
              <a:buNone/>
              <a:defRPr sz="4193"/>
            </a:lvl8pPr>
            <a:lvl9pPr marL="15336317" indent="0">
              <a:buNone/>
              <a:defRPr sz="41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3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4547" y="1533358"/>
            <a:ext cx="44091582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4547" y="7666780"/>
            <a:ext cx="44091582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14546" y="26693729"/>
            <a:ext cx="11502152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79CB-4A7C-4EE6-87AF-19273604EF4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3724" y="26693729"/>
            <a:ext cx="17253228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03977" y="26693729"/>
            <a:ext cx="11502152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4613-1817-4F32-BC75-26703831C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34079" rtl="0" eaLnBrk="1" latinLnBrk="0" hangingPunct="1">
        <a:lnSpc>
          <a:spcPct val="90000"/>
        </a:lnSpc>
        <a:spcBef>
          <a:spcPct val="0"/>
        </a:spcBef>
        <a:buNone/>
        <a:defRPr sz="184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8520" indent="-958520" algn="l" defTabSz="3834079" rtl="0" eaLnBrk="1" latinLnBrk="0" hangingPunct="1">
        <a:lnSpc>
          <a:spcPct val="90000"/>
        </a:lnSpc>
        <a:spcBef>
          <a:spcPts val="4193"/>
        </a:spcBef>
        <a:buFont typeface="Arial" panose="020B0604020202020204" pitchFamily="34" charset="0"/>
        <a:buChar char="•"/>
        <a:defRPr sz="11740" kern="1200">
          <a:solidFill>
            <a:schemeClr val="tx1"/>
          </a:solidFill>
          <a:latin typeface="+mn-lt"/>
          <a:ea typeface="+mn-ea"/>
          <a:cs typeface="+mn-cs"/>
        </a:defRPr>
      </a:lvl1pPr>
      <a:lvl2pPr marL="2875559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2pPr>
      <a:lvl3pPr marL="4792599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8386" kern="1200">
          <a:solidFill>
            <a:schemeClr val="tx1"/>
          </a:solidFill>
          <a:latin typeface="+mn-lt"/>
          <a:ea typeface="+mn-ea"/>
          <a:cs typeface="+mn-cs"/>
        </a:defRPr>
      </a:lvl3pPr>
      <a:lvl4pPr marL="6709639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7547" kern="1200">
          <a:solidFill>
            <a:schemeClr val="tx1"/>
          </a:solidFill>
          <a:latin typeface="+mn-lt"/>
          <a:ea typeface="+mn-ea"/>
          <a:cs typeface="+mn-cs"/>
        </a:defRPr>
      </a:lvl4pPr>
      <a:lvl5pPr marL="8626678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7547" kern="1200">
          <a:solidFill>
            <a:schemeClr val="tx1"/>
          </a:solidFill>
          <a:latin typeface="+mn-lt"/>
          <a:ea typeface="+mn-ea"/>
          <a:cs typeface="+mn-cs"/>
        </a:defRPr>
      </a:lvl5pPr>
      <a:lvl6pPr marL="10543718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7547" kern="1200">
          <a:solidFill>
            <a:schemeClr val="tx1"/>
          </a:solidFill>
          <a:latin typeface="+mn-lt"/>
          <a:ea typeface="+mn-ea"/>
          <a:cs typeface="+mn-cs"/>
        </a:defRPr>
      </a:lvl6pPr>
      <a:lvl7pPr marL="12460757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7547" kern="1200">
          <a:solidFill>
            <a:schemeClr val="tx1"/>
          </a:solidFill>
          <a:latin typeface="+mn-lt"/>
          <a:ea typeface="+mn-ea"/>
          <a:cs typeface="+mn-cs"/>
        </a:defRPr>
      </a:lvl7pPr>
      <a:lvl8pPr marL="14377797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7547" kern="1200">
          <a:solidFill>
            <a:schemeClr val="tx1"/>
          </a:solidFill>
          <a:latin typeface="+mn-lt"/>
          <a:ea typeface="+mn-ea"/>
          <a:cs typeface="+mn-cs"/>
        </a:defRPr>
      </a:lvl8pPr>
      <a:lvl9pPr marL="16294837" indent="-958520" algn="l" defTabSz="3834079" rtl="0" eaLnBrk="1" latinLnBrk="0" hangingPunct="1">
        <a:lnSpc>
          <a:spcPct val="90000"/>
        </a:lnSpc>
        <a:spcBef>
          <a:spcPts val="2097"/>
        </a:spcBef>
        <a:buFont typeface="Arial" panose="020B0604020202020204" pitchFamily="34" charset="0"/>
        <a:buChar char="•"/>
        <a:defRPr sz="75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40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2pPr>
      <a:lvl3pPr marL="3834079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3pPr>
      <a:lvl4pPr marL="5751119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4pPr>
      <a:lvl5pPr marL="7668158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5pPr>
      <a:lvl6pPr marL="9585198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6pPr>
      <a:lvl7pPr marL="11502238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7pPr>
      <a:lvl8pPr marL="13419277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8pPr>
      <a:lvl9pPr marL="15336317" algn="l" defTabSz="3834079" rtl="0" eaLnBrk="1" latinLnBrk="0" hangingPunct="1">
        <a:defRPr sz="7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3D4490-C1C1-9989-EBA0-8F72EE991093}"/>
              </a:ext>
            </a:extLst>
          </p:cNvPr>
          <p:cNvSpPr/>
          <p:nvPr/>
        </p:nvSpPr>
        <p:spPr>
          <a:xfrm>
            <a:off x="-1" y="0"/>
            <a:ext cx="51120675" cy="5588000"/>
          </a:xfrm>
          <a:prstGeom prst="rect">
            <a:avLst/>
          </a:prstGeom>
          <a:solidFill>
            <a:srgbClr val="3D5A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B900ED-621E-F6BC-0760-BD7D9A6B5902}"/>
              </a:ext>
            </a:extLst>
          </p:cNvPr>
          <p:cNvSpPr txBox="1"/>
          <p:nvPr/>
        </p:nvSpPr>
        <p:spPr>
          <a:xfrm>
            <a:off x="2319334" y="1176829"/>
            <a:ext cx="46482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Are TTO and DCE preferences compatible : findings from a review of 5L valuation studies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1C2350-781A-A832-16B3-850850CA87D6}"/>
              </a:ext>
            </a:extLst>
          </p:cNvPr>
          <p:cNvSpPr txBox="1"/>
          <p:nvPr/>
        </p:nvSpPr>
        <p:spPr>
          <a:xfrm>
            <a:off x="757855" y="6050881"/>
            <a:ext cx="14630400" cy="6617196"/>
          </a:xfrm>
          <a:prstGeom prst="rect">
            <a:avLst/>
          </a:prstGeom>
          <a:noFill/>
          <a:ln w="76200">
            <a:solidFill>
              <a:srgbClr val="3D5A80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/>
              <a:t>Background</a:t>
            </a:r>
          </a:p>
          <a:p>
            <a:pPr indent="-5715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600" dirty="0"/>
              <a:t>EQ-VT now represents the standard protocol for collecting social preferences to value EQ-5D-5L health states. </a:t>
            </a:r>
          </a:p>
          <a:p>
            <a:pPr indent="-5715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600" dirty="0"/>
              <a:t>The original rationale for combining 2 different procedures was that DCE enabled a large number of states to be evaluated and would generate latent scale values; these values would then be recalibrated to the conventional 0-1 format using results obtained from the </a:t>
            </a:r>
            <a:r>
              <a:rPr lang="en-GB" sz="3600" dirty="0" err="1"/>
              <a:t>cTTO</a:t>
            </a:r>
            <a:r>
              <a:rPr lang="en-GB" sz="3600" dirty="0"/>
              <a:t>. </a:t>
            </a:r>
          </a:p>
          <a:p>
            <a:pPr indent="-5715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600" dirty="0"/>
              <a:t>The information content of data generated by these different preference elicitation methods is significantly asymmetric.</a:t>
            </a:r>
          </a:p>
          <a:p>
            <a:pPr algn="ctr">
              <a:spcBef>
                <a:spcPts val="600"/>
              </a:spcBef>
            </a:pPr>
            <a:r>
              <a:rPr lang="en-GB" sz="36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Data analysis assumes that </a:t>
            </a:r>
            <a:r>
              <a:rPr lang="en-GB" sz="3600" b="1" i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cTTO</a:t>
            </a:r>
            <a:r>
              <a:rPr lang="en-GB" sz="36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DCE preferences are commensurate – but ARE THEY  and what evidence is there to support this assumption?</a:t>
            </a:r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FF5628-6956-8389-E611-D749425679CD}"/>
              </a:ext>
            </a:extLst>
          </p:cNvPr>
          <p:cNvSpPr txBox="1"/>
          <p:nvPr/>
        </p:nvSpPr>
        <p:spPr>
          <a:xfrm>
            <a:off x="757856" y="20001658"/>
            <a:ext cx="14630400" cy="8202245"/>
          </a:xfrm>
          <a:prstGeom prst="rect">
            <a:avLst/>
          </a:prstGeom>
          <a:noFill/>
          <a:ln w="76200">
            <a:solidFill>
              <a:srgbClr val="3D5A80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/>
              <a:t>Methods</a:t>
            </a:r>
          </a:p>
          <a:p>
            <a:pPr indent="-5715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PIs in 14 studies agreed to share their data (Canada, China, England, Netherlands, Japan, South Korea, Thailand, Indonesia, Malaysia, Poland, Singapore, Taiwan, USA and Vietnam) with our study team.</a:t>
            </a:r>
            <a:endParaRPr lang="en-GB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DCE choice set consists of 186 pairs of 5L states selected following </a:t>
            </a:r>
            <a:r>
              <a:rPr lang="en-US" sz="36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 D-error minimized design and a manual adjustment to include an additional 10 pairs of mild states. The final choice set totals 196 pairs of states divided into 28 blocks, each containing 7 pairs. The </a:t>
            </a:r>
            <a:r>
              <a:rPr lang="en-US" sz="36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cTTO</a:t>
            </a:r>
            <a:r>
              <a:rPr lang="en-US" sz="36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choice set comprises of 86 states divided into 10 blocks of 10 states.</a:t>
            </a:r>
            <a:endParaRPr lang="en-GB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To mitigate the problem arising from the different model specifications used in individual studies, a uniform modelling approach was adopted. </a:t>
            </a:r>
            <a:r>
              <a:rPr lang="en-GB" sz="3600" dirty="0">
                <a:ea typeface="Calibri" panose="020F0502020204030204" pitchFamily="34" charset="0"/>
                <a:cs typeface="Calibri" panose="020F0502020204030204" pitchFamily="34" charset="0"/>
              </a:rPr>
              <a:t>Main effects estimation models were computed to obtain separate coefficients based on </a:t>
            </a:r>
            <a:r>
              <a:rPr lang="en-GB" sz="3600" dirty="0" err="1">
                <a:ea typeface="Calibri" panose="020F0502020204030204" pitchFamily="34" charset="0"/>
                <a:cs typeface="Calibri" panose="020F0502020204030204" pitchFamily="34" charset="0"/>
              </a:rPr>
              <a:t>cTTO</a:t>
            </a:r>
            <a:r>
              <a:rPr lang="en-GB" sz="3600" dirty="0">
                <a:ea typeface="Calibri" panose="020F0502020204030204" pitchFamily="34" charset="0"/>
                <a:cs typeface="Calibri" panose="020F0502020204030204" pitchFamily="34" charset="0"/>
              </a:rPr>
              <a:t> and DCE data, respectively, using Tobit regression with repeated measures (censored at -1) and conditional logit model. </a:t>
            </a:r>
            <a:endParaRPr lang="en-GB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E71331-5F75-4494-3C69-0E0F9D3C8E4D}"/>
              </a:ext>
            </a:extLst>
          </p:cNvPr>
          <p:cNvSpPr txBox="1"/>
          <p:nvPr/>
        </p:nvSpPr>
        <p:spPr>
          <a:xfrm>
            <a:off x="17085126" y="3153280"/>
            <a:ext cx="16950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Paul Kind</a:t>
            </a:r>
            <a:r>
              <a:rPr lang="en-GB" sz="7200" baseline="30000" dirty="0">
                <a:solidFill>
                  <a:schemeClr val="bg1"/>
                </a:solidFill>
              </a:rPr>
              <a:t>1,2</a:t>
            </a:r>
            <a:r>
              <a:rPr lang="en-GB" sz="7200" dirty="0">
                <a:solidFill>
                  <a:schemeClr val="bg1"/>
                </a:solidFill>
              </a:rPr>
              <a:t> and Ling-Hsiang Chuang</a:t>
            </a:r>
            <a:r>
              <a:rPr lang="en-GB" sz="7200" baseline="30000" dirty="0">
                <a:solidFill>
                  <a:schemeClr val="bg1"/>
                </a:solidFill>
              </a:rPr>
              <a:t>3,4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8BBBA2-513A-155B-5FEE-974B6DCFB0B4}"/>
              </a:ext>
            </a:extLst>
          </p:cNvPr>
          <p:cNvSpPr txBox="1"/>
          <p:nvPr/>
        </p:nvSpPr>
        <p:spPr>
          <a:xfrm>
            <a:off x="35864798" y="17263990"/>
            <a:ext cx="14630400" cy="9079409"/>
          </a:xfrm>
          <a:prstGeom prst="rect">
            <a:avLst/>
          </a:prstGeom>
          <a:solidFill>
            <a:srgbClr val="31859C"/>
          </a:solidFill>
          <a:ln w="76200">
            <a:solidFill>
              <a:srgbClr val="3D5A8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4400" b="1" dirty="0">
                <a:solidFill>
                  <a:schemeClr val="bg1"/>
                </a:solidFill>
              </a:rPr>
              <a:t>C</a:t>
            </a:r>
            <a:r>
              <a:rPr lang="en-GB" sz="4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onclusions</a:t>
            </a:r>
            <a:endParaRPr lang="en-GB" sz="4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0" algn="just"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Current EQ-VT design effectively prevents the investigation of intra-method preference consistency for individual respondents. </a:t>
            </a:r>
          </a:p>
          <a:p>
            <a:pPr indent="-571500" algn="just"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Without empirical evidence the </a:t>
            </a:r>
            <a:r>
              <a:rPr lang="en-GB" sz="4000" i="1" u="sng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commensurability</a:t>
            </a: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DCE and </a:t>
            </a:r>
            <a:r>
              <a:rPr lang="en-GB" sz="4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cTTO</a:t>
            </a: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data remains unsubstantiated; the absence of such evidence leaves open the possibility that directly observed DCE preferences (without duration and lacking any reference to “dead”) are not consistent with preferences inferred from </a:t>
            </a:r>
            <a:r>
              <a:rPr lang="en-GB" sz="4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cTTO</a:t>
            </a: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data. </a:t>
            </a:r>
          </a:p>
          <a:p>
            <a:pPr indent="-571500" algn="just"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Were such antagonistic findings to emerge, then combining preference data in a single estimation model to generate 5L value sets must be regarded as being questionable. </a:t>
            </a:r>
          </a:p>
          <a:p>
            <a:pPr indent="-571500" algn="just"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Furthermore, since consistent estimation models are feasible based on </a:t>
            </a:r>
            <a:r>
              <a:rPr lang="en-GB" sz="4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cTTO</a:t>
            </a:r>
            <a:r>
              <a:rPr lang="en-GB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alone, the role of DCE within EQ-VT remains open to doubt.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DDCBD9-E26E-8386-52DC-25C7219DAEB3}"/>
              </a:ext>
            </a:extLst>
          </p:cNvPr>
          <p:cNvSpPr txBox="1"/>
          <p:nvPr/>
        </p:nvSpPr>
        <p:spPr>
          <a:xfrm>
            <a:off x="1538604" y="4518310"/>
            <a:ext cx="488013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aseline="30000" dirty="0">
                <a:solidFill>
                  <a:schemeClr val="bg1"/>
                </a:solidFill>
              </a:rPr>
              <a:t>1</a:t>
            </a:r>
            <a:r>
              <a:rPr lang="en-US" sz="3600" dirty="0">
                <a:solidFill>
                  <a:schemeClr val="bg1"/>
                </a:solidFill>
              </a:rPr>
              <a:t> Department of Applied Health Research, UCL, UK </a:t>
            </a:r>
            <a:r>
              <a:rPr lang="en-US" sz="3600" baseline="300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2 </a:t>
            </a:r>
            <a:r>
              <a:rPr lang="en-US" sz="3600" dirty="0">
                <a:solidFill>
                  <a:schemeClr val="bg1"/>
                </a:solidFill>
              </a:rPr>
              <a:t>Academic Unit of Health Economics, University of Leeds, UK   </a:t>
            </a:r>
            <a:r>
              <a:rPr lang="en-US" sz="3600" baseline="30000" dirty="0">
                <a:solidFill>
                  <a:schemeClr val="bg1"/>
                </a:solidFill>
              </a:rPr>
              <a:t>3</a:t>
            </a:r>
            <a:r>
              <a:rPr lang="en-US" sz="3600" dirty="0">
                <a:solidFill>
                  <a:schemeClr val="bg1"/>
                </a:solidFill>
              </a:rPr>
              <a:t>Department of Epidemiology and Global Health, </a:t>
            </a:r>
            <a:r>
              <a:rPr lang="en-US" sz="3600" dirty="0" err="1">
                <a:solidFill>
                  <a:schemeClr val="bg1"/>
                </a:solidFill>
              </a:rPr>
              <a:t>Umeå</a:t>
            </a:r>
            <a:r>
              <a:rPr lang="en-US" sz="3600" dirty="0">
                <a:solidFill>
                  <a:schemeClr val="bg1"/>
                </a:solidFill>
              </a:rPr>
              <a:t> University, Sweden </a:t>
            </a:r>
            <a:r>
              <a:rPr lang="en-US" sz="3600" baseline="30000" dirty="0">
                <a:solidFill>
                  <a:schemeClr val="bg1"/>
                </a:solidFill>
              </a:rPr>
              <a:t>4</a:t>
            </a:r>
            <a:r>
              <a:rPr lang="en-US" sz="3600" dirty="0">
                <a:solidFill>
                  <a:schemeClr val="bg1"/>
                </a:solidFill>
              </a:rPr>
              <a:t> LHC Healthcare Consultancy, the Netherlands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E5E6E8-0C01-46EF-6829-EAAB08C0E593}"/>
              </a:ext>
            </a:extLst>
          </p:cNvPr>
          <p:cNvSpPr txBox="1"/>
          <p:nvPr/>
        </p:nvSpPr>
        <p:spPr>
          <a:xfrm>
            <a:off x="35864800" y="6053328"/>
            <a:ext cx="14630400" cy="10828605"/>
          </a:xfrm>
          <a:prstGeom prst="rect">
            <a:avLst/>
          </a:prstGeom>
          <a:noFill/>
          <a:ln w="76200">
            <a:solidFill>
              <a:srgbClr val="3D5A8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4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  <a:p>
            <a:pPr indent="-5715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6/14 and 7/14 studies produced consistent value decrements based on </a:t>
            </a:r>
            <a:r>
              <a:rPr lang="en-GB" sz="40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cTTO</a:t>
            </a: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and DCE respectively. </a:t>
            </a:r>
          </a:p>
          <a:p>
            <a:pPr indent="-5715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For 6 studies (China, Indonesia, Japan, Malaysia, South Korea &amp; Taiwan) </a:t>
            </a:r>
            <a:r>
              <a:rPr lang="en-GB" sz="4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methods yielded consistent values. </a:t>
            </a:r>
          </a:p>
          <a:p>
            <a:pPr indent="-5715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Inconsistency was present in the remaining 8 studies, most clearly evident in the Canadian and Netherlands studies. </a:t>
            </a:r>
          </a:p>
          <a:p>
            <a:pPr indent="-5715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Self-care and Usual Activities dimensions were the most frequently associated with intra-method inconsistency; no study revealed such inconsistency for Anxiety/Depression. </a:t>
            </a:r>
            <a:endParaRPr lang="en-GB" sz="4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5715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As might be expected, consistency is poorest when the distance between 5L states is smaller, generally exceeding 90% when city-block metric exceeds 5. </a:t>
            </a:r>
          </a:p>
          <a:p>
            <a:pPr indent="-5715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Results for England (red) are clearly out of line with the majority of other studies. The Thailand study displays remarkably high levels of consistency even for closely proximate states.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C37138-9818-ADA9-13B5-5DE7DD84C35B}"/>
              </a:ext>
            </a:extLst>
          </p:cNvPr>
          <p:cNvSpPr txBox="1"/>
          <p:nvPr/>
        </p:nvSpPr>
        <p:spPr>
          <a:xfrm>
            <a:off x="35885776" y="26813208"/>
            <a:ext cx="1463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This study was made possible by a grant from the EuroQoL Research Foundation. </a:t>
            </a:r>
          </a:p>
          <a:p>
            <a:r>
              <a:rPr lang="en-GB" sz="2800" b="1" dirty="0"/>
              <a:t>The review report has been made available to the Valuation Working Group and copies are available </a:t>
            </a:r>
            <a:r>
              <a:rPr lang="en-GB" sz="2800" b="1" dirty="0" err="1"/>
              <a:t>fro`m</a:t>
            </a:r>
            <a:r>
              <a:rPr lang="en-GB" sz="2800" b="1" dirty="0"/>
              <a:t> the authors on request.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7854" y="13074176"/>
            <a:ext cx="14630400" cy="6518708"/>
          </a:xfrm>
          <a:prstGeom prst="rect">
            <a:avLst/>
          </a:prstGeom>
          <a:ln w="76200">
            <a:solidFill>
              <a:srgbClr val="3D5A80"/>
            </a:solidFill>
          </a:ln>
        </p:spPr>
        <p:txBody>
          <a:bodyPr wrap="square">
            <a:spAutoFit/>
          </a:bodyPr>
          <a:lstStyle/>
          <a:p>
            <a:pPr lvl="0" indent="-68580" defTabSz="685800">
              <a:lnSpc>
                <a:spcPct val="110000"/>
              </a:lnSpc>
              <a:spcBef>
                <a:spcPts val="600"/>
              </a:spcBef>
              <a:buClr>
                <a:srgbClr val="EC7016"/>
              </a:buClr>
              <a:buSzPct val="100000"/>
              <a:buFont typeface="Calibri" panose="020F0502020204030204" pitchFamily="34" charset="0"/>
              <a:buChar char=" "/>
            </a:pPr>
            <a:r>
              <a:rPr lang="en-GB" sz="4400" b="1" dirty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Objectives</a:t>
            </a:r>
          </a:p>
          <a:p>
            <a:pPr lvl="0" indent="-571500" defTabSz="6858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The original goal was to compare, for individual respondents, the consistency of the ordinal preferences for EQ-5D-5L health states as captured by DCE and </a:t>
            </a:r>
            <a:r>
              <a:rPr lang="en-GB" sz="3600" dirty="0" err="1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cTTO</a:t>
            </a:r>
            <a:r>
              <a:rPr lang="en-GB" sz="3600" dirty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. </a:t>
            </a:r>
          </a:p>
          <a:p>
            <a:pPr lvl="0" indent="-571500" defTabSz="6858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It rapidly became apparent that choice sets for TTO and DCE had been designed in such a way that </a:t>
            </a:r>
            <a:r>
              <a:rPr lang="en-GB" sz="3600" b="1" u="sng" dirty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direct comparison (within respondent) of observed preferences between the two methods was infeasible</a:t>
            </a:r>
            <a:r>
              <a:rPr lang="en-GB" sz="3600" dirty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 and an alternative strategy was adopted, namely</a:t>
            </a:r>
          </a:p>
          <a:p>
            <a:pPr lvl="1" fontAlgn="t">
              <a:spcBef>
                <a:spcPts val="600"/>
              </a:spcBef>
            </a:pPr>
            <a:r>
              <a:rPr lang="en-US" sz="3600" dirty="0"/>
              <a:t>(a) </a:t>
            </a:r>
            <a:r>
              <a:rPr lang="en-US" sz="3600" u="sng" dirty="0"/>
              <a:t>Estimate</a:t>
            </a:r>
            <a:r>
              <a:rPr lang="en-US" sz="3600" dirty="0"/>
              <a:t> DCE values for states vs these </a:t>
            </a:r>
            <a:r>
              <a:rPr lang="en-US" sz="3600" u="sng" dirty="0"/>
              <a:t>with directly observed</a:t>
            </a:r>
            <a:r>
              <a:rPr lang="en-US" sz="3600" dirty="0"/>
              <a:t> TTO</a:t>
            </a:r>
            <a:endParaRPr lang="en-GB" sz="3600" dirty="0"/>
          </a:p>
          <a:p>
            <a:pPr lvl="1" fontAlgn="t">
              <a:spcBef>
                <a:spcPts val="600"/>
              </a:spcBef>
            </a:pPr>
            <a:r>
              <a:rPr lang="en-US" sz="3600" dirty="0"/>
              <a:t>(b) </a:t>
            </a:r>
            <a:r>
              <a:rPr lang="en-US" sz="3600" u="sng" dirty="0"/>
              <a:t>Estimate</a:t>
            </a:r>
            <a:r>
              <a:rPr lang="en-US" sz="3600" dirty="0"/>
              <a:t> TTO values for states vs these </a:t>
            </a:r>
            <a:r>
              <a:rPr lang="en-US" sz="3600" u="sng" dirty="0"/>
              <a:t>with directly observed</a:t>
            </a:r>
            <a:r>
              <a:rPr lang="en-US" sz="3600" dirty="0"/>
              <a:t> DCE</a:t>
            </a:r>
            <a:endParaRPr lang="en-GB" sz="3600" dirty="0">
              <a:solidFill>
                <a:prstClr val="black">
                  <a:lumMod val="75000"/>
                  <a:lumOff val="25000"/>
                </a:prstClr>
              </a:solidFill>
              <a:cs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55875" y="6873240"/>
            <a:ext cx="20365083" cy="10921695"/>
            <a:chOff x="22399421" y="12811760"/>
            <a:chExt cx="20054137" cy="10921695"/>
          </a:xfrm>
        </p:grpSpPr>
        <p:graphicFrame>
          <p:nvGraphicFramePr>
            <p:cNvPr id="20" name="Chart 19">
              <a:extLst>
                <a:ext uri="{FF2B5EF4-FFF2-40B4-BE49-F238E27FC236}">
                  <a16:creationId xmlns:a16="http://schemas.microsoft.com/office/drawing/2014/main" id="{3C7742F5-7A34-4A4A-BF12-423E164CC86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71817508"/>
                </p:ext>
              </p:extLst>
            </p:nvPr>
          </p:nvGraphicFramePr>
          <p:xfrm>
            <a:off x="22399421" y="12811760"/>
            <a:ext cx="20054137" cy="109216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0AB5A3-2EC0-4977-BE2F-24796A484CD0}"/>
                </a:ext>
              </a:extLst>
            </p:cNvPr>
            <p:cNvSpPr txBox="1"/>
            <p:nvPr/>
          </p:nvSpPr>
          <p:spPr>
            <a:xfrm rot="16200000">
              <a:off x="21787858" y="18741570"/>
              <a:ext cx="2904770" cy="6970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GB" sz="4000" dirty="0">
                  <a:solidFill>
                    <a:prstClr val="black"/>
                  </a:solidFill>
                  <a:latin typeface="Franklin Gothic Book" panose="020F0502020204030204"/>
                </a:rPr>
                <a:t>% </a:t>
              </a:r>
              <a:r>
                <a:rPr lang="en-GB" sz="3200" dirty="0">
                  <a:solidFill>
                    <a:prstClr val="black"/>
                  </a:solidFill>
                  <a:latin typeface="Franklin Gothic Book" panose="020F0502020204030204"/>
                </a:rPr>
                <a:t>concordance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933A59A-225E-986B-569B-9A1CB485D4D4}"/>
              </a:ext>
            </a:extLst>
          </p:cNvPr>
          <p:cNvSpPr/>
          <p:nvPr/>
        </p:nvSpPr>
        <p:spPr>
          <a:xfrm>
            <a:off x="15735205" y="6043271"/>
            <a:ext cx="19885753" cy="1446550"/>
          </a:xfrm>
          <a:prstGeom prst="rect">
            <a:avLst/>
          </a:prstGeom>
          <a:solidFill>
            <a:srgbClr val="3D5A80"/>
          </a:solidFill>
          <a:ln w="38100">
            <a:solidFill>
              <a:srgbClr val="3D5A8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Concordance in preferences based on observed </a:t>
            </a:r>
            <a:r>
              <a:rPr lang="en-US" sz="4400" b="1" dirty="0" err="1">
                <a:solidFill>
                  <a:schemeClr val="bg1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cTTO</a:t>
            </a:r>
            <a:r>
              <a:rPr lang="en-US" sz="4400" b="1" dirty="0">
                <a:solidFill>
                  <a:schemeClr val="bg1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 and those based on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DCE scale values (by city-block metric distance )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903EEA-890A-4CA7-4877-72BDD77B3CDA}"/>
              </a:ext>
            </a:extLst>
          </p:cNvPr>
          <p:cNvSpPr/>
          <p:nvPr/>
        </p:nvSpPr>
        <p:spPr>
          <a:xfrm>
            <a:off x="15735205" y="17905071"/>
            <a:ext cx="19885753" cy="1446550"/>
          </a:xfrm>
          <a:prstGeom prst="rect">
            <a:avLst/>
          </a:prstGeom>
          <a:solidFill>
            <a:srgbClr val="3D5A80"/>
          </a:solidFill>
          <a:ln w="38100">
            <a:solidFill>
              <a:srgbClr val="3D5A8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DCE latent scale – conditional logit regression coefficients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 with 20 main effect covariates</a:t>
            </a:r>
            <a:endParaRPr lang="en-GB" sz="800" b="1" dirty="0">
              <a:solidFill>
                <a:schemeClr val="bg1"/>
              </a:solidFill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1E845DD-A993-B11F-D415-171B2C737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11411"/>
              </p:ext>
            </p:extLst>
          </p:nvPr>
        </p:nvGraphicFramePr>
        <p:xfrm>
          <a:off x="15679592" y="19555119"/>
          <a:ext cx="19915965" cy="78831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27731">
                  <a:extLst>
                    <a:ext uri="{9D8B030D-6E8A-4147-A177-3AD203B41FA5}">
                      <a16:colId xmlns:a16="http://schemas.microsoft.com/office/drawing/2014/main" val="282504575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6626563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801166070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177974797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9224367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247341862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13036030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667314955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948897703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2529062392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2054240491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4020796556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3913489993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3323536897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3534770127"/>
                    </a:ext>
                  </a:extLst>
                </a:gridCol>
              </a:tblGrid>
              <a:tr h="575770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CA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CN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NL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JA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SK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ID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ML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PO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TW 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SG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US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VN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523863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mo2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0.288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0.444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0.345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0.413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0.588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0.575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0.435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0.510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0.513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0.579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0.417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0.332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0.587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785193497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mo3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0.109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-0.005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0.156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0.127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0.011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0.306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0.267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0.142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0.104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0.034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1232802519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mo4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0.636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0.686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0.704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0.478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0.483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0.761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0.778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0.676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0.731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0.648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0.613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0.791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748638139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mo5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0.590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0.322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0.148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0.642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0.928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1.169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0.810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0.706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1.028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0.666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0.476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0.542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1.026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2642085822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sc2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0.273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0.163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0.281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0.205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0.323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0.104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0.351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0.379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0.338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0.244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0.221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1599465324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sc3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0.069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0.222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0.122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0.107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0.052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0.035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-0.017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0.129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0.077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-0.050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0.166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0.171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-0.023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-0.027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1384463182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sc4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0.722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0.501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0.608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0.518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0.435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0.268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0.714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0.321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0.877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0.677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0.703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0.500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0.662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0.625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777130724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sc5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0.215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0.056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0.024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0.360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0.361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0.362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0.230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0.852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0.280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0.285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0.494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2647869063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ua2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0.169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0.204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0.364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0.437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0.231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0.270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0.340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0.266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0.142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0.213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0.267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2913108540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ua3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0.029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0.073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0.003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-0.164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0.026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0.022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0.050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0.190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0.029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-0.032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0.111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-0.020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-0.048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0.055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3918357149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ua4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0.604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0.430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0.601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0.837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0.533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0.408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0.537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0.579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0.620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0.500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0.782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0.270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0.596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0.749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3522064928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ua5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0.114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0.515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0.027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0.063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0.379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0.509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0.606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0.331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0.265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0.754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0.429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0.280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0.744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171019719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655BA20-F912-5933-70C2-84F7487B5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104609"/>
              </p:ext>
            </p:extLst>
          </p:nvPr>
        </p:nvGraphicFramePr>
        <p:xfrm>
          <a:off x="15933592" y="23034919"/>
          <a:ext cx="19915965" cy="54658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27731">
                  <a:extLst>
                    <a:ext uri="{9D8B030D-6E8A-4147-A177-3AD203B41FA5}">
                      <a16:colId xmlns:a16="http://schemas.microsoft.com/office/drawing/2014/main" val="282504575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6626563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801166070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177974797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9224367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247341862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130360304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667314955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1948897703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2529062392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2054240491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4020796556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3913489993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3323536897"/>
                    </a:ext>
                  </a:extLst>
                </a:gridCol>
                <a:gridCol w="1327731">
                  <a:extLst>
                    <a:ext uri="{9D8B030D-6E8A-4147-A177-3AD203B41FA5}">
                      <a16:colId xmlns:a16="http://schemas.microsoft.com/office/drawing/2014/main" val="3534770127"/>
                    </a:ext>
                  </a:extLst>
                </a:gridCol>
              </a:tblGrid>
              <a:tr h="575770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CA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CN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NL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JA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SK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ID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ML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PO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TW 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SG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US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VN</a:t>
                      </a:r>
                      <a:endParaRPr lang="en-GB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523863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pd2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0.443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0.435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0.351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0.403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0.286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0.239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0.437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0.408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0.224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0.420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0.655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4046477722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pd3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-0.026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0.194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0.040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-0.033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0.161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0.046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0.055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0.067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0.082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0.150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-0.005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0.085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0.355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3451738758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pd4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1.009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0.749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0.848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1.307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0.524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0.654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0.823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0.933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1.335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0.856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0.680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1.136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0.619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4158254481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pd5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0.558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0.266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0.367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0.740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0.569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0.300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0.186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0.607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1.300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0.744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0.407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0.273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0.562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4277405405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ad2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0.378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0.205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0.333</a:t>
                      </a: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0.309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0.114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0.277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0.173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0.385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0.237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0.139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0.249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0.321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0.307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1343742086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ad3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0.236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0.361</a:t>
                      </a: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0.056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0.258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0.206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0.208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0.242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0.202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0.015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0.479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0.124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0.241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0.335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1772774810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ad4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0.920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0.618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0.997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1.124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0.439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0.382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0.884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0.411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0.785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0.531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0.711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0.850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0.404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95103728"/>
                  </a:ext>
                </a:extLst>
              </a:tr>
              <a:tr h="539046"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ad5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>
                    <a:solidFill>
                      <a:srgbClr val="3D5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0.362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0.315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0.121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0.662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0.567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0.206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0.557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0.502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0.834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0.428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0.256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0.231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2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0.341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86" marR="268786" marT="0" marB="0" anchor="b"/>
                </a:tc>
                <a:extLst>
                  <a:ext uri="{0D108BD9-81ED-4DB2-BD59-A6C34878D82A}">
                    <a16:rowId xmlns:a16="http://schemas.microsoft.com/office/drawing/2014/main" val="493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87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4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EC7016"/>
    </a:accent1>
    <a:accent2>
      <a:srgbClr val="F8931D"/>
    </a:accent2>
    <a:accent3>
      <a:srgbClr val="CE8D3E"/>
    </a:accent3>
    <a:accent4>
      <a:srgbClr val="E64823"/>
    </a:accent4>
    <a:accent5>
      <a:srgbClr val="FFCA08"/>
    </a:accent5>
    <a:accent6>
      <a:srgbClr val="9C6A6A"/>
    </a:accent6>
    <a:hlink>
      <a:srgbClr val="2998E3"/>
    </a:hlink>
    <a:folHlink>
      <a:srgbClr val="7F723D"/>
    </a:folHlink>
  </a:clrScheme>
  <a:fontScheme name="Retrospect">
    <a:majorFont>
      <a:latin typeface="Bookman Old Style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Franklin Gothic Book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1112</Words>
  <Application>Microsoft Office PowerPoint</Application>
  <PresentationFormat>Custom</PresentationFormat>
  <Paragraphs>367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Kind</dc:creator>
  <cp:lastModifiedBy>Paul Kind</cp:lastModifiedBy>
  <cp:revision>27</cp:revision>
  <dcterms:created xsi:type="dcterms:W3CDTF">2022-06-21T20:07:12Z</dcterms:created>
  <dcterms:modified xsi:type="dcterms:W3CDTF">2022-06-23T08:31:22Z</dcterms:modified>
</cp:coreProperties>
</file>