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58" userDrawn="1">
          <p15:clr>
            <a:srgbClr val="A4A3A4"/>
          </p15:clr>
        </p15:guide>
        <p15:guide id="6" pos="180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706" autoAdjust="0"/>
  </p:normalViewPr>
  <p:slideViewPr>
    <p:cSldViewPr snapToGrid="0" snapToObjects="1" showGuides="1">
      <p:cViewPr>
        <p:scale>
          <a:sx n="35" d="100"/>
          <a:sy n="35" d="100"/>
        </p:scale>
        <p:origin x="734" y="106"/>
      </p:cViewPr>
      <p:guideLst>
        <p:guide orient="horz" pos="1659"/>
        <p:guide orient="horz" pos="144"/>
        <p:guide orient="horz" pos="10080"/>
        <p:guide orient="horz"/>
        <p:guide pos="358"/>
        <p:guide pos="180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182430"/>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757716"/>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182430"/>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757716"/>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182430"/>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757716"/>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75771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182430"/>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242064"/>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781121"/>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75606"/>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258415"/>
            <a:ext cx="13813365"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781121"/>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06722"/>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781121"/>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262384"/>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0571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09050"/>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C2936E13-9BED-014D-9FD8-D2F0DD7F8E02}"/>
              </a:ext>
            </a:extLst>
          </p:cNvPr>
          <p:cNvSpPr>
            <a:spLocks noGrp="1"/>
          </p:cNvSpPr>
          <p:nvPr>
            <p:ph type="body" sz="quarter" idx="150" hasCustomPrompt="1"/>
          </p:nvPr>
        </p:nvSpPr>
        <p:spPr>
          <a:xfrm>
            <a:off x="3906520" y="1137804"/>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2" name="Text Placeholder 76">
            <a:extLst>
              <a:ext uri="{FF2B5EF4-FFF2-40B4-BE49-F238E27FC236}">
                <a16:creationId xmlns:a16="http://schemas.microsoft.com/office/drawing/2014/main" id="{1EDE48AC-AD08-4145-B8DF-31EEC7B36616}"/>
              </a:ext>
            </a:extLst>
          </p:cNvPr>
          <p:cNvSpPr>
            <a:spLocks noGrp="1"/>
          </p:cNvSpPr>
          <p:nvPr>
            <p:ph type="body" sz="quarter" idx="184" hasCustomPrompt="1"/>
          </p:nvPr>
        </p:nvSpPr>
        <p:spPr>
          <a:xfrm>
            <a:off x="3906520" y="1736034"/>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3" name="Text Placeholder 76">
            <a:extLst>
              <a:ext uri="{FF2B5EF4-FFF2-40B4-BE49-F238E27FC236}">
                <a16:creationId xmlns:a16="http://schemas.microsoft.com/office/drawing/2014/main" id="{7801B00A-04AF-574C-9547-07EB084B2234}"/>
              </a:ext>
            </a:extLst>
          </p:cNvPr>
          <p:cNvSpPr>
            <a:spLocks noGrp="1"/>
          </p:cNvSpPr>
          <p:nvPr>
            <p:ph type="body" sz="quarter" idx="185" hasCustomPrompt="1"/>
          </p:nvPr>
        </p:nvSpPr>
        <p:spPr>
          <a:xfrm>
            <a:off x="3906520" y="292020"/>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222186"/>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797472"/>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222186"/>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797472"/>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222186"/>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797472"/>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797472"/>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222186"/>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8F58CF05-58FD-F842-88AB-51099F130F93}"/>
              </a:ext>
            </a:extLst>
          </p:cNvPr>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1" name="Text Placeholder 76">
            <a:extLst>
              <a:ext uri="{FF2B5EF4-FFF2-40B4-BE49-F238E27FC236}">
                <a16:creationId xmlns:a16="http://schemas.microsoft.com/office/drawing/2014/main" id="{6C58C4AE-C2F1-C54D-9224-55C0A51ED153}"/>
              </a:ext>
            </a:extLst>
          </p:cNvPr>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2" name="Text Placeholder 76">
            <a:extLst>
              <a:ext uri="{FF2B5EF4-FFF2-40B4-BE49-F238E27FC236}">
                <a16:creationId xmlns:a16="http://schemas.microsoft.com/office/drawing/2014/main" id="{6C3E1DDD-251F-C34B-807A-F553784DAC08}"/>
              </a:ext>
            </a:extLst>
          </p:cNvPr>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301699"/>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860634"/>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318050"/>
            <a:ext cx="13813365"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860634"/>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860634"/>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322019"/>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50AC94B8-C1FC-F64B-A4AC-A6753527AC28}"/>
              </a:ext>
            </a:extLst>
          </p:cNvPr>
          <p:cNvSpPr>
            <a:spLocks noGrp="1"/>
          </p:cNvSpPr>
          <p:nvPr>
            <p:ph type="body" sz="quarter" idx="150" hasCustomPrompt="1"/>
          </p:nvPr>
        </p:nvSpPr>
        <p:spPr>
          <a:xfrm>
            <a:off x="3906520" y="1117926"/>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2" name="Text Placeholder 76">
            <a:extLst>
              <a:ext uri="{FF2B5EF4-FFF2-40B4-BE49-F238E27FC236}">
                <a16:creationId xmlns:a16="http://schemas.microsoft.com/office/drawing/2014/main" id="{F6EDC588-E391-C646-B72B-EEC803626E56}"/>
              </a:ext>
            </a:extLst>
          </p:cNvPr>
          <p:cNvSpPr>
            <a:spLocks noGrp="1"/>
          </p:cNvSpPr>
          <p:nvPr>
            <p:ph type="body" sz="quarter" idx="184" hasCustomPrompt="1"/>
          </p:nvPr>
        </p:nvSpPr>
        <p:spPr>
          <a:xfrm>
            <a:off x="3906520" y="1716156"/>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3" name="Text Placeholder 76">
            <a:extLst>
              <a:ext uri="{FF2B5EF4-FFF2-40B4-BE49-F238E27FC236}">
                <a16:creationId xmlns:a16="http://schemas.microsoft.com/office/drawing/2014/main" id="{15C9BEE7-988F-7247-B81C-E26DFA34A7DE}"/>
              </a:ext>
            </a:extLst>
          </p:cNvPr>
          <p:cNvSpPr>
            <a:spLocks noGrp="1"/>
          </p:cNvSpPr>
          <p:nvPr>
            <p:ph type="body" sz="quarter" idx="185" hasCustomPrompt="1"/>
          </p:nvPr>
        </p:nvSpPr>
        <p:spPr>
          <a:xfrm>
            <a:off x="3906520" y="272142"/>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0B9ADF8C-186C-174C-92BC-4C80F596CA52}"/>
              </a:ext>
            </a:extLst>
          </p:cNvPr>
          <p:cNvSpPr>
            <a:spLocks noChangeArrowheads="1"/>
          </p:cNvSpPr>
          <p:nvPr userDrawn="1"/>
        </p:nvSpPr>
        <p:spPr bwMode="auto">
          <a:xfrm>
            <a:off x="-1" y="15127358"/>
            <a:ext cx="29260800" cy="1331843"/>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10" name="Text Box 14"/>
          <p:cNvSpPr txBox="1">
            <a:spLocks noChangeArrowheads="1"/>
          </p:cNvSpPr>
          <p:nvPr/>
        </p:nvSpPr>
        <p:spPr bwMode="auto">
          <a:xfrm>
            <a:off x="292409" y="16094595"/>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6" name="Rectangle 36">
            <a:extLst>
              <a:ext uri="{FF2B5EF4-FFF2-40B4-BE49-F238E27FC236}">
                <a16:creationId xmlns:a16="http://schemas.microsoft.com/office/drawing/2014/main" id="{A4A4BA4F-891E-D147-8F7F-EF67A0E51EFF}"/>
              </a:ext>
            </a:extLst>
          </p:cNvPr>
          <p:cNvSpPr>
            <a:spLocks noChangeArrowheads="1"/>
          </p:cNvSpPr>
          <p:nvPr userDrawn="1"/>
        </p:nvSpPr>
        <p:spPr bwMode="auto">
          <a:xfrm>
            <a:off x="0" y="-23091"/>
            <a:ext cx="29260800" cy="3899352"/>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7" name="Rounded Rectangle 6">
            <a:extLst>
              <a:ext uri="{FF2B5EF4-FFF2-40B4-BE49-F238E27FC236}">
                <a16:creationId xmlns:a16="http://schemas.microsoft.com/office/drawing/2014/main" id="{D8138FC5-8D7C-2840-B2C6-445C79D45CD0}"/>
              </a:ext>
            </a:extLst>
          </p:cNvPr>
          <p:cNvSpPr/>
          <p:nvPr userDrawn="1"/>
        </p:nvSpPr>
        <p:spPr>
          <a:xfrm>
            <a:off x="292410" y="2484784"/>
            <a:ext cx="28675983" cy="134340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0"/>
          </a:p>
        </p:txBody>
      </p:sp>
      <p:graphicFrame>
        <p:nvGraphicFramePr>
          <p:cNvPr id="8" name="Table 7">
            <a:extLst>
              <a:ext uri="{FF2B5EF4-FFF2-40B4-BE49-F238E27FC236}">
                <a16:creationId xmlns:a16="http://schemas.microsoft.com/office/drawing/2014/main" id="{E5667E84-9769-D048-AABC-D4B4E0F524E7}"/>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E06DBD4A-AAAE-1343-BCB6-9BEA133D95DE}"/>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ABE084D9-5FB6-B249-9079-CD4F304A90DD}"/>
              </a:ext>
            </a:extLst>
          </p:cNvPr>
          <p:cNvSpPr>
            <a:spLocks noChangeArrowheads="1"/>
          </p:cNvSpPr>
          <p:nvPr userDrawn="1"/>
        </p:nvSpPr>
        <p:spPr bwMode="auto">
          <a:xfrm>
            <a:off x="-1" y="15127358"/>
            <a:ext cx="29260800" cy="1331843"/>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4" name="Text Box 14">
            <a:extLst>
              <a:ext uri="{FF2B5EF4-FFF2-40B4-BE49-F238E27FC236}">
                <a16:creationId xmlns:a16="http://schemas.microsoft.com/office/drawing/2014/main" id="{2D69EB9E-052D-F044-BC68-D98BF6828FA6}"/>
              </a:ext>
            </a:extLst>
          </p:cNvPr>
          <p:cNvSpPr txBox="1">
            <a:spLocks noChangeArrowheads="1"/>
          </p:cNvSpPr>
          <p:nvPr userDrawn="1"/>
        </p:nvSpPr>
        <p:spPr bwMode="auto">
          <a:xfrm>
            <a:off x="292409" y="16094595"/>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2366F17F-9632-E54C-BECB-05A6A8BE1C52}"/>
              </a:ext>
            </a:extLst>
          </p:cNvPr>
          <p:cNvSpPr>
            <a:spLocks noChangeArrowheads="1"/>
          </p:cNvSpPr>
          <p:nvPr userDrawn="1"/>
        </p:nvSpPr>
        <p:spPr bwMode="auto">
          <a:xfrm>
            <a:off x="0" y="-23091"/>
            <a:ext cx="29260800" cy="3899352"/>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6" name="Rounded Rectangle 5">
            <a:extLst>
              <a:ext uri="{FF2B5EF4-FFF2-40B4-BE49-F238E27FC236}">
                <a16:creationId xmlns:a16="http://schemas.microsoft.com/office/drawing/2014/main" id="{71FA7A4C-1F75-414D-A3C9-45F8308982ED}"/>
              </a:ext>
            </a:extLst>
          </p:cNvPr>
          <p:cNvSpPr/>
          <p:nvPr userDrawn="1"/>
        </p:nvSpPr>
        <p:spPr>
          <a:xfrm>
            <a:off x="292410" y="2484784"/>
            <a:ext cx="28675983" cy="134340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0"/>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D240412-3522-EF71-1E27-8A9C04E114D6}"/>
              </a:ext>
            </a:extLst>
          </p:cNvPr>
          <p:cNvSpPr>
            <a:spLocks noGrp="1"/>
          </p:cNvSpPr>
          <p:nvPr>
            <p:ph type="body" sz="quarter" idx="10"/>
          </p:nvPr>
        </p:nvSpPr>
        <p:spPr>
          <a:xfrm>
            <a:off x="606195" y="3301700"/>
            <a:ext cx="6704542" cy="4658845"/>
          </a:xfrm>
        </p:spPr>
        <p:txBody>
          <a:bodyPr/>
          <a:lstStyle/>
          <a:p>
            <a:pPr marL="457200" indent="-45720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study aims to assess if extension in the conventional EQ-VT design can lead to development of value sets with improved precision.</a:t>
            </a:r>
          </a:p>
          <a:p>
            <a:pPr marL="457200" indent="-45720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study evaluates if the predictive performance of the standard EQ-VT design improves with an increase in the number of health states to be directly valued and/ or an increase in the number of observations per health state.</a:t>
            </a:r>
          </a:p>
        </p:txBody>
      </p:sp>
      <p:sp>
        <p:nvSpPr>
          <p:cNvPr id="20" name="Text Placeholder 19">
            <a:extLst>
              <a:ext uri="{FF2B5EF4-FFF2-40B4-BE49-F238E27FC236}">
                <a16:creationId xmlns:a16="http://schemas.microsoft.com/office/drawing/2014/main" id="{B4B72FC4-4EB9-BC0E-34F8-09CB97F1AF28}"/>
              </a:ext>
            </a:extLst>
          </p:cNvPr>
          <p:cNvSpPr>
            <a:spLocks noGrp="1"/>
          </p:cNvSpPr>
          <p:nvPr>
            <p:ph type="body" sz="quarter" idx="11"/>
          </p:nvPr>
        </p:nvSpPr>
        <p:spPr>
          <a:xfrm>
            <a:off x="608842" y="2725213"/>
            <a:ext cx="6699250" cy="721072"/>
          </a:xfrm>
        </p:spPr>
        <p:txBody>
          <a:bodyPr/>
          <a:lstStyle/>
          <a:p>
            <a:r>
              <a:rPr lang="en-IN" sz="4000" dirty="0"/>
              <a:t>OBJECTIVE</a:t>
            </a:r>
          </a:p>
        </p:txBody>
      </p:sp>
      <p:sp>
        <p:nvSpPr>
          <p:cNvPr id="24" name="Text Placeholder 23">
            <a:extLst>
              <a:ext uri="{FF2B5EF4-FFF2-40B4-BE49-F238E27FC236}">
                <a16:creationId xmlns:a16="http://schemas.microsoft.com/office/drawing/2014/main" id="{CAC6ED73-33BC-1429-AE11-CB22215D48FF}"/>
              </a:ext>
            </a:extLst>
          </p:cNvPr>
          <p:cNvSpPr>
            <a:spLocks noGrp="1"/>
          </p:cNvSpPr>
          <p:nvPr>
            <p:ph type="body" sz="quarter" idx="22"/>
          </p:nvPr>
        </p:nvSpPr>
        <p:spPr>
          <a:xfrm>
            <a:off x="608842" y="8207352"/>
            <a:ext cx="6699250" cy="493538"/>
          </a:xfrm>
        </p:spPr>
        <p:txBody>
          <a:bodyPr/>
          <a:lstStyle/>
          <a:p>
            <a:r>
              <a:rPr lang="en-IN" sz="4000" dirty="0"/>
              <a:t>METHODS</a:t>
            </a:r>
          </a:p>
        </p:txBody>
      </p:sp>
      <p:sp>
        <p:nvSpPr>
          <p:cNvPr id="23" name="Text Placeholder 22">
            <a:extLst>
              <a:ext uri="{FF2B5EF4-FFF2-40B4-BE49-F238E27FC236}">
                <a16:creationId xmlns:a16="http://schemas.microsoft.com/office/drawing/2014/main" id="{344E6D13-EA31-F20A-653F-7BE91FBDB17D}"/>
              </a:ext>
            </a:extLst>
          </p:cNvPr>
          <p:cNvSpPr>
            <a:spLocks noGrp="1"/>
          </p:cNvSpPr>
          <p:nvPr>
            <p:ph type="body" sz="quarter" idx="21"/>
          </p:nvPr>
        </p:nvSpPr>
        <p:spPr>
          <a:xfrm>
            <a:off x="587156" y="8849273"/>
            <a:ext cx="6723582" cy="7157990"/>
          </a:xfrm>
        </p:spPr>
        <p:txBody>
          <a:bodyPr/>
          <a:lstStyle/>
          <a:p>
            <a:pPr marL="285750" indent="-285750" algn="just">
              <a:buFont typeface="Arial" panose="020B0604020202020204" pitchFamily="34" charset="0"/>
              <a:buChar char="•"/>
            </a:pPr>
            <a:r>
              <a:rPr lang="en-IN" sz="2800" dirty="0">
                <a:latin typeface="+mj-lt"/>
              </a:rPr>
              <a:t>Cross-sectional survey: Five states of India </a:t>
            </a:r>
          </a:p>
          <a:p>
            <a:pPr marL="285750" indent="-285750" algn="just">
              <a:buFont typeface="Arial" panose="020B0604020202020204" pitchFamily="34" charset="0"/>
              <a:buChar char="•"/>
            </a:pPr>
            <a:r>
              <a:rPr lang="en-IN" sz="2800" dirty="0">
                <a:latin typeface="+mj-lt"/>
              </a:rPr>
              <a:t>3548 respondents: Multistage stratified random sampling technique</a:t>
            </a:r>
          </a:p>
          <a:p>
            <a:pPr marL="285750" indent="-285750" algn="just">
              <a:buFont typeface="Arial" panose="020B0604020202020204" pitchFamily="34" charset="0"/>
              <a:buChar char="•"/>
            </a:pPr>
            <a:r>
              <a:rPr lang="en-IN" sz="2800" dirty="0">
                <a:latin typeface="+mj-lt"/>
              </a:rPr>
              <a:t>Novel extended EQ-VT design</a:t>
            </a:r>
          </a:p>
          <a:p>
            <a:pPr marL="1191424" lvl="1" indent="-285750" algn="just">
              <a:buFont typeface="Arial" panose="020B0604020202020204" pitchFamily="34" charset="0"/>
              <a:buChar char="•"/>
            </a:pPr>
            <a:r>
              <a:rPr lang="en-US" sz="2800" dirty="0">
                <a:latin typeface="+mj-lt"/>
              </a:rPr>
              <a:t>18 blocks of 10 health states</a:t>
            </a:r>
          </a:p>
          <a:p>
            <a:pPr marL="1191424" lvl="1" indent="-285750" algn="just">
              <a:buFont typeface="Arial" panose="020B0604020202020204" pitchFamily="34" charset="0"/>
              <a:buChar char="•"/>
            </a:pPr>
            <a:r>
              <a:rPr lang="en-IN" sz="2800" dirty="0">
                <a:latin typeface="+mj-lt"/>
              </a:rPr>
              <a:t>150 unique health states</a:t>
            </a:r>
          </a:p>
          <a:p>
            <a:pPr marL="1191424" lvl="1" indent="-285750" algn="just">
              <a:buFont typeface="Arial" panose="020B0604020202020204" pitchFamily="34" charset="0"/>
              <a:buChar char="•"/>
            </a:pPr>
            <a:r>
              <a:rPr lang="en-US" sz="2800" dirty="0">
                <a:latin typeface="+mj-lt"/>
              </a:rPr>
              <a:t>135 observations per health state</a:t>
            </a:r>
          </a:p>
          <a:p>
            <a:pPr marL="285750" indent="-285750" algn="just">
              <a:buFont typeface="Arial" panose="020B0604020202020204" pitchFamily="34" charset="0"/>
              <a:buChar char="•"/>
            </a:pPr>
            <a:r>
              <a:rPr lang="en-US" sz="2800" dirty="0">
                <a:latin typeface="+mj-lt"/>
              </a:rPr>
              <a:t>Four Designs</a:t>
            </a:r>
          </a:p>
          <a:p>
            <a:pPr marL="1420024" lvl="1" indent="-514350" algn="just">
              <a:buFont typeface="+mj-lt"/>
              <a:buAutoNum type="arabicPeriod"/>
            </a:pPr>
            <a:r>
              <a:rPr lang="en-US" sz="2800" dirty="0">
                <a:latin typeface="+mj-lt"/>
              </a:rPr>
              <a:t>Standard EQ-VT</a:t>
            </a:r>
          </a:p>
          <a:p>
            <a:pPr marL="1420024" lvl="1" indent="-514350" algn="just">
              <a:buFont typeface="+mj-lt"/>
              <a:buAutoNum type="arabicPeriod"/>
            </a:pPr>
            <a:r>
              <a:rPr lang="en-US" sz="2800" dirty="0">
                <a:latin typeface="+mj-lt"/>
              </a:rPr>
              <a:t>Increased health-state numbers</a:t>
            </a:r>
          </a:p>
          <a:p>
            <a:pPr marL="1420024" lvl="1" indent="-514350" algn="just">
              <a:buFont typeface="+mj-lt"/>
              <a:buAutoNum type="arabicPeriod"/>
            </a:pPr>
            <a:r>
              <a:rPr lang="en-US" sz="2800" dirty="0">
                <a:latin typeface="+mj-lt"/>
              </a:rPr>
              <a:t>Increased observations per health-state</a:t>
            </a:r>
          </a:p>
          <a:p>
            <a:pPr marL="1420024" lvl="1" indent="-514350" algn="just">
              <a:buFont typeface="+mj-lt"/>
              <a:buAutoNum type="arabicPeriod"/>
            </a:pPr>
            <a:r>
              <a:rPr lang="en-US" sz="2800" dirty="0">
                <a:latin typeface="+mj-lt"/>
              </a:rPr>
              <a:t>Increased both observations and health-state numbers</a:t>
            </a:r>
            <a:endParaRPr lang="en-IN" sz="2800" dirty="0">
              <a:latin typeface="+mj-lt"/>
            </a:endParaRPr>
          </a:p>
        </p:txBody>
      </p:sp>
      <p:sp>
        <p:nvSpPr>
          <p:cNvPr id="25" name="Text Placeholder 24">
            <a:extLst>
              <a:ext uri="{FF2B5EF4-FFF2-40B4-BE49-F238E27FC236}">
                <a16:creationId xmlns:a16="http://schemas.microsoft.com/office/drawing/2014/main" id="{576F172A-58F2-14C4-B99C-D9E9137DC218}"/>
              </a:ext>
            </a:extLst>
          </p:cNvPr>
          <p:cNvSpPr>
            <a:spLocks noGrp="1"/>
          </p:cNvSpPr>
          <p:nvPr>
            <p:ph type="body" sz="quarter" idx="23"/>
          </p:nvPr>
        </p:nvSpPr>
        <p:spPr>
          <a:xfrm>
            <a:off x="7724776" y="3353819"/>
            <a:ext cx="13813366" cy="1125570"/>
          </a:xfrm>
        </p:spPr>
        <p:txBody>
          <a:bodyPr/>
          <a:lstStyle/>
          <a:p>
            <a:pPr algn="just"/>
            <a:r>
              <a:rPr lang="en-US" sz="2800" dirty="0"/>
              <a:t>The root mean squared error (RMSE) and mean absolute error (MAE) for all the EQ-VT designs considered in the study are as follows:</a:t>
            </a:r>
            <a:endParaRPr lang="en-IN" sz="2800" dirty="0"/>
          </a:p>
        </p:txBody>
      </p:sp>
      <p:sp>
        <p:nvSpPr>
          <p:cNvPr id="26" name="Text Placeholder 25">
            <a:extLst>
              <a:ext uri="{FF2B5EF4-FFF2-40B4-BE49-F238E27FC236}">
                <a16:creationId xmlns:a16="http://schemas.microsoft.com/office/drawing/2014/main" id="{90C453BB-D9AA-4567-EA7D-E6E8CD338366}"/>
              </a:ext>
            </a:extLst>
          </p:cNvPr>
          <p:cNvSpPr>
            <a:spLocks noGrp="1"/>
          </p:cNvSpPr>
          <p:nvPr>
            <p:ph type="body" sz="quarter" idx="24"/>
          </p:nvPr>
        </p:nvSpPr>
        <p:spPr>
          <a:xfrm>
            <a:off x="7734340" y="2725213"/>
            <a:ext cx="13813366" cy="721072"/>
          </a:xfrm>
        </p:spPr>
        <p:txBody>
          <a:bodyPr/>
          <a:lstStyle/>
          <a:p>
            <a:r>
              <a:rPr lang="en-IN" sz="4000" dirty="0"/>
              <a:t>RESULTS</a:t>
            </a:r>
          </a:p>
        </p:txBody>
      </p:sp>
      <p:sp>
        <p:nvSpPr>
          <p:cNvPr id="27" name="Text Placeholder 26">
            <a:extLst>
              <a:ext uri="{FF2B5EF4-FFF2-40B4-BE49-F238E27FC236}">
                <a16:creationId xmlns:a16="http://schemas.microsoft.com/office/drawing/2014/main" id="{483B88CF-C1B1-F87E-A73C-F5719F4285D0}"/>
              </a:ext>
            </a:extLst>
          </p:cNvPr>
          <p:cNvSpPr>
            <a:spLocks noGrp="1"/>
          </p:cNvSpPr>
          <p:nvPr>
            <p:ph type="body" sz="quarter" idx="25"/>
          </p:nvPr>
        </p:nvSpPr>
        <p:spPr>
          <a:xfrm>
            <a:off x="21973955" y="2725213"/>
            <a:ext cx="6698012" cy="721072"/>
          </a:xfrm>
        </p:spPr>
        <p:txBody>
          <a:bodyPr/>
          <a:lstStyle/>
          <a:p>
            <a:r>
              <a:rPr lang="en-IN" sz="4000" dirty="0"/>
              <a:t>CONCLUSION</a:t>
            </a:r>
          </a:p>
        </p:txBody>
      </p:sp>
      <p:sp>
        <p:nvSpPr>
          <p:cNvPr id="28" name="Text Placeholder 27">
            <a:extLst>
              <a:ext uri="{FF2B5EF4-FFF2-40B4-BE49-F238E27FC236}">
                <a16:creationId xmlns:a16="http://schemas.microsoft.com/office/drawing/2014/main" id="{C391D4C7-C8DE-226E-EC66-387B1080805B}"/>
              </a:ext>
            </a:extLst>
          </p:cNvPr>
          <p:cNvSpPr>
            <a:spLocks noGrp="1"/>
          </p:cNvSpPr>
          <p:nvPr>
            <p:ph type="body" sz="quarter" idx="26"/>
          </p:nvPr>
        </p:nvSpPr>
        <p:spPr>
          <a:xfrm>
            <a:off x="21973955" y="3322019"/>
            <a:ext cx="6698012" cy="9940290"/>
          </a:xfrm>
        </p:spPr>
        <p:txBody>
          <a:bodyPr/>
          <a:lstStyle/>
          <a:p>
            <a:pPr marL="285750" indent="-28575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standard EQ-VT designs performs well, and its prediction accuracy can be further improved by extending its design.</a:t>
            </a:r>
          </a:p>
          <a:p>
            <a:pPr marL="285750" indent="-285750" algn="jus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All three types of design extensions showed lower RMSE and MAE values as compared to the standard design.</a:t>
            </a:r>
          </a:p>
          <a:p>
            <a:pPr marL="285750" indent="-285750" algn="jus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RMSE and MAE were lowest (0.051 and 0.039, respectively) for the designs which use a greater number of health states</a:t>
            </a:r>
            <a:r>
              <a:rPr lang="en-US" sz="2800" dirty="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Extending the design with inclusion of more health states was shown to improve the predictive performance even when the sample size was fixed at 1000.</a:t>
            </a:r>
          </a:p>
          <a:p>
            <a:pPr marL="285750" indent="-285750" algn="jus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Addition of more health states in EQ-VT is more beneficial than increasing the number of observations per health state.</a:t>
            </a:r>
          </a:p>
          <a:p>
            <a:pPr marL="285750" indent="-285750" algn="just">
              <a:buFont typeface="Arial" panose="020B0604020202020204" pitchFamily="34" charset="0"/>
              <a:buChar char="•"/>
            </a:pPr>
            <a:endParaRPr lang="en-IN" sz="2000" dirty="0"/>
          </a:p>
        </p:txBody>
      </p:sp>
      <p:sp>
        <p:nvSpPr>
          <p:cNvPr id="31" name="Text Placeholder 30">
            <a:extLst>
              <a:ext uri="{FF2B5EF4-FFF2-40B4-BE49-F238E27FC236}">
                <a16:creationId xmlns:a16="http://schemas.microsoft.com/office/drawing/2014/main" id="{5CA5E655-C8E2-F1C5-F341-536031A68C35}"/>
              </a:ext>
            </a:extLst>
          </p:cNvPr>
          <p:cNvSpPr>
            <a:spLocks noGrp="1"/>
          </p:cNvSpPr>
          <p:nvPr>
            <p:ph type="body" sz="quarter" idx="29"/>
          </p:nvPr>
        </p:nvSpPr>
        <p:spPr>
          <a:xfrm>
            <a:off x="21973955" y="13416517"/>
            <a:ext cx="6698012" cy="721072"/>
          </a:xfrm>
        </p:spPr>
        <p:txBody>
          <a:bodyPr/>
          <a:lstStyle/>
          <a:p>
            <a:r>
              <a:rPr lang="en-IN" sz="4000" dirty="0"/>
              <a:t>CONTACT</a:t>
            </a:r>
          </a:p>
        </p:txBody>
      </p:sp>
      <p:sp>
        <p:nvSpPr>
          <p:cNvPr id="32" name="Text Placeholder 31">
            <a:extLst>
              <a:ext uri="{FF2B5EF4-FFF2-40B4-BE49-F238E27FC236}">
                <a16:creationId xmlns:a16="http://schemas.microsoft.com/office/drawing/2014/main" id="{5A1387AA-4F06-C418-011C-C38801FC60D1}"/>
              </a:ext>
            </a:extLst>
          </p:cNvPr>
          <p:cNvSpPr>
            <a:spLocks noGrp="1"/>
          </p:cNvSpPr>
          <p:nvPr>
            <p:ph type="body" sz="quarter" idx="30"/>
          </p:nvPr>
        </p:nvSpPr>
        <p:spPr>
          <a:xfrm>
            <a:off x="21972279" y="14055853"/>
            <a:ext cx="6701366" cy="1870389"/>
          </a:xfrm>
        </p:spPr>
        <p:txBody>
          <a:bodyPr/>
          <a:lstStyle/>
          <a:p>
            <a:r>
              <a:rPr lang="en-IN" sz="1800" dirty="0"/>
              <a:t>Gaurav Jyani: drgauravjyani@gmail.com</a:t>
            </a:r>
          </a:p>
          <a:p>
            <a:r>
              <a:rPr lang="en-IN" sz="1800" dirty="0" err="1"/>
              <a:t>Zhihao</a:t>
            </a:r>
            <a:r>
              <a:rPr lang="en-IN" sz="1800" dirty="0"/>
              <a:t> Yang: zhihao_yang_cn@126.com</a:t>
            </a:r>
          </a:p>
          <a:p>
            <a:r>
              <a:rPr lang="en-IN" sz="1800" dirty="0"/>
              <a:t>Elly </a:t>
            </a:r>
            <a:r>
              <a:rPr lang="en-IN" sz="1800" dirty="0" err="1"/>
              <a:t>Stolk</a:t>
            </a:r>
            <a:r>
              <a:rPr lang="en-IN" sz="1800" dirty="0"/>
              <a:t>: stolk@euroqol.org</a:t>
            </a:r>
          </a:p>
          <a:p>
            <a:r>
              <a:rPr lang="en-IN" sz="1800" dirty="0"/>
              <a:t>Fredrick </a:t>
            </a:r>
            <a:r>
              <a:rPr lang="en-IN" sz="1800" dirty="0" err="1"/>
              <a:t>Dermawan</a:t>
            </a:r>
            <a:r>
              <a:rPr lang="en-IN" sz="1800" dirty="0"/>
              <a:t> </a:t>
            </a:r>
            <a:r>
              <a:rPr lang="en-IN" sz="1800" dirty="0" err="1"/>
              <a:t>Purba</a:t>
            </a:r>
            <a:r>
              <a:rPr lang="en-IN" sz="1800" dirty="0"/>
              <a:t>: fredrick.purba@unpad.ac.id</a:t>
            </a:r>
          </a:p>
          <a:p>
            <a:r>
              <a:rPr lang="en-IN" sz="1800" dirty="0"/>
              <a:t>Shankar Prinja: shankarprinja@gmail.com</a:t>
            </a:r>
          </a:p>
        </p:txBody>
      </p:sp>
      <p:sp>
        <p:nvSpPr>
          <p:cNvPr id="33" name="Text Placeholder 32">
            <a:extLst>
              <a:ext uri="{FF2B5EF4-FFF2-40B4-BE49-F238E27FC236}">
                <a16:creationId xmlns:a16="http://schemas.microsoft.com/office/drawing/2014/main" id="{2C154E11-5A15-447E-5F28-453AEF4861BF}"/>
              </a:ext>
            </a:extLst>
          </p:cNvPr>
          <p:cNvSpPr>
            <a:spLocks noGrp="1"/>
          </p:cNvSpPr>
          <p:nvPr>
            <p:ph type="body" sz="quarter" idx="150"/>
          </p:nvPr>
        </p:nvSpPr>
        <p:spPr>
          <a:xfrm>
            <a:off x="3906520" y="1415636"/>
            <a:ext cx="21447761" cy="598230"/>
          </a:xfrm>
        </p:spPr>
        <p:txBody>
          <a:bodyPr>
            <a:norm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Gaurav Jyani</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Zhihao</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Yang</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Atul Sharma</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Aarti Goyal</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Elly Stolk</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Fredrick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Dermawan</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Purba</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Sandeep Grover</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Manmeet Kaur</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Shankar Prinja</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IN" sz="3600" b="1" dirty="0"/>
          </a:p>
        </p:txBody>
      </p:sp>
      <p:sp>
        <p:nvSpPr>
          <p:cNvPr id="34" name="Text Placeholder 33">
            <a:extLst>
              <a:ext uri="{FF2B5EF4-FFF2-40B4-BE49-F238E27FC236}">
                <a16:creationId xmlns:a16="http://schemas.microsoft.com/office/drawing/2014/main" id="{F363D8B4-2B00-E5D8-F433-953908C5B6D1}"/>
              </a:ext>
            </a:extLst>
          </p:cNvPr>
          <p:cNvSpPr>
            <a:spLocks noGrp="1"/>
          </p:cNvSpPr>
          <p:nvPr>
            <p:ph type="body" sz="quarter" idx="184"/>
          </p:nvPr>
        </p:nvSpPr>
        <p:spPr>
          <a:xfrm>
            <a:off x="3906520" y="1865011"/>
            <a:ext cx="21447761" cy="634555"/>
          </a:xfrm>
        </p:spPr>
        <p:txBody>
          <a:bodyPr>
            <a:normAutofit fontScale="70000" lnSpcReduction="20000"/>
          </a:bodyPr>
          <a:lstStyle/>
          <a:p>
            <a:r>
              <a:rPr lang="en-IN" baseline="30000" dirty="0"/>
              <a:t>1</a:t>
            </a:r>
            <a:r>
              <a:rPr lang="en-IN" dirty="0"/>
              <a:t>Postgraduate Institute of Medical Education and Research, Chandigarh, India; </a:t>
            </a:r>
            <a:r>
              <a:rPr lang="en-IN" baseline="30000" dirty="0"/>
              <a:t>2</a:t>
            </a:r>
            <a:r>
              <a:rPr lang="en-IN" dirty="0"/>
              <a:t>Guizhou Medical University, Guiyang, People’s Republic of China;</a:t>
            </a:r>
          </a:p>
          <a:p>
            <a:r>
              <a:rPr lang="en-IN" baseline="30000" dirty="0"/>
              <a:t>3</a:t>
            </a:r>
            <a:r>
              <a:rPr lang="en-IN" dirty="0"/>
              <a:t>EuroQol Research Foundation, Rotterdam, the Netherlands; </a:t>
            </a:r>
            <a:r>
              <a:rPr lang="en-IN" baseline="30000" dirty="0"/>
              <a:t>4</a:t>
            </a:r>
            <a:r>
              <a:rPr lang="en-IN" dirty="0"/>
              <a:t>Department of Developmental Psychology, Faculty of Psychology, Universitas </a:t>
            </a:r>
            <a:r>
              <a:rPr lang="en-IN" dirty="0" err="1"/>
              <a:t>Padjadjaran</a:t>
            </a:r>
            <a:r>
              <a:rPr lang="en-IN" dirty="0"/>
              <a:t>, Indonesia</a:t>
            </a:r>
          </a:p>
          <a:p>
            <a:endParaRPr lang="en-IN" dirty="0"/>
          </a:p>
        </p:txBody>
      </p:sp>
      <p:sp>
        <p:nvSpPr>
          <p:cNvPr id="35" name="Text Placeholder 34">
            <a:extLst>
              <a:ext uri="{FF2B5EF4-FFF2-40B4-BE49-F238E27FC236}">
                <a16:creationId xmlns:a16="http://schemas.microsoft.com/office/drawing/2014/main" id="{9084702C-8C4B-961A-B607-8248A37025BA}"/>
              </a:ext>
            </a:extLst>
          </p:cNvPr>
          <p:cNvSpPr>
            <a:spLocks noGrp="1"/>
          </p:cNvSpPr>
          <p:nvPr>
            <p:ph type="body" sz="quarter" idx="185"/>
          </p:nvPr>
        </p:nvSpPr>
        <p:spPr>
          <a:xfrm>
            <a:off x="3906520" y="272142"/>
            <a:ext cx="21447761" cy="1074048"/>
          </a:xfrm>
        </p:spPr>
        <p:txBody>
          <a:bodyPr>
            <a:normAutofit fontScale="92500" lnSpcReduction="20000"/>
          </a:bodyPr>
          <a:lstStyle/>
          <a:p>
            <a:r>
              <a:rPr lang="en-US" sz="3600" dirty="0"/>
              <a:t>Improving the accuracy of the EuroQol Valuation Technology (EQ-VT):</a:t>
            </a:r>
          </a:p>
          <a:p>
            <a:r>
              <a:rPr lang="en-US" sz="3600" dirty="0"/>
              <a:t>Learnings from the Development of an EQ-5D Value set for India using an Extended Design (DEVINE) study</a:t>
            </a:r>
            <a:endParaRPr lang="en-IN" sz="3600" dirty="0"/>
          </a:p>
        </p:txBody>
      </p:sp>
      <p:graphicFrame>
        <p:nvGraphicFramePr>
          <p:cNvPr id="41" name="Table 40">
            <a:extLst>
              <a:ext uri="{FF2B5EF4-FFF2-40B4-BE49-F238E27FC236}">
                <a16:creationId xmlns:a16="http://schemas.microsoft.com/office/drawing/2014/main" id="{2B7A609D-B6A3-CE14-9A1E-0BA960AE2F21}"/>
              </a:ext>
            </a:extLst>
          </p:cNvPr>
          <p:cNvGraphicFramePr>
            <a:graphicFrameLocks noGrp="1"/>
          </p:cNvGraphicFramePr>
          <p:nvPr>
            <p:extLst>
              <p:ext uri="{D42A27DB-BD31-4B8C-83A1-F6EECF244321}">
                <p14:modId xmlns:p14="http://schemas.microsoft.com/office/powerpoint/2010/main" val="2551983973"/>
              </p:ext>
            </p:extLst>
          </p:nvPr>
        </p:nvGraphicFramePr>
        <p:xfrm>
          <a:off x="7749322" y="4617848"/>
          <a:ext cx="13788819" cy="4914341"/>
        </p:xfrm>
        <a:graphic>
          <a:graphicData uri="http://schemas.openxmlformats.org/drawingml/2006/table">
            <a:tbl>
              <a:tblPr firstRow="1" firstCol="1" bandRow="1">
                <a:tableStyleId>{6E25E649-3F16-4E02-A733-19D2CDBF48F0}</a:tableStyleId>
              </a:tblPr>
              <a:tblGrid>
                <a:gridCol w="3372334">
                  <a:extLst>
                    <a:ext uri="{9D8B030D-6E8A-4147-A177-3AD203B41FA5}">
                      <a16:colId xmlns:a16="http://schemas.microsoft.com/office/drawing/2014/main" val="2777390535"/>
                    </a:ext>
                  </a:extLst>
                </a:gridCol>
                <a:gridCol w="1786270">
                  <a:extLst>
                    <a:ext uri="{9D8B030D-6E8A-4147-A177-3AD203B41FA5}">
                      <a16:colId xmlns:a16="http://schemas.microsoft.com/office/drawing/2014/main" val="2086600549"/>
                    </a:ext>
                  </a:extLst>
                </a:gridCol>
                <a:gridCol w="1446027">
                  <a:extLst>
                    <a:ext uri="{9D8B030D-6E8A-4147-A177-3AD203B41FA5}">
                      <a16:colId xmlns:a16="http://schemas.microsoft.com/office/drawing/2014/main" val="3659228903"/>
                    </a:ext>
                  </a:extLst>
                </a:gridCol>
                <a:gridCol w="1610695">
                  <a:extLst>
                    <a:ext uri="{9D8B030D-6E8A-4147-A177-3AD203B41FA5}">
                      <a16:colId xmlns:a16="http://schemas.microsoft.com/office/drawing/2014/main" val="3438945147"/>
                    </a:ext>
                  </a:extLst>
                </a:gridCol>
                <a:gridCol w="1812778">
                  <a:extLst>
                    <a:ext uri="{9D8B030D-6E8A-4147-A177-3AD203B41FA5}">
                      <a16:colId xmlns:a16="http://schemas.microsoft.com/office/drawing/2014/main" val="713496821"/>
                    </a:ext>
                  </a:extLst>
                </a:gridCol>
                <a:gridCol w="1645575">
                  <a:extLst>
                    <a:ext uri="{9D8B030D-6E8A-4147-A177-3AD203B41FA5}">
                      <a16:colId xmlns:a16="http://schemas.microsoft.com/office/drawing/2014/main" val="563879312"/>
                    </a:ext>
                  </a:extLst>
                </a:gridCol>
                <a:gridCol w="2115140">
                  <a:extLst>
                    <a:ext uri="{9D8B030D-6E8A-4147-A177-3AD203B41FA5}">
                      <a16:colId xmlns:a16="http://schemas.microsoft.com/office/drawing/2014/main" val="2120492856"/>
                    </a:ext>
                  </a:extLst>
                </a:gridCol>
              </a:tblGrid>
              <a:tr h="634636">
                <a:tc>
                  <a:txBody>
                    <a:bodyPr/>
                    <a:lstStyle/>
                    <a:p>
                      <a:pPr algn="ctr">
                        <a:lnSpc>
                          <a:spcPct val="100000"/>
                        </a:lnSpc>
                        <a:spcAft>
                          <a:spcPts val="80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gridSpan="3">
                  <a:txBody>
                    <a:bodyPr/>
                    <a:lstStyle/>
                    <a:p>
                      <a:pPr algn="ctr">
                        <a:lnSpc>
                          <a:spcPct val="100000"/>
                        </a:lnSpc>
                        <a:spcAft>
                          <a:spcPts val="800"/>
                        </a:spcAft>
                      </a:pPr>
                      <a:r>
                        <a:rPr lang="en-US" sz="1800" dirty="0">
                          <a:effectLst/>
                        </a:rPr>
                        <a:t>RMSE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tc hMerge="1">
                  <a:txBody>
                    <a:bodyPr/>
                    <a:lstStyle/>
                    <a:p>
                      <a:endParaRPr lang="en-IN"/>
                    </a:p>
                  </a:txBody>
                  <a:tcPr/>
                </a:tc>
                <a:tc hMerge="1">
                  <a:txBody>
                    <a:bodyPr/>
                    <a:lstStyle/>
                    <a:p>
                      <a:endParaRPr lang="en-IN"/>
                    </a:p>
                  </a:txBody>
                  <a:tcPr/>
                </a:tc>
                <a:tc gridSpan="3">
                  <a:txBody>
                    <a:bodyPr/>
                    <a:lstStyle/>
                    <a:p>
                      <a:pPr algn="ctr">
                        <a:lnSpc>
                          <a:spcPct val="100000"/>
                        </a:lnSpc>
                        <a:spcAft>
                          <a:spcPts val="800"/>
                        </a:spcAft>
                      </a:pPr>
                      <a:r>
                        <a:rPr lang="en-US" sz="1800" dirty="0">
                          <a:effectLst/>
                        </a:rPr>
                        <a:t>MAE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188760"/>
                  </a:ext>
                </a:extLst>
              </a:tr>
              <a:tr h="808074">
                <a:tc>
                  <a:txBody>
                    <a:bodyPr/>
                    <a:lstStyle/>
                    <a:p>
                      <a:pPr algn="ctr">
                        <a:lnSpc>
                          <a:spcPct val="100000"/>
                        </a:lnSpc>
                        <a:spcAft>
                          <a:spcPts val="800"/>
                        </a:spcAft>
                      </a:pPr>
                      <a:r>
                        <a:rPr lang="en-US" sz="1800" b="1" dirty="0">
                          <a:effectLst/>
                        </a:rPr>
                        <a:t>Design choice</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b="1" dirty="0">
                          <a:effectLst/>
                        </a:rPr>
                        <a:t>For all 150 states</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b="1" dirty="0">
                          <a:effectLst/>
                        </a:rPr>
                        <a:t>For 86 states</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b="1" dirty="0">
                          <a:effectLst/>
                        </a:rPr>
                        <a:t>For 64 states</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b="1">
                          <a:effectLst/>
                        </a:rPr>
                        <a:t>For all 150 states</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b="1">
                          <a:effectLst/>
                        </a:rPr>
                        <a:t>For 86 states</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b="1" dirty="0">
                          <a:effectLst/>
                        </a:rPr>
                        <a:t>For 64 states</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879409"/>
                  </a:ext>
                </a:extLst>
              </a:tr>
              <a:tr h="565484">
                <a:tc>
                  <a:txBody>
                    <a:bodyPr/>
                    <a:lstStyle/>
                    <a:p>
                      <a:pPr algn="ctr">
                        <a:lnSpc>
                          <a:spcPct val="100000"/>
                        </a:lnSpc>
                        <a:spcAft>
                          <a:spcPts val="800"/>
                        </a:spcAft>
                      </a:pPr>
                      <a:r>
                        <a:rPr lang="en-US" sz="1800" dirty="0">
                          <a:effectLst/>
                        </a:rPr>
                        <a:t>1. Standard design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0.055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a:effectLst/>
                        </a:rPr>
                        <a:t>0.048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0.061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a:effectLst/>
                        </a:rPr>
                        <a:t>0.041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0.037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0.045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8453635"/>
                  </a:ext>
                </a:extLst>
              </a:tr>
              <a:tr h="570739">
                <a:tc>
                  <a:txBody>
                    <a:bodyPr/>
                    <a:lstStyle/>
                    <a:p>
                      <a:pPr algn="ctr">
                        <a:lnSpc>
                          <a:spcPct val="100000"/>
                        </a:lnSpc>
                        <a:spcAft>
                          <a:spcPts val="800"/>
                        </a:spcAft>
                      </a:pPr>
                      <a:r>
                        <a:rPr lang="en-US" sz="1800" dirty="0">
                          <a:effectLst/>
                        </a:rPr>
                        <a:t>2. Increased health state numbers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0.051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a:effectLst/>
                        </a:rPr>
                        <a:t>0.051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0.052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a:effectLst/>
                        </a:rPr>
                        <a:t>0.039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0.040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0.038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8008161"/>
                  </a:ext>
                </a:extLst>
              </a:tr>
              <a:tr h="1167704">
                <a:tc>
                  <a:txBody>
                    <a:bodyPr/>
                    <a:lstStyle/>
                    <a:p>
                      <a:pPr algn="ctr">
                        <a:lnSpc>
                          <a:spcPct val="100000"/>
                        </a:lnSpc>
                        <a:spcAft>
                          <a:spcPts val="800"/>
                        </a:spcAft>
                      </a:pPr>
                      <a:r>
                        <a:rPr lang="en-US" sz="1800" dirty="0">
                          <a:effectLst/>
                        </a:rPr>
                        <a:t>3. Increased observation numbers per health state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0.053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a:effectLst/>
                        </a:rPr>
                        <a:t>0.047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0.060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a:effectLst/>
                        </a:rPr>
                        <a:t>0.040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0.036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0.044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1685098"/>
                  </a:ext>
                </a:extLst>
              </a:tr>
              <a:tr h="1167704">
                <a:tc>
                  <a:txBody>
                    <a:bodyPr/>
                    <a:lstStyle/>
                    <a:p>
                      <a:pPr algn="ctr">
                        <a:lnSpc>
                          <a:spcPct val="100000"/>
                        </a:lnSpc>
                        <a:spcAft>
                          <a:spcPts val="800"/>
                        </a:spcAft>
                      </a:pPr>
                      <a:r>
                        <a:rPr lang="en-US" sz="1800" dirty="0">
                          <a:effectLst/>
                        </a:rPr>
                        <a:t>4. Increased both observation and health state numbers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0.051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a:effectLst/>
                        </a:rPr>
                        <a:t>0.050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0.052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dirty="0">
                          <a:effectLst/>
                        </a:rPr>
                        <a:t>0.039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dirty="0">
                          <a:effectLst/>
                        </a:rPr>
                        <a:t>0.039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tc>
                <a:tc>
                  <a:txBody>
                    <a:bodyPr/>
                    <a:lstStyle/>
                    <a:p>
                      <a:pPr algn="ctr">
                        <a:lnSpc>
                          <a:spcPct val="100000"/>
                        </a:lnSpc>
                        <a:spcAft>
                          <a:spcPts val="800"/>
                        </a:spcAft>
                      </a:pPr>
                      <a:r>
                        <a:rPr lang="en-US" sz="1800" dirty="0">
                          <a:effectLst/>
                        </a:rPr>
                        <a:t>0.038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59" marR="5675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6044268"/>
                  </a:ext>
                </a:extLst>
              </a:tr>
            </a:tbl>
          </a:graphicData>
        </a:graphic>
      </p:graphicFrame>
      <p:sp>
        <p:nvSpPr>
          <p:cNvPr id="42" name="Text Placeholder 24">
            <a:extLst>
              <a:ext uri="{FF2B5EF4-FFF2-40B4-BE49-F238E27FC236}">
                <a16:creationId xmlns:a16="http://schemas.microsoft.com/office/drawing/2014/main" id="{B89C839D-B3C7-7EEC-2B47-1380851F153F}"/>
              </a:ext>
            </a:extLst>
          </p:cNvPr>
          <p:cNvSpPr txBox="1">
            <a:spLocks/>
          </p:cNvSpPr>
          <p:nvPr/>
        </p:nvSpPr>
        <p:spPr>
          <a:xfrm>
            <a:off x="7685791" y="10247257"/>
            <a:ext cx="13813366" cy="1125570"/>
          </a:xfrm>
          <a:prstGeom prst="rect">
            <a:avLst/>
          </a:prstGeom>
        </p:spPr>
        <p:txBody>
          <a:bodyPr wrap="square" lIns="130622" tIns="130622" rIns="130622" bIns="130622">
            <a:spAutoFit/>
          </a:bodyPr>
          <a:lstStyle>
            <a:lvl1pPr marL="0" indent="0" algn="l" defTabSz="2675223" rtl="0" eaLnBrk="1" latinLnBrk="0" hangingPunct="1">
              <a:spcBef>
                <a:spcPct val="20000"/>
              </a:spcBef>
              <a:buFont typeface="Arial" pitchFamily="34" charset="0"/>
              <a:buNone/>
              <a:defRPr sz="1493" kern="1200">
                <a:solidFill>
                  <a:schemeClr val="tx1"/>
                </a:solidFill>
                <a:latin typeface="Calibri" panose="020F0502020204030204" pitchFamily="34" charset="0"/>
                <a:ea typeface="+mn-ea"/>
                <a:cs typeface="Calibri" panose="020F0502020204030204" pitchFamily="34"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pPr algn="just"/>
            <a:r>
              <a:rPr lang="en-US" sz="2800" dirty="0"/>
              <a:t>The RMSE and MAE, where the number of observations per health state were fixed, is as follows:</a:t>
            </a:r>
            <a:endParaRPr lang="en-IN" sz="2800" dirty="0"/>
          </a:p>
        </p:txBody>
      </p:sp>
      <p:graphicFrame>
        <p:nvGraphicFramePr>
          <p:cNvPr id="43" name="Table 42">
            <a:extLst>
              <a:ext uri="{FF2B5EF4-FFF2-40B4-BE49-F238E27FC236}">
                <a16:creationId xmlns:a16="http://schemas.microsoft.com/office/drawing/2014/main" id="{5D59FE04-A231-47BD-E8B8-94F14796AFAB}"/>
              </a:ext>
            </a:extLst>
          </p:cNvPr>
          <p:cNvGraphicFramePr>
            <a:graphicFrameLocks noGrp="1"/>
          </p:cNvGraphicFramePr>
          <p:nvPr>
            <p:extLst>
              <p:ext uri="{D42A27DB-BD31-4B8C-83A1-F6EECF244321}">
                <p14:modId xmlns:p14="http://schemas.microsoft.com/office/powerpoint/2010/main" val="795797751"/>
              </p:ext>
            </p:extLst>
          </p:nvPr>
        </p:nvGraphicFramePr>
        <p:xfrm>
          <a:off x="7734339" y="11439240"/>
          <a:ext cx="13764817" cy="4148090"/>
        </p:xfrm>
        <a:graphic>
          <a:graphicData uri="http://schemas.openxmlformats.org/drawingml/2006/table">
            <a:tbl>
              <a:tblPr firstRow="1" firstCol="1" bandRow="1">
                <a:tableStyleId>{6E25E649-3F16-4E02-A733-19D2CDBF48F0}</a:tableStyleId>
              </a:tblPr>
              <a:tblGrid>
                <a:gridCol w="3902412">
                  <a:extLst>
                    <a:ext uri="{9D8B030D-6E8A-4147-A177-3AD203B41FA5}">
                      <a16:colId xmlns:a16="http://schemas.microsoft.com/office/drawing/2014/main" val="1234592182"/>
                    </a:ext>
                  </a:extLst>
                </a:gridCol>
                <a:gridCol w="2553034">
                  <a:extLst>
                    <a:ext uri="{9D8B030D-6E8A-4147-A177-3AD203B41FA5}">
                      <a16:colId xmlns:a16="http://schemas.microsoft.com/office/drawing/2014/main" val="2468226396"/>
                    </a:ext>
                  </a:extLst>
                </a:gridCol>
                <a:gridCol w="2214961">
                  <a:extLst>
                    <a:ext uri="{9D8B030D-6E8A-4147-A177-3AD203B41FA5}">
                      <a16:colId xmlns:a16="http://schemas.microsoft.com/office/drawing/2014/main" val="2507948598"/>
                    </a:ext>
                  </a:extLst>
                </a:gridCol>
                <a:gridCol w="2704584">
                  <a:extLst>
                    <a:ext uri="{9D8B030D-6E8A-4147-A177-3AD203B41FA5}">
                      <a16:colId xmlns:a16="http://schemas.microsoft.com/office/drawing/2014/main" val="2357551079"/>
                    </a:ext>
                  </a:extLst>
                </a:gridCol>
                <a:gridCol w="2389826">
                  <a:extLst>
                    <a:ext uri="{9D8B030D-6E8A-4147-A177-3AD203B41FA5}">
                      <a16:colId xmlns:a16="http://schemas.microsoft.com/office/drawing/2014/main" val="920102570"/>
                    </a:ext>
                  </a:extLst>
                </a:gridCol>
              </a:tblGrid>
              <a:tr h="687968">
                <a:tc>
                  <a:txBody>
                    <a:bodyPr/>
                    <a:lstStyle/>
                    <a:p>
                      <a:pPr algn="ctr">
                        <a:lnSpc>
                          <a:spcPct val="100000"/>
                        </a:lnSpc>
                        <a:spcAft>
                          <a:spcPts val="800"/>
                        </a:spcAft>
                      </a:pPr>
                      <a:r>
                        <a:rPr lang="en-US" sz="1800" dirty="0">
                          <a:effectLst/>
                        </a:rPr>
                        <a:t>Design choice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gridSpan="2">
                  <a:txBody>
                    <a:bodyPr/>
                    <a:lstStyle/>
                    <a:p>
                      <a:pPr algn="ctr">
                        <a:lnSpc>
                          <a:spcPct val="100000"/>
                        </a:lnSpc>
                        <a:spcAft>
                          <a:spcPts val="800"/>
                        </a:spcAft>
                      </a:pPr>
                      <a:r>
                        <a:rPr lang="en-US" sz="1800" dirty="0">
                          <a:effectLst/>
                        </a:rPr>
                        <a:t>RMSE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en-IN"/>
                    </a:p>
                  </a:txBody>
                  <a:tcPr/>
                </a:tc>
                <a:tc gridSpan="2">
                  <a:txBody>
                    <a:bodyPr/>
                    <a:lstStyle/>
                    <a:p>
                      <a:pPr algn="ctr">
                        <a:lnSpc>
                          <a:spcPct val="100000"/>
                        </a:lnSpc>
                        <a:spcAft>
                          <a:spcPts val="800"/>
                        </a:spcAft>
                      </a:pPr>
                      <a:r>
                        <a:rPr lang="en-US" sz="1800" dirty="0">
                          <a:effectLst/>
                        </a:rPr>
                        <a:t>MAE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IN"/>
                    </a:p>
                  </a:txBody>
                  <a:tcPr/>
                </a:tc>
                <a:extLst>
                  <a:ext uri="{0D108BD9-81ED-4DB2-BD59-A6C34878D82A}">
                    <a16:rowId xmlns:a16="http://schemas.microsoft.com/office/drawing/2014/main" val="1359733547"/>
                  </a:ext>
                </a:extLst>
              </a:tr>
              <a:tr h="1224615">
                <a:tc>
                  <a:txBody>
                    <a:bodyPr/>
                    <a:lstStyle/>
                    <a:p>
                      <a:pPr algn="ctr">
                        <a:lnSpc>
                          <a:spcPct val="100000"/>
                        </a:lnSpc>
                        <a:spcAft>
                          <a:spcPts val="800"/>
                        </a:spcAft>
                      </a:pPr>
                      <a:r>
                        <a:rPr lang="en-US" sz="1800" dirty="0">
                          <a:effectLst/>
                        </a:rPr>
                        <a:t>Standard EQ-VT design</a:t>
                      </a:r>
                    </a:p>
                    <a:p>
                      <a:pPr algn="ctr">
                        <a:lnSpc>
                          <a:spcPct val="100000"/>
                        </a:lnSpc>
                        <a:spcAft>
                          <a:spcPts val="800"/>
                        </a:spcAft>
                      </a:pPr>
                      <a:r>
                        <a:rPr lang="en-US" sz="1800" dirty="0">
                          <a:effectLst/>
                        </a:rPr>
                        <a:t>(N=1000)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Mean 0.055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dirty="0">
                          <a:effectLst/>
                        </a:rPr>
                        <a:t>Min 0.053 Max 0.057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a:effectLst/>
                        </a:rPr>
                        <a:t>Mean 0.041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dirty="0">
                          <a:effectLst/>
                        </a:rPr>
                        <a:t>Min 0.040, Max 0.043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7820795"/>
                  </a:ext>
                </a:extLst>
              </a:tr>
              <a:tr h="1224615">
                <a:tc>
                  <a:txBody>
                    <a:bodyPr/>
                    <a:lstStyle/>
                    <a:p>
                      <a:pPr algn="ctr">
                        <a:lnSpc>
                          <a:spcPct val="100000"/>
                        </a:lnSpc>
                        <a:spcAft>
                          <a:spcPts val="800"/>
                        </a:spcAft>
                      </a:pPr>
                      <a:r>
                        <a:rPr lang="en-US" sz="1800" dirty="0">
                          <a:effectLst/>
                        </a:rPr>
                        <a:t>Design with more health states (N=1800)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Mean 0.051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dirty="0">
                          <a:effectLst/>
                        </a:rPr>
                        <a:t>Min 0.051, Max 0.052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a:effectLst/>
                        </a:rPr>
                        <a:t>Mean 0.040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dirty="0">
                          <a:effectLst/>
                        </a:rPr>
                        <a:t>Min 0.039, Max 0.041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189665"/>
                  </a:ext>
                </a:extLst>
              </a:tr>
              <a:tr h="1010892">
                <a:tc>
                  <a:txBody>
                    <a:bodyPr/>
                    <a:lstStyle/>
                    <a:p>
                      <a:pPr algn="ctr">
                        <a:lnSpc>
                          <a:spcPct val="100000"/>
                        </a:lnSpc>
                        <a:spcAft>
                          <a:spcPts val="800"/>
                        </a:spcAft>
                      </a:pPr>
                      <a:r>
                        <a:rPr lang="en-US" sz="1800" dirty="0">
                          <a:effectLst/>
                        </a:rPr>
                        <a:t>Design with more health states when sample size is fixed at basic design level (N=1008)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a:effectLst/>
                        </a:rPr>
                        <a:t>Mean 0.053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dirty="0">
                          <a:effectLst/>
                        </a:rPr>
                        <a:t>Min 0.052 Max 0.056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US" sz="1800">
                          <a:effectLst/>
                        </a:rPr>
                        <a:t>Mean 0.040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0000"/>
                        </a:lnSpc>
                        <a:spcAft>
                          <a:spcPts val="800"/>
                        </a:spcAft>
                      </a:pPr>
                      <a:r>
                        <a:rPr lang="en-US" sz="1800" dirty="0">
                          <a:effectLst/>
                        </a:rPr>
                        <a:t>Min 0.039 Max 0.043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8652360"/>
                  </a:ext>
                </a:extLst>
              </a:tr>
            </a:tbl>
          </a:graphicData>
        </a:graphic>
      </p:graphicFrame>
      <p:pic>
        <p:nvPicPr>
          <p:cNvPr id="45" name="Picture 44">
            <a:extLst>
              <a:ext uri="{FF2B5EF4-FFF2-40B4-BE49-F238E27FC236}">
                <a16:creationId xmlns:a16="http://schemas.microsoft.com/office/drawing/2014/main" id="{611DB05C-2956-2277-D7C4-CDB5A6932A23}"/>
              </a:ext>
            </a:extLst>
          </p:cNvPr>
          <p:cNvPicPr>
            <a:picLocks noChangeAspect="1"/>
          </p:cNvPicPr>
          <p:nvPr/>
        </p:nvPicPr>
        <p:blipFill>
          <a:blip r:embed="rId2"/>
          <a:stretch>
            <a:fillRect/>
          </a:stretch>
        </p:blipFill>
        <p:spPr>
          <a:xfrm>
            <a:off x="212103" y="15929677"/>
            <a:ext cx="2504122" cy="451937"/>
          </a:xfrm>
          <a:prstGeom prst="rect">
            <a:avLst/>
          </a:prstGeom>
        </p:spPr>
      </p:pic>
    </p:spTree>
    <p:extLst>
      <p:ext uri="{BB962C8B-B14F-4D97-AF65-F5344CB8AC3E}">
        <p14:creationId xmlns:p14="http://schemas.microsoft.com/office/powerpoint/2010/main" val="3565046513"/>
      </p:ext>
    </p:extLst>
  </p:cSld>
  <p:clrMapOvr>
    <a:masterClrMapping/>
  </p:clrMapOvr>
</p:sld>
</file>

<file path=ppt/theme/theme1.xml><?xml version="1.0" encoding="utf-8"?>
<a:theme xmlns:a="http://schemas.openxmlformats.org/drawingml/2006/main" name="36x60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1912</TotalTime>
  <Words>583</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Gaurav Jyani</cp:lastModifiedBy>
  <cp:revision>47</cp:revision>
  <dcterms:created xsi:type="dcterms:W3CDTF">2012-02-06T18:46:22Z</dcterms:created>
  <dcterms:modified xsi:type="dcterms:W3CDTF">2022-06-20T08:23:50Z</dcterms:modified>
  <cp:category>Research poster templates </cp:category>
</cp:coreProperties>
</file>