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64" r:id="rId2"/>
  </p:sldIdLst>
  <p:sldSz cx="51206400" cy="28803600"/>
  <p:notesSz cx="6858000" cy="9144000"/>
  <p:embeddedFontLst>
    <p:embeddedFont>
      <p:font typeface="Calibri" panose="020F0502020204030204" pitchFamily="34" charset="0"/>
      <p:regular r:id="rId4"/>
      <p:bold r:id="rId5"/>
      <p:italic r:id="rId6"/>
      <p:boldItalic r:id="rId7"/>
    </p:embeddedFont>
    <p:embeddedFont>
      <p:font typeface="Calisto MT" panose="02040603050505030304" pitchFamily="18" charset="77"/>
      <p:regular r:id="rId8"/>
      <p:bold r:id="rId9"/>
      <p:italic r:id="rId10"/>
      <p:boldItalic r:id="rId11"/>
    </p:embeddedFont>
  </p:embeddedFontLst>
  <p:defaultText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2" userDrawn="1">
          <p15:clr>
            <a:srgbClr val="A4A3A4"/>
          </p15:clr>
        </p15:guide>
        <p15:guide id="2" pos="161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97DF7"/>
    <a:srgbClr val="FFFFFF"/>
    <a:srgbClr val="77DEFF"/>
    <a:srgbClr val="C8C8C8"/>
    <a:srgbClr val="FF9598"/>
    <a:srgbClr val="0848F7"/>
    <a:srgbClr val="0D2E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25" autoAdjust="0"/>
    <p:restoredTop sz="95100"/>
  </p:normalViewPr>
  <p:slideViewPr>
    <p:cSldViewPr>
      <p:cViewPr varScale="1">
        <p:scale>
          <a:sx n="29" d="100"/>
          <a:sy n="29" d="100"/>
        </p:scale>
        <p:origin x="1664" y="360"/>
      </p:cViewPr>
      <p:guideLst>
        <p:guide orient="horz" pos="9072"/>
        <p:guide pos="16129"/>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84840-15DB-FC44-BE94-FD73FEFAA187}" type="datetimeFigureOut">
              <a:rPr lang="en-US" smtClean="0"/>
              <a:t>6/16/22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5D842E-5D64-C446-87D2-4E3D04B9FF06}"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5D842E-5D64-C446-87D2-4E3D04B9FF06}" type="slidenum">
              <a:rPr lang="en-US" smtClean="0"/>
              <a:t>1</a:t>
            </a:fld>
            <a:endParaRPr lang="en-US"/>
          </a:p>
        </p:txBody>
      </p:sp>
    </p:spTree>
    <p:extLst>
      <p:ext uri="{BB962C8B-B14F-4D97-AF65-F5344CB8AC3E}">
        <p14:creationId xmlns:p14="http://schemas.microsoft.com/office/powerpoint/2010/main" val="111342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97957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690374"/>
      </p:ext>
    </p:extLst>
  </p:cSld>
  <p:clrMap bg1="lt1" tx1="dk1" bg2="lt2" tx2="dk2" accent1="accent1" accent2="accent2" accent3="accent3" accent4="accent4" accent5="accent5" accent6="accent6" hlink="hlink" folHlink="folHlink"/>
  <p:sldLayoutIdLst>
    <p:sldLayoutId id="2147483652" r:id="rId1"/>
  </p:sldLayoutIdLst>
  <p:txStyles>
    <p:titleStyle>
      <a:lvl1pPr algn="ctr" defTabSz="3523946" rtl="0" eaLnBrk="1" latinLnBrk="0" hangingPunct="1">
        <a:spcBef>
          <a:spcPct val="0"/>
        </a:spcBef>
        <a:buNone/>
        <a:defRPr sz="16961" kern="1200">
          <a:solidFill>
            <a:schemeClr val="tx1"/>
          </a:solidFill>
          <a:latin typeface="+mj-lt"/>
          <a:ea typeface="+mj-ea"/>
          <a:cs typeface="+mj-cs"/>
        </a:defRPr>
      </a:lvl1pPr>
    </p:titleStyle>
    <p:bodyStyle>
      <a:lvl1pPr marL="1321479" indent="-1321479" algn="l" defTabSz="3523946" rtl="0" eaLnBrk="1" latinLnBrk="0" hangingPunct="1">
        <a:spcBef>
          <a:spcPct val="20000"/>
        </a:spcBef>
        <a:buFont typeface="Arial" panose="020B0604020202020204" pitchFamily="34" charset="0"/>
        <a:buChar char="•"/>
        <a:defRPr sz="12319" kern="1200">
          <a:solidFill>
            <a:schemeClr val="tx1"/>
          </a:solidFill>
          <a:latin typeface="+mn-lt"/>
          <a:ea typeface="+mn-ea"/>
          <a:cs typeface="+mn-cs"/>
        </a:defRPr>
      </a:lvl1pPr>
      <a:lvl2pPr marL="2863206" indent="-1101233" algn="l" defTabSz="3523946" rtl="0" eaLnBrk="1" latinLnBrk="0" hangingPunct="1">
        <a:spcBef>
          <a:spcPct val="20000"/>
        </a:spcBef>
        <a:buFont typeface="Arial" panose="020B0604020202020204" pitchFamily="34" charset="0"/>
        <a:buChar char="–"/>
        <a:defRPr sz="10800" kern="1200">
          <a:solidFill>
            <a:schemeClr val="tx1"/>
          </a:solidFill>
          <a:latin typeface="+mn-lt"/>
          <a:ea typeface="+mn-ea"/>
          <a:cs typeface="+mn-cs"/>
        </a:defRPr>
      </a:lvl2pPr>
      <a:lvl3pPr marL="4404930" indent="-880987" algn="l" defTabSz="3523946" rtl="0" eaLnBrk="1" latinLnBrk="0" hangingPunct="1">
        <a:spcBef>
          <a:spcPct val="20000"/>
        </a:spcBef>
        <a:buFont typeface="Arial" panose="020B0604020202020204" pitchFamily="34" charset="0"/>
        <a:buChar char="•"/>
        <a:defRPr sz="9282" kern="1200">
          <a:solidFill>
            <a:schemeClr val="tx1"/>
          </a:solidFill>
          <a:latin typeface="+mn-lt"/>
          <a:ea typeface="+mn-ea"/>
          <a:cs typeface="+mn-cs"/>
        </a:defRPr>
      </a:lvl3pPr>
      <a:lvl4pPr marL="6166903" indent="-880987" algn="l" defTabSz="3523946" rtl="0" eaLnBrk="1" latinLnBrk="0" hangingPunct="1">
        <a:spcBef>
          <a:spcPct val="20000"/>
        </a:spcBef>
        <a:buFont typeface="Arial" panose="020B0604020202020204" pitchFamily="34" charset="0"/>
        <a:buChar char="–"/>
        <a:defRPr sz="7678" kern="1200">
          <a:solidFill>
            <a:schemeClr val="tx1"/>
          </a:solidFill>
          <a:latin typeface="+mn-lt"/>
          <a:ea typeface="+mn-ea"/>
          <a:cs typeface="+mn-cs"/>
        </a:defRPr>
      </a:lvl4pPr>
      <a:lvl5pPr marL="7928877" indent="-880987" algn="l" defTabSz="3523946" rtl="0" eaLnBrk="1" latinLnBrk="0" hangingPunct="1">
        <a:spcBef>
          <a:spcPct val="20000"/>
        </a:spcBef>
        <a:buFont typeface="Arial" panose="020B0604020202020204" pitchFamily="34" charset="0"/>
        <a:buChar char="»"/>
        <a:defRPr sz="7678" kern="1200">
          <a:solidFill>
            <a:schemeClr val="tx1"/>
          </a:solidFill>
          <a:latin typeface="+mn-lt"/>
          <a:ea typeface="+mn-ea"/>
          <a:cs typeface="+mn-cs"/>
        </a:defRPr>
      </a:lvl5pPr>
      <a:lvl6pPr marL="9690850" indent="-880987" algn="l" defTabSz="3523946" rtl="0" eaLnBrk="1" latinLnBrk="0" hangingPunct="1">
        <a:spcBef>
          <a:spcPct val="20000"/>
        </a:spcBef>
        <a:buFont typeface="Arial" panose="020B0604020202020204" pitchFamily="34" charset="0"/>
        <a:buChar char="•"/>
        <a:defRPr sz="7678" kern="1200">
          <a:solidFill>
            <a:schemeClr val="tx1"/>
          </a:solidFill>
          <a:latin typeface="+mn-lt"/>
          <a:ea typeface="+mn-ea"/>
          <a:cs typeface="+mn-cs"/>
        </a:defRPr>
      </a:lvl6pPr>
      <a:lvl7pPr marL="11452820" indent="-880987" algn="l" defTabSz="3523946" rtl="0" eaLnBrk="1" latinLnBrk="0" hangingPunct="1">
        <a:spcBef>
          <a:spcPct val="20000"/>
        </a:spcBef>
        <a:buFont typeface="Arial" panose="020B0604020202020204" pitchFamily="34" charset="0"/>
        <a:buChar char="•"/>
        <a:defRPr sz="7678" kern="1200">
          <a:solidFill>
            <a:schemeClr val="tx1"/>
          </a:solidFill>
          <a:latin typeface="+mn-lt"/>
          <a:ea typeface="+mn-ea"/>
          <a:cs typeface="+mn-cs"/>
        </a:defRPr>
      </a:lvl7pPr>
      <a:lvl8pPr marL="13214796" indent="-880987" algn="l" defTabSz="3523946" rtl="0" eaLnBrk="1" latinLnBrk="0" hangingPunct="1">
        <a:spcBef>
          <a:spcPct val="20000"/>
        </a:spcBef>
        <a:buFont typeface="Arial" panose="020B0604020202020204" pitchFamily="34" charset="0"/>
        <a:buChar char="•"/>
        <a:defRPr sz="7678" kern="1200">
          <a:solidFill>
            <a:schemeClr val="tx1"/>
          </a:solidFill>
          <a:latin typeface="+mn-lt"/>
          <a:ea typeface="+mn-ea"/>
          <a:cs typeface="+mn-cs"/>
        </a:defRPr>
      </a:lvl8pPr>
      <a:lvl9pPr marL="14976768" indent="-880987" algn="l" defTabSz="3523946" rtl="0" eaLnBrk="1" latinLnBrk="0" hangingPunct="1">
        <a:spcBef>
          <a:spcPct val="20000"/>
        </a:spcBef>
        <a:buFont typeface="Arial" panose="020B0604020202020204" pitchFamily="34" charset="0"/>
        <a:buChar char="•"/>
        <a:defRPr sz="7678" kern="1200">
          <a:solidFill>
            <a:schemeClr val="tx1"/>
          </a:solidFill>
          <a:latin typeface="+mn-lt"/>
          <a:ea typeface="+mn-ea"/>
          <a:cs typeface="+mn-cs"/>
        </a:defRPr>
      </a:lvl9pPr>
    </p:bodyStyle>
    <p:otherStyle>
      <a:defPPr>
        <a:defRPr lang="en-US"/>
      </a:defPPr>
      <a:lvl1pPr marL="0" algn="l" defTabSz="3523946" rtl="0" eaLnBrk="1" latinLnBrk="0" hangingPunct="1">
        <a:defRPr sz="6918" kern="1200">
          <a:solidFill>
            <a:schemeClr val="tx1"/>
          </a:solidFill>
          <a:latin typeface="+mn-lt"/>
          <a:ea typeface="+mn-ea"/>
          <a:cs typeface="+mn-cs"/>
        </a:defRPr>
      </a:lvl1pPr>
      <a:lvl2pPr marL="1761972" algn="l" defTabSz="3523946" rtl="0" eaLnBrk="1" latinLnBrk="0" hangingPunct="1">
        <a:defRPr sz="6918" kern="1200">
          <a:solidFill>
            <a:schemeClr val="tx1"/>
          </a:solidFill>
          <a:latin typeface="+mn-lt"/>
          <a:ea typeface="+mn-ea"/>
          <a:cs typeface="+mn-cs"/>
        </a:defRPr>
      </a:lvl2pPr>
      <a:lvl3pPr marL="3523946" algn="l" defTabSz="3523946" rtl="0" eaLnBrk="1" latinLnBrk="0" hangingPunct="1">
        <a:defRPr sz="6918" kern="1200">
          <a:solidFill>
            <a:schemeClr val="tx1"/>
          </a:solidFill>
          <a:latin typeface="+mn-lt"/>
          <a:ea typeface="+mn-ea"/>
          <a:cs typeface="+mn-cs"/>
        </a:defRPr>
      </a:lvl3pPr>
      <a:lvl4pPr marL="5285917" algn="l" defTabSz="3523946" rtl="0" eaLnBrk="1" latinLnBrk="0" hangingPunct="1">
        <a:defRPr sz="6918" kern="1200">
          <a:solidFill>
            <a:schemeClr val="tx1"/>
          </a:solidFill>
          <a:latin typeface="+mn-lt"/>
          <a:ea typeface="+mn-ea"/>
          <a:cs typeface="+mn-cs"/>
        </a:defRPr>
      </a:lvl4pPr>
      <a:lvl5pPr marL="7047889" algn="l" defTabSz="3523946" rtl="0" eaLnBrk="1" latinLnBrk="0" hangingPunct="1">
        <a:defRPr sz="6918" kern="1200">
          <a:solidFill>
            <a:schemeClr val="tx1"/>
          </a:solidFill>
          <a:latin typeface="+mn-lt"/>
          <a:ea typeface="+mn-ea"/>
          <a:cs typeface="+mn-cs"/>
        </a:defRPr>
      </a:lvl5pPr>
      <a:lvl6pPr marL="8809863" algn="l" defTabSz="3523946" rtl="0" eaLnBrk="1" latinLnBrk="0" hangingPunct="1">
        <a:defRPr sz="6918" kern="1200">
          <a:solidFill>
            <a:schemeClr val="tx1"/>
          </a:solidFill>
          <a:latin typeface="+mn-lt"/>
          <a:ea typeface="+mn-ea"/>
          <a:cs typeface="+mn-cs"/>
        </a:defRPr>
      </a:lvl6pPr>
      <a:lvl7pPr marL="10571836" algn="l" defTabSz="3523946" rtl="0" eaLnBrk="1" latinLnBrk="0" hangingPunct="1">
        <a:defRPr sz="6918" kern="1200">
          <a:solidFill>
            <a:schemeClr val="tx1"/>
          </a:solidFill>
          <a:latin typeface="+mn-lt"/>
          <a:ea typeface="+mn-ea"/>
          <a:cs typeface="+mn-cs"/>
        </a:defRPr>
      </a:lvl7pPr>
      <a:lvl8pPr marL="12333808" algn="l" defTabSz="3523946" rtl="0" eaLnBrk="1" latinLnBrk="0" hangingPunct="1">
        <a:defRPr sz="6918" kern="1200">
          <a:solidFill>
            <a:schemeClr val="tx1"/>
          </a:solidFill>
          <a:latin typeface="+mn-lt"/>
          <a:ea typeface="+mn-ea"/>
          <a:cs typeface="+mn-cs"/>
        </a:defRPr>
      </a:lvl8pPr>
      <a:lvl9pPr marL="14095780" algn="l" defTabSz="3523946" rtl="0" eaLnBrk="1" latinLnBrk="0" hangingPunct="1">
        <a:defRPr sz="69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11" Type="http://schemas.openxmlformats.org/officeDocument/2006/relationships/image" Target="../media/image9.pn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E06B5EE-6FC1-8A41-B568-E15FF4AD19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3597" y="7155552"/>
            <a:ext cx="11144454" cy="18582658"/>
          </a:xfrm>
          <a:prstGeom prst="rect">
            <a:avLst/>
          </a:prstGeom>
        </p:spPr>
      </p:pic>
      <p:pic>
        <p:nvPicPr>
          <p:cNvPr id="78" name="Picture 77">
            <a:extLst>
              <a:ext uri="{FF2B5EF4-FFF2-40B4-BE49-F238E27FC236}">
                <a16:creationId xmlns:a16="http://schemas.microsoft.com/office/drawing/2014/main" id="{48545FE1-84B7-5445-8BDF-3811B4077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0587" y="18012685"/>
            <a:ext cx="9911426" cy="7359039"/>
          </a:xfrm>
          <a:prstGeom prst="rect">
            <a:avLst/>
          </a:prstGeom>
        </p:spPr>
      </p:pic>
      <p:sp>
        <p:nvSpPr>
          <p:cNvPr id="41" name="Content Placeholder 2"/>
          <p:cNvSpPr txBox="1">
            <a:spLocks/>
          </p:cNvSpPr>
          <p:nvPr/>
        </p:nvSpPr>
        <p:spPr>
          <a:xfrm>
            <a:off x="37347" y="10410925"/>
            <a:ext cx="16541572" cy="18281213"/>
          </a:xfrm>
          <a:prstGeom prst="rect">
            <a:avLst/>
          </a:prstGeom>
          <a:noFill/>
          <a:ln w="9525">
            <a:solidFill>
              <a:srgbClr val="0000FF"/>
            </a:solidFill>
            <a:round/>
            <a:headEnd/>
            <a:tailEnd type="triangle" w="med" len="med"/>
          </a:ln>
          <a:effectLst/>
        </p:spPr>
        <p:txBody>
          <a:bodyPr vert="horz" lIns="352338" tIns="176169" rIns="352338" bIns="176169" rtlCol="0">
            <a:noAutofit/>
          </a:bodyPr>
          <a:lstStyle>
            <a:lvl1pPr marL="1566161" indent="-1566161"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1pPr>
            <a:lvl2pPr marL="3393350" indent="-1305135"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9pPr>
          </a:lstStyle>
          <a:p>
            <a:pPr>
              <a:spcBef>
                <a:spcPct val="40000"/>
              </a:spcBef>
              <a:buFont typeface="Wingdings" pitchFamily="2" charset="2"/>
              <a:buChar char="v"/>
            </a:pPr>
            <a:endParaRPr lang="en-AU" altLang="en-US" sz="3600" dirty="0">
              <a:latin typeface="Calisto MT" panose="02040603050505030304" pitchFamily="18" charset="0"/>
              <a:cs typeface="Arial" panose="020B0604020202020204" pitchFamily="34" charset="0"/>
            </a:endParaRPr>
          </a:p>
          <a:p>
            <a:pPr>
              <a:spcBef>
                <a:spcPct val="40000"/>
              </a:spcBef>
              <a:buFont typeface="Wingdings" pitchFamily="2" charset="2"/>
              <a:buChar char="v"/>
            </a:pPr>
            <a:r>
              <a:rPr lang="en-AU" altLang="en-US" sz="3600" dirty="0">
                <a:latin typeface="Calisto MT" panose="02040603050505030304" pitchFamily="18" charset="0"/>
                <a:cs typeface="Arial" panose="020B0604020202020204" pitchFamily="34" charset="0"/>
              </a:rPr>
              <a:t>In total, 302 respondents completed an adapted EQ-VT protocol that included 15 TTO tasks and 14 DCE tasks.</a:t>
            </a:r>
          </a:p>
          <a:p>
            <a:pPr>
              <a:spcBef>
                <a:spcPct val="40000"/>
              </a:spcBef>
              <a:buFont typeface="Wingdings" pitchFamily="2" charset="2"/>
              <a:buChar char="v"/>
            </a:pPr>
            <a:r>
              <a:rPr lang="en-AU" altLang="en-US" sz="3600" dirty="0">
                <a:latin typeface="Calisto MT" panose="02040603050505030304" pitchFamily="18" charset="0"/>
                <a:cs typeface="Arial" panose="020B0604020202020204" pitchFamily="34" charset="0"/>
              </a:rPr>
              <a:t>Utility decrements for the five levels of the five dimensions in EQ-5D-5L were estimated across age groups, and across five dichotomized subgroups based on self-reported health and health experience(Table 1). Descriptive statistics were generated.</a:t>
            </a:r>
          </a:p>
          <a:p>
            <a:pPr>
              <a:spcBef>
                <a:spcPct val="40000"/>
              </a:spcBef>
              <a:buFont typeface="Wingdings" pitchFamily="2" charset="2"/>
              <a:buChar char="v"/>
            </a:pPr>
            <a:r>
              <a:rPr lang="en-AU" altLang="en-US" sz="3600" dirty="0">
                <a:latin typeface="Calisto MT" panose="02040603050505030304" pitchFamily="18" charset="0"/>
                <a:cs typeface="Arial" panose="020B0604020202020204" pitchFamily="34" charset="0"/>
              </a:rPr>
              <a:t>Conditional logit models were used to derive utility decrements in DCE data and Tobit models with data censored at -1 were used to derive utility decrements in TTO data.</a:t>
            </a:r>
          </a:p>
          <a:p>
            <a:pPr marL="0" indent="0">
              <a:spcBef>
                <a:spcPct val="40000"/>
              </a:spcBef>
              <a:buNone/>
            </a:pPr>
            <a:endParaRPr lang="en-AU" altLang="en-US" sz="3600" dirty="0">
              <a:latin typeface="Calisto MT" panose="02040603050505030304" pitchFamily="18" charset="0"/>
              <a:cs typeface="Arial" panose="020B0604020202020204" pitchFamily="34" charset="0"/>
            </a:endParaRPr>
          </a:p>
          <a:p>
            <a:pPr marL="0" indent="0">
              <a:spcBef>
                <a:spcPct val="40000"/>
              </a:spcBef>
              <a:buNone/>
            </a:pPr>
            <a:endParaRPr lang="en-AU" altLang="en-US" sz="3600" dirty="0">
              <a:latin typeface="Calisto MT" panose="02040603050505030304" pitchFamily="18" charset="0"/>
              <a:cs typeface="Arial" panose="020B0604020202020204" pitchFamily="34" charset="0"/>
            </a:endParaRPr>
          </a:p>
          <a:p>
            <a:pPr marL="0" indent="0">
              <a:spcBef>
                <a:spcPct val="40000"/>
              </a:spcBef>
              <a:buNone/>
            </a:pPr>
            <a:r>
              <a:rPr lang="en-AU" altLang="en-US" sz="3600" dirty="0">
                <a:latin typeface="Calisto MT" panose="02040603050505030304" pitchFamily="18" charset="0"/>
                <a:cs typeface="Arial" panose="020B0604020202020204" pitchFamily="34" charset="0"/>
              </a:rPr>
              <a:t> </a:t>
            </a:r>
          </a:p>
          <a:p>
            <a:pPr marL="0" indent="0">
              <a:spcBef>
                <a:spcPct val="40000"/>
              </a:spcBef>
              <a:buNone/>
            </a:pPr>
            <a:endParaRPr lang="en-AU" altLang="en-US" sz="3600" dirty="0">
              <a:latin typeface="Calisto MT" panose="02040603050505030304" pitchFamily="18" charset="0"/>
            </a:endParaRPr>
          </a:p>
          <a:p>
            <a:pPr marL="0" indent="0">
              <a:buNone/>
            </a:pPr>
            <a:endParaRPr lang="en-AU" sz="3600" dirty="0">
              <a:solidFill>
                <a:srgbClr val="0D2EE5"/>
              </a:solidFill>
              <a:latin typeface="Calisto MT" panose="02040603050505030304" pitchFamily="18" charset="0"/>
              <a:cs typeface="Arial" panose="020B0604020202020204" pitchFamily="34" charset="0"/>
            </a:endParaRPr>
          </a:p>
        </p:txBody>
      </p:sp>
      <p:sp>
        <p:nvSpPr>
          <p:cNvPr id="43" name="Content Placeholder 2">
            <a:extLst>
              <a:ext uri="{FF2B5EF4-FFF2-40B4-BE49-F238E27FC236}">
                <a16:creationId xmlns:a16="http://schemas.microsoft.com/office/drawing/2014/main" id="{C68234CF-B325-414F-8D17-24EC96301933}"/>
              </a:ext>
            </a:extLst>
          </p:cNvPr>
          <p:cNvSpPr txBox="1">
            <a:spLocks/>
          </p:cNvSpPr>
          <p:nvPr/>
        </p:nvSpPr>
        <p:spPr>
          <a:xfrm>
            <a:off x="36951" y="27305004"/>
            <a:ext cx="16526143" cy="728247"/>
          </a:xfrm>
          <a:prstGeom prst="rect">
            <a:avLst/>
          </a:prstGeom>
          <a:solidFill>
            <a:schemeClr val="accent1"/>
          </a:solidFill>
          <a:ln>
            <a:solidFill>
              <a:schemeClr val="accent1"/>
            </a:solidFill>
          </a:ln>
        </p:spPr>
        <p:txBody>
          <a:bodyPr vert="horz" lIns="352338" tIns="176169" rIns="352338" bIns="176169"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3600" b="1" cap="small" dirty="0">
                <a:solidFill>
                  <a:schemeClr val="bg1"/>
                </a:solidFill>
                <a:latin typeface="Calisto MT" panose="02040603050505030304" pitchFamily="18" charset="0"/>
                <a:cs typeface="Bangla MN" panose="02000500020000000000" pitchFamily="2" charset="0"/>
              </a:rPr>
              <a:t>Acknowledgments</a:t>
            </a:r>
            <a:endParaRPr lang="en-AU" sz="4303" b="1" cap="small" dirty="0">
              <a:solidFill>
                <a:schemeClr val="bg1"/>
              </a:solidFill>
              <a:latin typeface="Calisto MT" panose="02040603050505030304" pitchFamily="18" charset="0"/>
              <a:cs typeface="Bangla MN" panose="02000500020000000000" pitchFamily="2" charset="0"/>
            </a:endParaRPr>
          </a:p>
        </p:txBody>
      </p:sp>
      <p:sp>
        <p:nvSpPr>
          <p:cNvPr id="31" name="Rectangle 30"/>
          <p:cNvSpPr/>
          <p:nvPr/>
        </p:nvSpPr>
        <p:spPr>
          <a:xfrm flipV="1">
            <a:off x="67855" y="-46059"/>
            <a:ext cx="51225857" cy="55080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918" dirty="0">
              <a:solidFill>
                <a:schemeClr val="bg1"/>
              </a:solidFill>
              <a:latin typeface="Calisto MT" panose="02040603050505030304" pitchFamily="18" charset="0"/>
            </a:endParaRPr>
          </a:p>
        </p:txBody>
      </p:sp>
      <p:sp>
        <p:nvSpPr>
          <p:cNvPr id="37" name="Content Placeholder 2"/>
          <p:cNvSpPr txBox="1">
            <a:spLocks/>
          </p:cNvSpPr>
          <p:nvPr/>
        </p:nvSpPr>
        <p:spPr>
          <a:xfrm>
            <a:off x="37347" y="6774102"/>
            <a:ext cx="16541572" cy="2595982"/>
          </a:xfrm>
          <a:prstGeom prst="rect">
            <a:avLst/>
          </a:prstGeom>
          <a:solidFill>
            <a:schemeClr val="bg1"/>
          </a:solidFill>
          <a:ln>
            <a:solidFill>
              <a:schemeClr val="accent1"/>
            </a:solidFill>
          </a:ln>
        </p:spPr>
        <p:txBody>
          <a:bodyPr vert="horz" lIns="352338" tIns="176169" rIns="352338" bIns="176169" rtlCol="0">
            <a:normAutofit/>
          </a:bodyPr>
          <a:lstStyle>
            <a:lvl1pPr marL="1566161" indent="-1566161"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1pPr>
            <a:lvl2pPr marL="3393350" indent="-1305135"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9pPr>
          </a:lstStyle>
          <a:p>
            <a:pPr marL="0" indent="0" algn="just">
              <a:buNone/>
            </a:pPr>
            <a:r>
              <a:rPr lang="en-US" sz="3600" dirty="0">
                <a:latin typeface="Calisto MT" panose="02040603050505030304" pitchFamily="18" charset="0"/>
                <a:cs typeface="Arial" panose="020B0604020202020204" pitchFamily="34" charset="0"/>
              </a:rPr>
              <a:t>This study aimed to explore whether different demographic characteristics including age, experience of illness, and self-reported health result in different values for EQ-5D-5L health states. We also investigated whether the effects of demographic characteristics were the same across two valuation methods.</a:t>
            </a:r>
          </a:p>
        </p:txBody>
      </p:sp>
      <p:sp>
        <p:nvSpPr>
          <p:cNvPr id="42" name="Content Placeholder 2"/>
          <p:cNvSpPr txBox="1">
            <a:spLocks/>
          </p:cNvSpPr>
          <p:nvPr/>
        </p:nvSpPr>
        <p:spPr>
          <a:xfrm>
            <a:off x="16925536" y="26573799"/>
            <a:ext cx="34305949" cy="2092594"/>
          </a:xfrm>
          <a:prstGeom prst="rect">
            <a:avLst/>
          </a:prstGeom>
          <a:solidFill>
            <a:schemeClr val="bg1"/>
          </a:solidFill>
          <a:ln>
            <a:solidFill>
              <a:schemeClr val="accent1"/>
            </a:solidFill>
          </a:ln>
        </p:spPr>
        <p:txBody>
          <a:bodyPr vert="horz" lIns="352338" tIns="176169" rIns="352338" bIns="176169" rtlCol="0">
            <a:noAutofit/>
          </a:bodyPr>
          <a:lstStyle>
            <a:lvl1pPr marL="1566161" indent="-1566161"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1pPr>
            <a:lvl2pPr marL="3393350" indent="-1305135"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9pPr>
          </a:lstStyle>
          <a:p>
            <a:pPr marL="0" indent="0" algn="just">
              <a:spcBef>
                <a:spcPct val="40000"/>
              </a:spcBef>
              <a:buNone/>
            </a:pPr>
            <a:r>
              <a:rPr lang="en-AU" altLang="en-US" sz="3600" dirty="0">
                <a:latin typeface="Calisto MT" panose="02040603050505030304" pitchFamily="18" charset="0"/>
                <a:cs typeface="Arial" panose="020B0604020202020204" pitchFamily="34" charset="0"/>
              </a:rPr>
              <a:t>The patterns found in the models based on the DCE data were not consistent with those found in the models based on the TTO data. This suggests differences in preference patterns based on the elicitation procedure used. Further exploratory analyses to investigate the sources of the differences would support the further development and appropriate use of these elicitation procedures.</a:t>
            </a:r>
            <a:endParaRPr lang="en-AU" altLang="en-US" sz="3586" dirty="0">
              <a:solidFill>
                <a:srgbClr val="0D2EE5"/>
              </a:solidFill>
              <a:latin typeface="Calisto MT" panose="02040603050505030304" pitchFamily="18" charset="0"/>
              <a:cs typeface="Arial" panose="020B0604020202020204" pitchFamily="34" charset="0"/>
            </a:endParaRPr>
          </a:p>
          <a:p>
            <a:pPr marL="0" indent="0">
              <a:spcBef>
                <a:spcPct val="40000"/>
              </a:spcBef>
              <a:buNone/>
            </a:pPr>
            <a:r>
              <a:rPr lang="en-AU" altLang="en-US" sz="2800" b="1" dirty="0">
                <a:latin typeface="Calisto MT" panose="02040603050505030304" pitchFamily="18" charset="0"/>
                <a:cs typeface="Arial" panose="020B0604020202020204" pitchFamily="34" charset="0"/>
              </a:rPr>
              <a:t> </a:t>
            </a:r>
            <a:endParaRPr lang="en-AU" altLang="en-US" sz="2800" b="1" dirty="0">
              <a:latin typeface="Calisto MT" panose="02040603050505030304" pitchFamily="18" charset="0"/>
            </a:endParaRPr>
          </a:p>
        </p:txBody>
      </p:sp>
      <p:sp>
        <p:nvSpPr>
          <p:cNvPr id="44" name="Content Placeholder 2"/>
          <p:cNvSpPr>
            <a:spLocks noGrp="1"/>
          </p:cNvSpPr>
          <p:nvPr>
            <p:ph sz="half" idx="4294967295"/>
          </p:nvPr>
        </p:nvSpPr>
        <p:spPr>
          <a:xfrm>
            <a:off x="957" y="5865554"/>
            <a:ext cx="16578882" cy="908547"/>
          </a:xfrm>
          <a:prstGeom prst="rect">
            <a:avLst/>
          </a:prstGeom>
          <a:solidFill>
            <a:schemeClr val="accent1"/>
          </a:solidFill>
          <a:ln>
            <a:solidFill>
              <a:schemeClr val="accent1"/>
            </a:solidFill>
          </a:ln>
        </p:spPr>
        <p:txBody>
          <a:bodyPr lIns="352303" tIns="176151" rIns="352303" bIns="176151" anchor="ctr" anchorCtr="0">
            <a:noAutofit/>
          </a:bodyPr>
          <a:lstStyle/>
          <a:p>
            <a:pPr marL="0" indent="0" algn="ctr">
              <a:buNone/>
            </a:pPr>
            <a:r>
              <a:rPr lang="en-AU" sz="4300" b="1" cap="small" dirty="0">
                <a:solidFill>
                  <a:schemeClr val="bg1"/>
                </a:solidFill>
                <a:latin typeface="Calisto MT" panose="02040603050505030304" pitchFamily="18" charset="0"/>
                <a:cs typeface="Bangla MN" panose="02000500020000000000" pitchFamily="2" charset="0"/>
              </a:rPr>
              <a:t>Objectives</a:t>
            </a:r>
          </a:p>
        </p:txBody>
      </p:sp>
      <p:sp>
        <p:nvSpPr>
          <p:cNvPr id="45" name="Content Placeholder 3"/>
          <p:cNvSpPr>
            <a:spLocks noGrp="1" noChangeAspect="1"/>
          </p:cNvSpPr>
          <p:nvPr>
            <p:ph sz="half" idx="4294967295"/>
          </p:nvPr>
        </p:nvSpPr>
        <p:spPr>
          <a:xfrm>
            <a:off x="16957857" y="5880387"/>
            <a:ext cx="34248543" cy="940086"/>
          </a:xfrm>
          <a:prstGeom prst="rect">
            <a:avLst/>
          </a:prstGeom>
          <a:solidFill>
            <a:schemeClr val="accent1"/>
          </a:solidFill>
          <a:ln>
            <a:solidFill>
              <a:schemeClr val="accent1"/>
            </a:solidFill>
          </a:ln>
        </p:spPr>
        <p:txBody>
          <a:bodyPr lIns="352303" tIns="176151" rIns="352303" bIns="176151" anchor="ctr" anchorCtr="0">
            <a:noAutofit/>
          </a:bodyPr>
          <a:lstStyle/>
          <a:p>
            <a:pPr marL="0" indent="0" algn="ctr">
              <a:buNone/>
            </a:pPr>
            <a:r>
              <a:rPr lang="en-AU" sz="4000" b="1" cap="small" dirty="0">
                <a:solidFill>
                  <a:schemeClr val="bg1"/>
                </a:solidFill>
                <a:latin typeface="Calisto MT" panose="02040603050505030304" pitchFamily="18" charset="0"/>
                <a:cs typeface="Bangla MN" pitchFamily="2" charset="0"/>
              </a:rPr>
              <a:t>RESULTS</a:t>
            </a:r>
            <a:endParaRPr lang="en-AU" sz="4303" b="1" cap="small" dirty="0">
              <a:solidFill>
                <a:schemeClr val="bg1"/>
              </a:solidFill>
              <a:latin typeface="Calisto MT" panose="02040603050505030304" pitchFamily="18" charset="0"/>
              <a:cs typeface="Bangla MN" pitchFamily="2" charset="0"/>
            </a:endParaRPr>
          </a:p>
        </p:txBody>
      </p:sp>
      <p:sp>
        <p:nvSpPr>
          <p:cNvPr id="48" name="Content Placeholder 2"/>
          <p:cNvSpPr txBox="1">
            <a:spLocks/>
          </p:cNvSpPr>
          <p:nvPr/>
        </p:nvSpPr>
        <p:spPr>
          <a:xfrm>
            <a:off x="36951" y="9745918"/>
            <a:ext cx="16543366" cy="780741"/>
          </a:xfrm>
          <a:prstGeom prst="rect">
            <a:avLst/>
          </a:prstGeom>
          <a:solidFill>
            <a:schemeClr val="accent1"/>
          </a:solidFill>
          <a:ln>
            <a:solidFill>
              <a:schemeClr val="accent1"/>
            </a:solidFill>
          </a:ln>
        </p:spPr>
        <p:txBody>
          <a:bodyPr vert="horz" lIns="352338" tIns="176169" rIns="352338" bIns="176169"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4000" b="1" cap="small" dirty="0">
                <a:solidFill>
                  <a:schemeClr val="bg1"/>
                </a:solidFill>
                <a:latin typeface="Calisto MT" panose="02040603050505030304" pitchFamily="18" charset="0"/>
                <a:cs typeface="Bangla MN" panose="02000500020000000000" pitchFamily="2" charset="0"/>
              </a:rPr>
              <a:t>METHODS</a:t>
            </a:r>
            <a:endParaRPr lang="en-AU" sz="4300" b="1" cap="small" dirty="0">
              <a:solidFill>
                <a:schemeClr val="bg1"/>
              </a:solidFill>
              <a:latin typeface="Calisto MT" panose="02040603050505030304" pitchFamily="18" charset="0"/>
              <a:cs typeface="Bangla MN" panose="02000500020000000000" pitchFamily="2" charset="0"/>
            </a:endParaRPr>
          </a:p>
        </p:txBody>
      </p:sp>
      <p:sp>
        <p:nvSpPr>
          <p:cNvPr id="24" name="Rectangle 23"/>
          <p:cNvSpPr/>
          <p:nvPr/>
        </p:nvSpPr>
        <p:spPr>
          <a:xfrm>
            <a:off x="4878047" y="310020"/>
            <a:ext cx="43798223" cy="6063198"/>
          </a:xfrm>
          <a:prstGeom prst="rect">
            <a:avLst/>
          </a:prstGeom>
        </p:spPr>
        <p:txBody>
          <a:bodyPr wrap="square">
            <a:spAutoFit/>
          </a:bodyPr>
          <a:lstStyle/>
          <a:p>
            <a:pPr algn="ctr">
              <a:spcBef>
                <a:spcPts val="2400"/>
              </a:spcBef>
              <a:spcAft>
                <a:spcPts val="2400"/>
              </a:spcAft>
            </a:pPr>
            <a:r>
              <a:rPr lang="en-AU" sz="8800" b="1" dirty="0">
                <a:solidFill>
                  <a:schemeClr val="bg1"/>
                </a:solidFill>
                <a:latin typeface="Calisto MT" panose="02040603050505030304" pitchFamily="18" charset="0"/>
              </a:rPr>
              <a:t>Effect of demographic characteristics on health states valuation </a:t>
            </a:r>
            <a:br>
              <a:rPr lang="en-AU" sz="8800" b="1" dirty="0">
                <a:solidFill>
                  <a:schemeClr val="bg1"/>
                </a:solidFill>
                <a:latin typeface="Calisto MT" panose="02040603050505030304" pitchFamily="18" charset="0"/>
                <a:cs typeface="Bangla MN" panose="02000500020000000000" pitchFamily="2" charset="0"/>
              </a:rPr>
            </a:br>
            <a:r>
              <a:rPr lang="en-AU" sz="8800" b="1" dirty="0">
                <a:solidFill>
                  <a:schemeClr val="bg1"/>
                </a:solidFill>
                <a:latin typeface="Calisto MT" panose="02040603050505030304" pitchFamily="18" charset="0"/>
                <a:cs typeface="Bangla MN" panose="02000500020000000000" pitchFamily="2" charset="0"/>
              </a:rPr>
              <a:t>based on TTO and DCE         </a:t>
            </a:r>
            <a:br>
              <a:rPr lang="en-AU" sz="8800" dirty="0">
                <a:solidFill>
                  <a:schemeClr val="bg1"/>
                </a:solidFill>
                <a:latin typeface="Calisto MT" panose="02040603050505030304" pitchFamily="18" charset="0"/>
                <a:cs typeface="Bangla MN" panose="02000500020000000000" pitchFamily="2" charset="0"/>
              </a:rPr>
            </a:br>
            <a:r>
              <a:rPr lang="en-AU" sz="8800" dirty="0">
                <a:solidFill>
                  <a:schemeClr val="bg1"/>
                </a:solidFill>
                <a:latin typeface="Calisto MT" panose="02040603050505030304" pitchFamily="18" charset="0"/>
                <a:cs typeface="Bangla MN" panose="02000500020000000000" pitchFamily="2" charset="0"/>
              </a:rPr>
              <a:t> </a:t>
            </a:r>
            <a:r>
              <a:rPr lang="en-AU" sz="5400" dirty="0">
                <a:solidFill>
                  <a:schemeClr val="bg1"/>
                </a:solidFill>
                <a:latin typeface="Calisto MT" panose="02040603050505030304" pitchFamily="18" charset="0"/>
                <a:cs typeface="Arial" panose="020B0604020202020204" pitchFamily="34" charset="0"/>
              </a:rPr>
              <a:t>Yiting Luo</a:t>
            </a:r>
            <a:r>
              <a:rPr lang="en-AU" sz="5400" baseline="30000" dirty="0">
                <a:solidFill>
                  <a:schemeClr val="bg1"/>
                </a:solidFill>
                <a:latin typeface="Calisto MT" panose="02040603050505030304" pitchFamily="18" charset="0"/>
                <a:cs typeface="Arial" panose="020B0604020202020204" pitchFamily="34" charset="0"/>
              </a:rPr>
              <a:t>1</a:t>
            </a:r>
            <a:r>
              <a:rPr lang="en-AU" sz="5400" dirty="0">
                <a:solidFill>
                  <a:schemeClr val="bg1"/>
                </a:solidFill>
                <a:latin typeface="Calisto MT" panose="02040603050505030304" pitchFamily="18" charset="0"/>
                <a:cs typeface="Arial" panose="020B0604020202020204" pitchFamily="34" charset="0"/>
              </a:rPr>
              <a:t>, Brendan Mulhern</a:t>
            </a:r>
            <a:r>
              <a:rPr lang="en-AU" sz="5400" baseline="30000" dirty="0">
                <a:solidFill>
                  <a:schemeClr val="bg1"/>
                </a:solidFill>
                <a:latin typeface="Calisto MT" panose="02040603050505030304" pitchFamily="18" charset="0"/>
                <a:cs typeface="Arial" panose="020B0604020202020204" pitchFamily="34" charset="0"/>
              </a:rPr>
              <a:t>1</a:t>
            </a:r>
            <a:r>
              <a:rPr lang="en-AU" sz="5400" dirty="0">
                <a:solidFill>
                  <a:schemeClr val="bg1"/>
                </a:solidFill>
                <a:latin typeface="Calisto MT" panose="02040603050505030304" pitchFamily="18" charset="0"/>
                <a:cs typeface="Arial" panose="020B0604020202020204" pitchFamily="34" charset="0"/>
              </a:rPr>
              <a:t>, Richard Norman</a:t>
            </a:r>
            <a:r>
              <a:rPr lang="en-AU" sz="5400" baseline="30000" dirty="0">
                <a:solidFill>
                  <a:schemeClr val="bg1"/>
                </a:solidFill>
                <a:latin typeface="Calisto MT" panose="02040603050505030304" pitchFamily="18" charset="0"/>
                <a:cs typeface="Arial" panose="020B0604020202020204" pitchFamily="34" charset="0"/>
              </a:rPr>
              <a:t>2</a:t>
            </a:r>
            <a:r>
              <a:rPr lang="en-AU" sz="5400" dirty="0">
                <a:solidFill>
                  <a:schemeClr val="bg1"/>
                </a:solidFill>
                <a:latin typeface="Calisto MT" panose="02040603050505030304" pitchFamily="18" charset="0"/>
                <a:cs typeface="Arial" panose="020B0604020202020204" pitchFamily="34" charset="0"/>
              </a:rPr>
              <a:t>, Deborah Street</a:t>
            </a:r>
            <a:r>
              <a:rPr lang="en-AU" sz="5400" baseline="30000" dirty="0">
                <a:solidFill>
                  <a:schemeClr val="bg1"/>
                </a:solidFill>
                <a:latin typeface="Calisto MT" panose="02040603050505030304" pitchFamily="18" charset="0"/>
                <a:cs typeface="Arial" panose="020B0604020202020204" pitchFamily="34" charset="0"/>
              </a:rPr>
              <a:t>1</a:t>
            </a:r>
            <a:r>
              <a:rPr lang="en-AU" sz="5400" dirty="0">
                <a:solidFill>
                  <a:schemeClr val="bg1"/>
                </a:solidFill>
                <a:latin typeface="Calisto MT" panose="02040603050505030304" pitchFamily="18" charset="0"/>
                <a:cs typeface="Arial" panose="020B0604020202020204" pitchFamily="34" charset="0"/>
              </a:rPr>
              <a:t>, Rosalie Viney</a:t>
            </a:r>
            <a:r>
              <a:rPr lang="en-AU" sz="5400" baseline="30000" dirty="0">
                <a:solidFill>
                  <a:schemeClr val="bg1"/>
                </a:solidFill>
                <a:latin typeface="Calisto MT" panose="02040603050505030304" pitchFamily="18" charset="0"/>
                <a:cs typeface="Arial" panose="020B0604020202020204" pitchFamily="34" charset="0"/>
              </a:rPr>
              <a:t>1</a:t>
            </a:r>
          </a:p>
          <a:p>
            <a:pPr algn="ctr"/>
            <a:r>
              <a:rPr lang="en-AU" sz="4800" baseline="30000" dirty="0">
                <a:solidFill>
                  <a:schemeClr val="bg1"/>
                </a:solidFill>
                <a:latin typeface="Calisto MT" panose="02040603050505030304" pitchFamily="18" charset="0"/>
                <a:cs typeface="Arial" panose="020B0604020202020204" pitchFamily="34" charset="0"/>
              </a:rPr>
              <a:t>1  </a:t>
            </a:r>
            <a:r>
              <a:rPr lang="en-AU" sz="4800" dirty="0">
                <a:solidFill>
                  <a:schemeClr val="bg1"/>
                </a:solidFill>
                <a:latin typeface="Calisto MT" panose="02040603050505030304" pitchFamily="18" charset="0"/>
                <a:cs typeface="Arial" panose="020B0604020202020204" pitchFamily="34" charset="0"/>
              </a:rPr>
              <a:t>Centre for Health Economics Research and Evaluation (CHERE), University of Technology Sydney, </a:t>
            </a:r>
            <a:r>
              <a:rPr lang="en-AU" sz="4800" baseline="30000" dirty="0">
                <a:solidFill>
                  <a:schemeClr val="bg1"/>
                </a:solidFill>
                <a:latin typeface="Calisto MT" panose="02040603050505030304" pitchFamily="18" charset="0"/>
                <a:cs typeface="Arial" panose="020B0604020202020204" pitchFamily="34" charset="0"/>
              </a:rPr>
              <a:t>2 </a:t>
            </a:r>
            <a:r>
              <a:rPr lang="en-US" sz="4800" dirty="0">
                <a:solidFill>
                  <a:schemeClr val="bg1"/>
                </a:solidFill>
                <a:latin typeface="Calisto MT" panose="02040603050505030304" pitchFamily="18" charset="0"/>
                <a:cs typeface="Arial" panose="020B0604020202020204" pitchFamily="34" charset="0"/>
              </a:rPr>
              <a:t>Curtin School of Population Health, </a:t>
            </a:r>
            <a:r>
              <a:rPr lang="en-AU" sz="4800" dirty="0">
                <a:solidFill>
                  <a:schemeClr val="bg1"/>
                </a:solidFill>
                <a:latin typeface="Calisto MT" panose="02040603050505030304" pitchFamily="18" charset="0"/>
                <a:cs typeface="Arial" panose="020B0604020202020204" pitchFamily="34" charset="0"/>
              </a:rPr>
              <a:t>Curtin university</a:t>
            </a:r>
          </a:p>
          <a:p>
            <a:pPr algn="ctr"/>
            <a:endParaRPr lang="en-AU" sz="5600" dirty="0">
              <a:solidFill>
                <a:schemeClr val="bg1"/>
              </a:solidFill>
              <a:latin typeface="Calisto MT" panose="02040603050505030304" pitchFamily="18" charset="0"/>
              <a:cs typeface="Bangla MN" panose="02000500020000000000" pitchFamily="2" charset="0"/>
            </a:endParaRPr>
          </a:p>
        </p:txBody>
      </p:sp>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48" y="2052837"/>
            <a:ext cx="3419903" cy="3409153"/>
          </a:xfrm>
          <a:prstGeom prst="rect">
            <a:avLst/>
          </a:prstGeom>
        </p:spPr>
      </p:pic>
      <p:pic>
        <p:nvPicPr>
          <p:cNvPr id="22" name="Picture 21" descr="CHERE Colour LOGO">
            <a:extLst>
              <a:ext uri="{FF2B5EF4-FFF2-40B4-BE49-F238E27FC236}">
                <a16:creationId xmlns:a16="http://schemas.microsoft.com/office/drawing/2014/main" id="{3B60D74D-A496-8D49-B081-B43F864358C2}"/>
              </a:ext>
            </a:extLst>
          </p:cNvPr>
          <p:cNvPicPr>
            <a:picLocks noChangeAspect="1" noChangeArrowheads="1"/>
          </p:cNvPicPr>
          <p:nvPr/>
        </p:nvPicPr>
        <p:blipFill>
          <a:blip r:embed="rId6" cstate="print"/>
          <a:srcRect/>
          <a:stretch>
            <a:fillRect/>
          </a:stretch>
        </p:blipFill>
        <p:spPr bwMode="auto">
          <a:xfrm>
            <a:off x="37347" y="24116529"/>
            <a:ext cx="6377572" cy="2062071"/>
          </a:xfrm>
          <a:prstGeom prst="rect">
            <a:avLst/>
          </a:prstGeom>
          <a:noFill/>
          <a:ln w="9525">
            <a:noFill/>
            <a:miter lim="800000"/>
            <a:headEnd/>
            <a:tailEnd/>
          </a:ln>
        </p:spPr>
      </p:pic>
      <p:graphicFrame>
        <p:nvGraphicFramePr>
          <p:cNvPr id="5" name="Table 4">
            <a:extLst>
              <a:ext uri="{FF2B5EF4-FFF2-40B4-BE49-F238E27FC236}">
                <a16:creationId xmlns:a16="http://schemas.microsoft.com/office/drawing/2014/main" id="{6581C398-CC6D-314A-87A4-7E431A7D10C6}"/>
              </a:ext>
            </a:extLst>
          </p:cNvPr>
          <p:cNvGraphicFramePr>
            <a:graphicFrameLocks noGrp="1"/>
          </p:cNvGraphicFramePr>
          <p:nvPr>
            <p:extLst>
              <p:ext uri="{D42A27DB-BD31-4B8C-83A1-F6EECF244321}">
                <p14:modId xmlns:p14="http://schemas.microsoft.com/office/powerpoint/2010/main" val="3801267532"/>
              </p:ext>
            </p:extLst>
          </p:nvPr>
        </p:nvGraphicFramePr>
        <p:xfrm>
          <a:off x="1877338" y="18276941"/>
          <a:ext cx="12787604" cy="4301843"/>
        </p:xfrm>
        <a:graphic>
          <a:graphicData uri="http://schemas.openxmlformats.org/drawingml/2006/table">
            <a:tbl>
              <a:tblPr firstRow="1" firstCol="1" bandRow="1">
                <a:tableStyleId>{5C22544A-7EE6-4342-B048-85BDC9FD1C3A}</a:tableStyleId>
              </a:tblPr>
              <a:tblGrid>
                <a:gridCol w="8281129">
                  <a:extLst>
                    <a:ext uri="{9D8B030D-6E8A-4147-A177-3AD203B41FA5}">
                      <a16:colId xmlns:a16="http://schemas.microsoft.com/office/drawing/2014/main" val="3143508294"/>
                    </a:ext>
                  </a:extLst>
                </a:gridCol>
                <a:gridCol w="4506475">
                  <a:extLst>
                    <a:ext uri="{9D8B030D-6E8A-4147-A177-3AD203B41FA5}">
                      <a16:colId xmlns:a16="http://schemas.microsoft.com/office/drawing/2014/main" val="1537279522"/>
                    </a:ext>
                  </a:extLst>
                </a:gridCol>
              </a:tblGrid>
              <a:tr h="627195">
                <a:tc>
                  <a:txBody>
                    <a:bodyPr/>
                    <a:lstStyle/>
                    <a:p>
                      <a:pPr marL="0" marR="0">
                        <a:spcBef>
                          <a:spcPts val="0"/>
                        </a:spcBef>
                        <a:spcAft>
                          <a:spcPts val="0"/>
                        </a:spcAft>
                      </a:pPr>
                      <a:r>
                        <a:rPr lang="en-US" sz="3200" b="1" dirty="0">
                          <a:solidFill>
                            <a:schemeClr val="tx1"/>
                          </a:solidFill>
                          <a:effectLst/>
                          <a:latin typeface="Calisto MT" panose="02040603050505030304" pitchFamily="18" charset="0"/>
                        </a:rPr>
                        <a:t>Demographics characteristics  </a:t>
                      </a:r>
                      <a:endParaRPr lang="en-US" sz="3200" b="1" dirty="0">
                        <a:solidFill>
                          <a:schemeClr val="tx1"/>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3200" b="1" dirty="0">
                          <a:solidFill>
                            <a:schemeClr val="tx1"/>
                          </a:solidFill>
                          <a:effectLst/>
                          <a:latin typeface="Calisto MT" panose="02040603050505030304" pitchFamily="18" charset="0"/>
                        </a:rPr>
                        <a:t>Subgroups</a:t>
                      </a:r>
                      <a:endParaRPr lang="en-US" sz="3200" b="1" dirty="0">
                        <a:solidFill>
                          <a:schemeClr val="tx1"/>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484477"/>
                  </a:ext>
                </a:extLst>
              </a:tr>
              <a:tr h="607566">
                <a:tc>
                  <a:txBody>
                    <a:bodyPr/>
                    <a:lstStyle/>
                    <a:p>
                      <a:pPr marL="0" marR="0" lvl="0" indent="0" algn="l" defTabSz="3523946" rtl="0" eaLnBrk="1" fontAlgn="auto" latinLnBrk="0" hangingPunct="1">
                        <a:lnSpc>
                          <a:spcPct val="100000"/>
                        </a:lnSpc>
                        <a:spcBef>
                          <a:spcPts val="0"/>
                        </a:spcBef>
                        <a:spcAft>
                          <a:spcPts val="0"/>
                        </a:spcAft>
                        <a:buClrTx/>
                        <a:buSzTx/>
                        <a:buFontTx/>
                        <a:buNone/>
                        <a:tabLst/>
                        <a:defRPr/>
                      </a:pPr>
                      <a:r>
                        <a:rPr lang="en-US" sz="3200" b="0" dirty="0">
                          <a:solidFill>
                            <a:schemeClr val="tx1"/>
                          </a:solidFill>
                          <a:effectLst/>
                          <a:latin typeface="Calisto MT" panose="02040603050505030304" pitchFamily="18" charset="0"/>
                          <a:ea typeface="Times New Roman" panose="02020603050405020304" pitchFamily="18" charset="0"/>
                          <a:cs typeface="Times New Roman" panose="02020603050405020304" pitchFamily="18" charset="0"/>
                        </a:rPr>
                        <a:t>Age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3523946" rtl="0" eaLnBrk="1" fontAlgn="auto" latinLnBrk="0" hangingPunct="1">
                        <a:lnSpc>
                          <a:spcPct val="100000"/>
                        </a:lnSpc>
                        <a:spcBef>
                          <a:spcPts val="0"/>
                        </a:spcBef>
                        <a:spcAft>
                          <a:spcPts val="0"/>
                        </a:spcAft>
                        <a:buClrTx/>
                        <a:buSzTx/>
                        <a:buFontTx/>
                        <a:buNone/>
                        <a:tabLst/>
                        <a:defRPr/>
                      </a:pPr>
                      <a:r>
                        <a:rPr lang="en-US" sz="3200" b="0" dirty="0">
                          <a:solidFill>
                            <a:schemeClr val="tx1"/>
                          </a:solidFill>
                          <a:effectLst/>
                          <a:latin typeface="Calisto MT" panose="02040603050505030304" pitchFamily="18" charset="0"/>
                        </a:rPr>
                        <a:t>18-39 vs. 40-59 vs. 60+</a:t>
                      </a:r>
                      <a:endParaRPr lang="en-US" sz="3200" b="0" dirty="0">
                        <a:solidFill>
                          <a:schemeClr val="tx1"/>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1520571"/>
                  </a:ext>
                </a:extLst>
              </a:tr>
              <a:tr h="627195">
                <a:tc>
                  <a:txBody>
                    <a:bodyPr/>
                    <a:lstStyle/>
                    <a:p>
                      <a:pPr marL="0" marR="0">
                        <a:spcBef>
                          <a:spcPts val="0"/>
                        </a:spcBef>
                        <a:spcAft>
                          <a:spcPts val="0"/>
                        </a:spcAft>
                      </a:pPr>
                      <a:r>
                        <a:rPr lang="en-US" sz="3200" b="0" dirty="0">
                          <a:solidFill>
                            <a:schemeClr val="tx1"/>
                          </a:solidFill>
                          <a:effectLst/>
                          <a:latin typeface="Calisto MT" panose="02040603050505030304" pitchFamily="18" charset="0"/>
                        </a:rPr>
                        <a:t>Experience in illness in families</a:t>
                      </a:r>
                      <a:endParaRPr lang="en-US" sz="3200" b="0" dirty="0">
                        <a:solidFill>
                          <a:schemeClr val="tx1"/>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3200" b="0" dirty="0">
                          <a:solidFill>
                            <a:schemeClr val="tx1"/>
                          </a:solidFill>
                          <a:effectLst/>
                          <a:latin typeface="Calisto MT" panose="02040603050505030304" pitchFamily="18" charset="0"/>
                        </a:rPr>
                        <a:t>No vs. Yes</a:t>
                      </a:r>
                      <a:endParaRPr lang="en-US" sz="3200" b="0" dirty="0">
                        <a:solidFill>
                          <a:schemeClr val="tx1"/>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2624939"/>
                  </a:ext>
                </a:extLst>
              </a:tr>
              <a:tr h="627195">
                <a:tc>
                  <a:txBody>
                    <a:bodyPr/>
                    <a:lstStyle/>
                    <a:p>
                      <a:pPr marL="0" marR="0">
                        <a:spcBef>
                          <a:spcPts val="0"/>
                        </a:spcBef>
                        <a:spcAft>
                          <a:spcPts val="0"/>
                        </a:spcAft>
                      </a:pPr>
                      <a:r>
                        <a:rPr lang="en-US" sz="3200" b="0">
                          <a:solidFill>
                            <a:schemeClr val="tx1"/>
                          </a:solidFill>
                          <a:effectLst/>
                          <a:latin typeface="Calisto MT" panose="02040603050505030304" pitchFamily="18" charset="0"/>
                        </a:rPr>
                        <a:t>Experience in illness in others</a:t>
                      </a:r>
                      <a:endParaRPr lang="en-US" sz="3200" b="0">
                        <a:solidFill>
                          <a:schemeClr val="tx1"/>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3200" b="0" dirty="0">
                          <a:solidFill>
                            <a:schemeClr val="tx1"/>
                          </a:solidFill>
                          <a:effectLst/>
                          <a:latin typeface="Calisto MT" panose="02040603050505030304" pitchFamily="18" charset="0"/>
                        </a:rPr>
                        <a:t>No vs. Yes</a:t>
                      </a:r>
                      <a:endParaRPr lang="en-US" sz="3200" b="0" dirty="0">
                        <a:solidFill>
                          <a:schemeClr val="tx1"/>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500110"/>
                  </a:ext>
                </a:extLst>
              </a:tr>
              <a:tr h="627195">
                <a:tc>
                  <a:txBody>
                    <a:bodyPr/>
                    <a:lstStyle/>
                    <a:p>
                      <a:pPr marL="0" marR="0">
                        <a:spcBef>
                          <a:spcPts val="0"/>
                        </a:spcBef>
                        <a:spcAft>
                          <a:spcPts val="0"/>
                        </a:spcAft>
                      </a:pPr>
                      <a:r>
                        <a:rPr lang="en-US" sz="3200" b="0">
                          <a:solidFill>
                            <a:schemeClr val="tx1"/>
                          </a:solidFill>
                          <a:effectLst/>
                          <a:latin typeface="Calisto MT" panose="02040603050505030304" pitchFamily="18" charset="0"/>
                        </a:rPr>
                        <a:t>Experience in illness in self</a:t>
                      </a:r>
                      <a:endParaRPr lang="en-US" sz="3200" b="0">
                        <a:solidFill>
                          <a:schemeClr val="tx1"/>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3200" b="0" dirty="0">
                          <a:solidFill>
                            <a:schemeClr val="tx1"/>
                          </a:solidFill>
                          <a:effectLst/>
                          <a:latin typeface="Calisto MT" panose="02040603050505030304" pitchFamily="18" charset="0"/>
                        </a:rPr>
                        <a:t>No vs. Yes</a:t>
                      </a:r>
                      <a:endParaRPr lang="en-US" sz="3200" b="0" dirty="0">
                        <a:solidFill>
                          <a:schemeClr val="tx1"/>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3671888"/>
                  </a:ext>
                </a:extLst>
              </a:tr>
              <a:tr h="588060">
                <a:tc>
                  <a:txBody>
                    <a:bodyPr/>
                    <a:lstStyle/>
                    <a:p>
                      <a:pPr marL="0" marR="0">
                        <a:spcBef>
                          <a:spcPts val="0"/>
                        </a:spcBef>
                        <a:spcAft>
                          <a:spcPts val="0"/>
                        </a:spcAft>
                      </a:pPr>
                      <a:r>
                        <a:rPr lang="en-US" sz="3200" b="0">
                          <a:solidFill>
                            <a:schemeClr val="tx1"/>
                          </a:solidFill>
                          <a:effectLst/>
                          <a:latin typeface="Calisto MT" panose="02040603050505030304" pitchFamily="18" charset="0"/>
                        </a:rPr>
                        <a:t>EQ-5D self-reported anxiety/depression </a:t>
                      </a:r>
                      <a:endParaRPr lang="en-US" sz="3200" b="0">
                        <a:solidFill>
                          <a:schemeClr val="tx1"/>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3200" b="0" dirty="0">
                          <a:solidFill>
                            <a:schemeClr val="tx1"/>
                          </a:solidFill>
                          <a:effectLst/>
                          <a:latin typeface="Calisto MT" panose="02040603050505030304" pitchFamily="18" charset="0"/>
                        </a:rPr>
                        <a:t>No vs. Any problems</a:t>
                      </a:r>
                      <a:endParaRPr lang="en-US" sz="3200" b="0" dirty="0">
                        <a:solidFill>
                          <a:schemeClr val="tx1"/>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3843048"/>
                  </a:ext>
                </a:extLst>
              </a:tr>
              <a:tr h="597437">
                <a:tc>
                  <a:txBody>
                    <a:bodyPr/>
                    <a:lstStyle/>
                    <a:p>
                      <a:pPr marL="0" marR="0">
                        <a:spcBef>
                          <a:spcPts val="0"/>
                        </a:spcBef>
                        <a:spcAft>
                          <a:spcPts val="0"/>
                        </a:spcAft>
                      </a:pPr>
                      <a:r>
                        <a:rPr lang="en-US" sz="3200" b="0" dirty="0">
                          <a:solidFill>
                            <a:schemeClr val="tx1"/>
                          </a:solidFill>
                          <a:effectLst/>
                          <a:latin typeface="Calisto MT" panose="02040603050505030304" pitchFamily="18" charset="0"/>
                        </a:rPr>
                        <a:t>EQ-5D self-reported pain/discomfort </a:t>
                      </a:r>
                      <a:endParaRPr lang="en-US" sz="3200" b="0" dirty="0">
                        <a:solidFill>
                          <a:schemeClr val="tx1"/>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3200" b="0" dirty="0">
                          <a:solidFill>
                            <a:schemeClr val="tx1"/>
                          </a:solidFill>
                          <a:effectLst/>
                          <a:latin typeface="Calisto MT" panose="02040603050505030304" pitchFamily="18" charset="0"/>
                        </a:rPr>
                        <a:t>No vs. Any problems</a:t>
                      </a:r>
                      <a:endParaRPr lang="en-US" sz="3200" b="0" dirty="0">
                        <a:solidFill>
                          <a:schemeClr val="tx1"/>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213902"/>
                  </a:ext>
                </a:extLst>
              </a:tr>
            </a:tbl>
          </a:graphicData>
        </a:graphic>
      </p:graphicFrame>
      <p:sp>
        <p:nvSpPr>
          <p:cNvPr id="6" name="TextBox 5">
            <a:extLst>
              <a:ext uri="{FF2B5EF4-FFF2-40B4-BE49-F238E27FC236}">
                <a16:creationId xmlns:a16="http://schemas.microsoft.com/office/drawing/2014/main" id="{A0AFF141-A7BD-C644-861D-E49C85581197}"/>
              </a:ext>
            </a:extLst>
          </p:cNvPr>
          <p:cNvSpPr txBox="1"/>
          <p:nvPr/>
        </p:nvSpPr>
        <p:spPr>
          <a:xfrm>
            <a:off x="1771976" y="17550386"/>
            <a:ext cx="11030671" cy="646331"/>
          </a:xfrm>
          <a:prstGeom prst="rect">
            <a:avLst/>
          </a:prstGeom>
          <a:noFill/>
        </p:spPr>
        <p:txBody>
          <a:bodyPr wrap="square" rtlCol="0">
            <a:spAutoFit/>
          </a:bodyPr>
          <a:lstStyle/>
          <a:p>
            <a:r>
              <a:rPr lang="en-US" sz="3600" dirty="0">
                <a:latin typeface="Calisto MT" panose="02040603050505030304" pitchFamily="18" charset="0"/>
              </a:rPr>
              <a:t>Table 1. Demographics characteristics of interest</a:t>
            </a:r>
          </a:p>
        </p:txBody>
      </p:sp>
      <p:graphicFrame>
        <p:nvGraphicFramePr>
          <p:cNvPr id="10" name="Table 9">
            <a:extLst>
              <a:ext uri="{FF2B5EF4-FFF2-40B4-BE49-F238E27FC236}">
                <a16:creationId xmlns:a16="http://schemas.microsoft.com/office/drawing/2014/main" id="{6748FDC5-8D77-5E43-94CA-38865D2D7A78}"/>
              </a:ext>
            </a:extLst>
          </p:cNvPr>
          <p:cNvGraphicFramePr>
            <a:graphicFrameLocks noGrp="1"/>
          </p:cNvGraphicFramePr>
          <p:nvPr>
            <p:extLst>
              <p:ext uri="{D42A27DB-BD31-4B8C-83A1-F6EECF244321}">
                <p14:modId xmlns:p14="http://schemas.microsoft.com/office/powerpoint/2010/main" val="2532160514"/>
              </p:ext>
            </p:extLst>
          </p:nvPr>
        </p:nvGraphicFramePr>
        <p:xfrm>
          <a:off x="16957856" y="7399534"/>
          <a:ext cx="9794157" cy="9824032"/>
        </p:xfrm>
        <a:graphic>
          <a:graphicData uri="http://schemas.openxmlformats.org/drawingml/2006/table">
            <a:tbl>
              <a:tblPr firstRow="1" bandRow="1">
                <a:tableStyleId>{2D5ABB26-0587-4C30-8999-92F81FD0307C}</a:tableStyleId>
              </a:tblPr>
              <a:tblGrid>
                <a:gridCol w="5572150">
                  <a:extLst>
                    <a:ext uri="{9D8B030D-6E8A-4147-A177-3AD203B41FA5}">
                      <a16:colId xmlns:a16="http://schemas.microsoft.com/office/drawing/2014/main" val="2015932878"/>
                    </a:ext>
                  </a:extLst>
                </a:gridCol>
                <a:gridCol w="2207976">
                  <a:extLst>
                    <a:ext uri="{9D8B030D-6E8A-4147-A177-3AD203B41FA5}">
                      <a16:colId xmlns:a16="http://schemas.microsoft.com/office/drawing/2014/main" val="3405709689"/>
                    </a:ext>
                  </a:extLst>
                </a:gridCol>
                <a:gridCol w="2014031">
                  <a:extLst>
                    <a:ext uri="{9D8B030D-6E8A-4147-A177-3AD203B41FA5}">
                      <a16:colId xmlns:a16="http://schemas.microsoft.com/office/drawing/2014/main" val="417162723"/>
                    </a:ext>
                  </a:extLst>
                </a:gridCol>
              </a:tblGrid>
              <a:tr h="555683">
                <a:tc>
                  <a:txBody>
                    <a:bodyPr/>
                    <a:lstStyle/>
                    <a:p>
                      <a:r>
                        <a:rPr lang="en-US" sz="3200" dirty="0">
                          <a:solidFill>
                            <a:sysClr val="windowText" lastClr="000000"/>
                          </a:solidFill>
                          <a:effectLst/>
                          <a:latin typeface="Calisto MT" panose="02040603050505030304" pitchFamily="18" charset="0"/>
                          <a:cs typeface="Times New Roman" panose="02020603050405020304" pitchFamily="18" charset="0"/>
                        </a:rPr>
                        <a:t>Characteristics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3200" dirty="0">
                          <a:effectLst/>
                          <a:latin typeface="Calisto MT" panose="02040603050505030304" pitchFamily="18" charset="0"/>
                        </a:rPr>
                        <a:t>EQ-VT sample </a:t>
                      </a:r>
                      <a:r>
                        <a:rPr lang="en-US" sz="2800" dirty="0">
                          <a:effectLst/>
                          <a:latin typeface="Calisto MT" panose="02040603050505030304" pitchFamily="18" charset="0"/>
                        </a:rPr>
                        <a:t>(N=302)</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035633275"/>
                  </a:ext>
                </a:extLst>
              </a:tr>
              <a:tr h="300008">
                <a:tc>
                  <a:txBody>
                    <a:bodyPr/>
                    <a:lstStyle/>
                    <a:p>
                      <a:endParaRPr lang="en-US" sz="3200" dirty="0">
                        <a:solidFill>
                          <a:sysClr val="windowText" lastClr="000000"/>
                        </a:solidFill>
                        <a:effectLst/>
                        <a:latin typeface="Calisto MT" panose="0204060305050503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dirty="0">
                          <a:effectLst/>
                          <a:latin typeface="Calisto MT" panose="02040603050505030304" pitchFamily="18" charset="0"/>
                        </a:rPr>
                        <a:t>Frequency</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dirty="0">
                          <a:effectLst/>
                          <a:latin typeface="Calisto MT" panose="02040603050505030304" pitchFamily="18" charset="0"/>
                        </a:rPr>
                        <a:t>%</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4501537"/>
                  </a:ext>
                </a:extLst>
              </a:tr>
              <a:tr h="0">
                <a:tc>
                  <a:txBody>
                    <a:bodyPr/>
                    <a:lstStyle/>
                    <a:p>
                      <a:pPr marL="0" marR="0">
                        <a:spcBef>
                          <a:spcPts val="0"/>
                        </a:spcBef>
                        <a:spcAft>
                          <a:spcPts val="0"/>
                        </a:spcAft>
                      </a:pPr>
                      <a:r>
                        <a:rPr lang="en-US" sz="3200" b="1" dirty="0">
                          <a:effectLst/>
                          <a:latin typeface="Calisto MT" panose="02040603050505030304" pitchFamily="18" charset="0"/>
                        </a:rPr>
                        <a:t>Gender</a:t>
                      </a:r>
                      <a:endParaRPr lang="en-US" sz="3200" b="1"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dirty="0">
                        <a:solidFill>
                          <a:sysClr val="windowText" lastClr="000000"/>
                        </a:solidFill>
                        <a:effectLst/>
                        <a:latin typeface="Calisto MT" panose="0204060305050503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dirty="0">
                        <a:solidFill>
                          <a:sysClr val="windowText" lastClr="000000"/>
                        </a:solidFill>
                        <a:effectLst/>
                        <a:latin typeface="Calisto MT" panose="0204060305050503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737442"/>
                  </a:ext>
                </a:extLst>
              </a:tr>
              <a:tr h="277842">
                <a:tc>
                  <a:txBody>
                    <a:bodyPr/>
                    <a:lstStyle/>
                    <a:p>
                      <a:pPr marL="0" marR="0" algn="l">
                        <a:spcBef>
                          <a:spcPts val="0"/>
                        </a:spcBef>
                        <a:spcAft>
                          <a:spcPts val="0"/>
                        </a:spcAft>
                      </a:pPr>
                      <a:r>
                        <a:rPr lang="en-US" sz="3200" dirty="0">
                          <a:effectLst/>
                          <a:latin typeface="Calisto MT" panose="02040603050505030304" pitchFamily="18" charset="0"/>
                        </a:rPr>
                        <a:t>   Female</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dirty="0">
                          <a:effectLst/>
                          <a:latin typeface="Calisto MT" panose="02040603050505030304" pitchFamily="18" charset="0"/>
                        </a:rPr>
                        <a:t>148</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dirty="0">
                          <a:effectLst/>
                          <a:latin typeface="Calisto MT" panose="02040603050505030304" pitchFamily="18" charset="0"/>
                        </a:rPr>
                        <a:t>49.01</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7988989"/>
                  </a:ext>
                </a:extLst>
              </a:tr>
              <a:tr h="277842">
                <a:tc>
                  <a:txBody>
                    <a:bodyPr/>
                    <a:lstStyle/>
                    <a:p>
                      <a:pPr marL="0" marR="0" algn="l">
                        <a:spcBef>
                          <a:spcPts val="0"/>
                        </a:spcBef>
                        <a:spcAft>
                          <a:spcPts val="0"/>
                        </a:spcAft>
                      </a:pPr>
                      <a:r>
                        <a:rPr lang="en-US" sz="3200" dirty="0">
                          <a:effectLst/>
                          <a:latin typeface="Calisto MT" panose="02040603050505030304" pitchFamily="18" charset="0"/>
                        </a:rPr>
                        <a:t>   Male</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a:effectLst/>
                          <a:latin typeface="Calisto MT" panose="02040603050505030304" pitchFamily="18" charset="0"/>
                        </a:rPr>
                        <a:t>154</a:t>
                      </a:r>
                      <a:endParaRPr lang="en-US" sz="320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dirty="0">
                          <a:effectLst/>
                          <a:latin typeface="Calisto MT" panose="02040603050505030304" pitchFamily="18" charset="0"/>
                        </a:rPr>
                        <a:t>50.99</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6501641"/>
                  </a:ext>
                </a:extLst>
              </a:tr>
              <a:tr h="277842">
                <a:tc>
                  <a:txBody>
                    <a:bodyPr/>
                    <a:lstStyle/>
                    <a:p>
                      <a:pPr marL="0" marR="0" algn="l">
                        <a:spcBef>
                          <a:spcPts val="0"/>
                        </a:spcBef>
                        <a:spcAft>
                          <a:spcPts val="0"/>
                        </a:spcAft>
                      </a:pPr>
                      <a:r>
                        <a:rPr lang="en-US" sz="3200" b="1" dirty="0">
                          <a:effectLst/>
                          <a:latin typeface="Calisto MT" panose="02040603050505030304" pitchFamily="18" charset="0"/>
                        </a:rPr>
                        <a:t>Age groups(years)</a:t>
                      </a:r>
                      <a:endParaRPr lang="en-US" sz="3200" b="1"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dirty="0">
                        <a:solidFill>
                          <a:sysClr val="windowText" lastClr="000000"/>
                        </a:solidFill>
                        <a:effectLst/>
                        <a:latin typeface="Calisto MT" panose="0204060305050503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dirty="0">
                        <a:solidFill>
                          <a:sysClr val="windowText" lastClr="000000"/>
                        </a:solidFill>
                        <a:effectLst/>
                        <a:latin typeface="Calisto MT" panose="0204060305050503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3746014"/>
                  </a:ext>
                </a:extLst>
              </a:tr>
              <a:tr h="490109">
                <a:tc>
                  <a:txBody>
                    <a:bodyPr/>
                    <a:lstStyle/>
                    <a:p>
                      <a:pPr marL="0" marR="0" algn="l">
                        <a:spcBef>
                          <a:spcPts val="0"/>
                        </a:spcBef>
                        <a:spcAft>
                          <a:spcPts val="0"/>
                        </a:spcAft>
                      </a:pPr>
                      <a:r>
                        <a:rPr lang="en-US" sz="3200" dirty="0">
                          <a:effectLst/>
                          <a:latin typeface="Calisto MT" panose="02040603050505030304" pitchFamily="18" charset="0"/>
                        </a:rPr>
                        <a:t>   18-39</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dirty="0">
                          <a:effectLst/>
                          <a:latin typeface="Calisto MT" panose="02040603050505030304" pitchFamily="18" charset="0"/>
                        </a:rPr>
                        <a:t>90</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dirty="0">
                          <a:effectLst/>
                          <a:latin typeface="Calisto MT" panose="02040603050505030304" pitchFamily="18" charset="0"/>
                        </a:rPr>
                        <a:t>29.8</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5253353"/>
                  </a:ext>
                </a:extLst>
              </a:tr>
              <a:tr h="277842">
                <a:tc>
                  <a:txBody>
                    <a:bodyPr/>
                    <a:lstStyle/>
                    <a:p>
                      <a:pPr marL="0" marR="0" algn="l">
                        <a:spcBef>
                          <a:spcPts val="0"/>
                        </a:spcBef>
                        <a:spcAft>
                          <a:spcPts val="0"/>
                        </a:spcAft>
                      </a:pPr>
                      <a:r>
                        <a:rPr lang="en-US" sz="3200" dirty="0">
                          <a:effectLst/>
                          <a:latin typeface="Calisto MT" panose="02040603050505030304" pitchFamily="18" charset="0"/>
                        </a:rPr>
                        <a:t>   40-59</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a:effectLst/>
                          <a:latin typeface="Calisto MT" panose="02040603050505030304" pitchFamily="18" charset="0"/>
                        </a:rPr>
                        <a:t>106</a:t>
                      </a:r>
                      <a:endParaRPr lang="en-US" sz="320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dirty="0">
                          <a:effectLst/>
                          <a:latin typeface="Calisto MT" panose="02040603050505030304" pitchFamily="18" charset="0"/>
                        </a:rPr>
                        <a:t>35.1</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0017902"/>
                  </a:ext>
                </a:extLst>
              </a:tr>
              <a:tr h="277842">
                <a:tc>
                  <a:txBody>
                    <a:bodyPr/>
                    <a:lstStyle/>
                    <a:p>
                      <a:pPr marL="0" marR="0" algn="l">
                        <a:spcBef>
                          <a:spcPts val="0"/>
                        </a:spcBef>
                        <a:spcAft>
                          <a:spcPts val="0"/>
                        </a:spcAft>
                      </a:pPr>
                      <a:r>
                        <a:rPr lang="en-US" sz="3200" dirty="0">
                          <a:effectLst/>
                          <a:latin typeface="Calisto MT" panose="02040603050505030304" pitchFamily="18" charset="0"/>
                        </a:rPr>
                        <a:t>   60+</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dirty="0">
                          <a:effectLst/>
                          <a:latin typeface="Calisto MT" panose="02040603050505030304" pitchFamily="18" charset="0"/>
                        </a:rPr>
                        <a:t>106</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dirty="0">
                          <a:effectLst/>
                          <a:latin typeface="Calisto MT" panose="02040603050505030304" pitchFamily="18" charset="0"/>
                        </a:rPr>
                        <a:t>35.1</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4888278"/>
                  </a:ext>
                </a:extLst>
              </a:tr>
              <a:tr h="401080">
                <a:tc>
                  <a:txBody>
                    <a:bodyPr/>
                    <a:lstStyle/>
                    <a:p>
                      <a:pPr marL="0" marR="0" algn="l">
                        <a:spcBef>
                          <a:spcPts val="0"/>
                        </a:spcBef>
                        <a:spcAft>
                          <a:spcPts val="0"/>
                        </a:spcAft>
                      </a:pPr>
                      <a:r>
                        <a:rPr lang="en-US" sz="3200" b="1" dirty="0">
                          <a:effectLst/>
                          <a:latin typeface="Calisto MT" panose="02040603050505030304" pitchFamily="18" charset="0"/>
                        </a:rPr>
                        <a:t>Experience in illness</a:t>
                      </a:r>
                      <a:r>
                        <a:rPr lang="zh-CN" altLang="en-US" sz="3200" b="1" dirty="0">
                          <a:effectLst/>
                          <a:latin typeface="Calisto MT" panose="02040603050505030304" pitchFamily="18" charset="0"/>
                        </a:rPr>
                        <a:t>*</a:t>
                      </a:r>
                      <a:endParaRPr lang="en-US" sz="3200" b="1"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dirty="0">
                        <a:solidFill>
                          <a:sysClr val="windowText" lastClr="000000"/>
                        </a:solidFill>
                        <a:effectLst/>
                        <a:latin typeface="Calisto MT" panose="0204060305050503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dirty="0">
                        <a:solidFill>
                          <a:sysClr val="windowText" lastClr="000000"/>
                        </a:solidFill>
                        <a:effectLst/>
                        <a:latin typeface="Calisto MT" panose="0204060305050503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843955"/>
                  </a:ext>
                </a:extLst>
              </a:tr>
              <a:tr h="277842">
                <a:tc>
                  <a:txBody>
                    <a:bodyPr/>
                    <a:lstStyle/>
                    <a:p>
                      <a:pPr marL="0" marR="0" algn="l">
                        <a:spcBef>
                          <a:spcPts val="0"/>
                        </a:spcBef>
                        <a:spcAft>
                          <a:spcPts val="0"/>
                        </a:spcAft>
                      </a:pPr>
                      <a:r>
                        <a:rPr lang="en-US" sz="3200" dirty="0">
                          <a:effectLst/>
                          <a:latin typeface="Calisto MT" panose="02040603050505030304" pitchFamily="18" charset="0"/>
                        </a:rPr>
                        <a:t>   In families </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a:effectLst/>
                          <a:latin typeface="Calisto MT" panose="02040603050505030304" pitchFamily="18" charset="0"/>
                        </a:rPr>
                        <a:t>230</a:t>
                      </a:r>
                      <a:endParaRPr lang="en-US" sz="320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dirty="0">
                          <a:effectLst/>
                          <a:latin typeface="Calisto MT" panose="02040603050505030304" pitchFamily="18" charset="0"/>
                        </a:rPr>
                        <a:t>76.16</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7054828"/>
                  </a:ext>
                </a:extLst>
              </a:tr>
              <a:tr h="277842">
                <a:tc>
                  <a:txBody>
                    <a:bodyPr/>
                    <a:lstStyle/>
                    <a:p>
                      <a:pPr marL="0" marR="0" algn="l">
                        <a:spcBef>
                          <a:spcPts val="0"/>
                        </a:spcBef>
                        <a:spcAft>
                          <a:spcPts val="0"/>
                        </a:spcAft>
                      </a:pPr>
                      <a:r>
                        <a:rPr lang="en-US" sz="3200" dirty="0">
                          <a:effectLst/>
                          <a:latin typeface="Calisto MT" panose="02040603050505030304" pitchFamily="18" charset="0"/>
                        </a:rPr>
                        <a:t>   In others</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a:effectLst/>
                          <a:latin typeface="Calisto MT" panose="02040603050505030304" pitchFamily="18" charset="0"/>
                        </a:rPr>
                        <a:t>120</a:t>
                      </a:r>
                      <a:endParaRPr lang="en-US" sz="320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dirty="0">
                          <a:effectLst/>
                          <a:latin typeface="Calisto MT" panose="02040603050505030304" pitchFamily="18" charset="0"/>
                        </a:rPr>
                        <a:t>39.74</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7868507"/>
                  </a:ext>
                </a:extLst>
              </a:tr>
              <a:tr h="277842">
                <a:tc>
                  <a:txBody>
                    <a:bodyPr/>
                    <a:lstStyle/>
                    <a:p>
                      <a:pPr marL="0" marR="0" algn="l">
                        <a:spcBef>
                          <a:spcPts val="0"/>
                        </a:spcBef>
                        <a:spcAft>
                          <a:spcPts val="0"/>
                        </a:spcAft>
                      </a:pPr>
                      <a:r>
                        <a:rPr lang="en-US" sz="3200" dirty="0">
                          <a:effectLst/>
                          <a:latin typeface="Calisto MT" panose="02040603050505030304" pitchFamily="18" charset="0"/>
                        </a:rPr>
                        <a:t>   In self</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a:effectLst/>
                          <a:latin typeface="Calisto MT" panose="02040603050505030304" pitchFamily="18" charset="0"/>
                        </a:rPr>
                        <a:t>103</a:t>
                      </a:r>
                      <a:endParaRPr lang="en-US" sz="320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dirty="0">
                          <a:effectLst/>
                          <a:latin typeface="Calisto MT" panose="02040603050505030304" pitchFamily="18" charset="0"/>
                        </a:rPr>
                        <a:t>34.11</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1240220"/>
                  </a:ext>
                </a:extLst>
              </a:tr>
              <a:tr h="833525">
                <a:tc>
                  <a:txBody>
                    <a:bodyPr/>
                    <a:lstStyle/>
                    <a:p>
                      <a:pPr marL="0" marR="0">
                        <a:spcBef>
                          <a:spcPts val="0"/>
                        </a:spcBef>
                        <a:spcAft>
                          <a:spcPts val="0"/>
                        </a:spcAft>
                      </a:pPr>
                      <a:r>
                        <a:rPr lang="en-US" sz="3200" b="1" dirty="0">
                          <a:effectLst/>
                          <a:latin typeface="Calisto MT" panose="02040603050505030304" pitchFamily="18" charset="0"/>
                        </a:rPr>
                        <a:t>Problems in EQ-5D-5L self-reported health outcomes</a:t>
                      </a:r>
                      <a:r>
                        <a:rPr lang="zh-CN" altLang="en-US" sz="3200" b="1" dirty="0">
                          <a:effectLst/>
                          <a:latin typeface="Calisto MT" panose="02040603050505030304" pitchFamily="18" charset="0"/>
                        </a:rPr>
                        <a:t>*</a:t>
                      </a:r>
                      <a:r>
                        <a:rPr lang="en-US" sz="3200" b="1" dirty="0">
                          <a:effectLst/>
                          <a:latin typeface="Calisto MT" panose="02040603050505030304" pitchFamily="18" charset="0"/>
                        </a:rPr>
                        <a:t>  </a:t>
                      </a:r>
                      <a:endParaRPr lang="en-US" sz="3200" b="1"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dirty="0">
                        <a:solidFill>
                          <a:sysClr val="windowText" lastClr="000000"/>
                        </a:solidFill>
                        <a:effectLst/>
                        <a:latin typeface="Calisto MT" panose="0204060305050503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dirty="0">
                        <a:solidFill>
                          <a:sysClr val="windowText" lastClr="000000"/>
                        </a:solidFill>
                        <a:effectLst/>
                        <a:latin typeface="Calisto MT" panose="0204060305050503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5163081"/>
                  </a:ext>
                </a:extLst>
              </a:tr>
              <a:tr h="277842">
                <a:tc>
                  <a:txBody>
                    <a:bodyPr/>
                    <a:lstStyle/>
                    <a:p>
                      <a:pPr marL="0" marR="0" algn="l">
                        <a:spcBef>
                          <a:spcPts val="0"/>
                        </a:spcBef>
                        <a:spcAft>
                          <a:spcPts val="0"/>
                        </a:spcAft>
                      </a:pPr>
                      <a:r>
                        <a:rPr lang="en-US" sz="3200" dirty="0">
                          <a:effectLst/>
                          <a:latin typeface="Calisto MT" panose="02040603050505030304" pitchFamily="18" charset="0"/>
                        </a:rPr>
                        <a:t>   Mobility </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dirty="0">
                          <a:effectLst/>
                          <a:latin typeface="Calisto MT" panose="02040603050505030304" pitchFamily="18" charset="0"/>
                        </a:rPr>
                        <a:t>54</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dirty="0">
                          <a:effectLst/>
                          <a:latin typeface="Calisto MT" panose="02040603050505030304" pitchFamily="18" charset="0"/>
                        </a:rPr>
                        <a:t>17.88</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1677367"/>
                  </a:ext>
                </a:extLst>
              </a:tr>
              <a:tr h="277842">
                <a:tc>
                  <a:txBody>
                    <a:bodyPr/>
                    <a:lstStyle/>
                    <a:p>
                      <a:pPr marL="0" marR="0" algn="l">
                        <a:spcBef>
                          <a:spcPts val="0"/>
                        </a:spcBef>
                        <a:spcAft>
                          <a:spcPts val="0"/>
                        </a:spcAft>
                      </a:pPr>
                      <a:r>
                        <a:rPr lang="en-US" sz="3200" dirty="0">
                          <a:effectLst/>
                          <a:latin typeface="Calisto MT" panose="02040603050505030304" pitchFamily="18" charset="0"/>
                        </a:rPr>
                        <a:t>   Self-care</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dirty="0">
                          <a:effectLst/>
                          <a:latin typeface="Calisto MT" panose="02040603050505030304" pitchFamily="18" charset="0"/>
                        </a:rPr>
                        <a:t>7</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dirty="0">
                          <a:effectLst/>
                          <a:latin typeface="Calisto MT" panose="02040603050505030304" pitchFamily="18" charset="0"/>
                        </a:rPr>
                        <a:t>2.32 </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2113553"/>
                  </a:ext>
                </a:extLst>
              </a:tr>
              <a:tr h="277842">
                <a:tc>
                  <a:txBody>
                    <a:bodyPr/>
                    <a:lstStyle/>
                    <a:p>
                      <a:pPr marL="0" marR="0" algn="l">
                        <a:spcBef>
                          <a:spcPts val="0"/>
                        </a:spcBef>
                        <a:spcAft>
                          <a:spcPts val="0"/>
                        </a:spcAft>
                      </a:pPr>
                      <a:r>
                        <a:rPr lang="en-US" sz="3200" dirty="0">
                          <a:effectLst/>
                          <a:latin typeface="Calisto MT" panose="02040603050505030304" pitchFamily="18" charset="0"/>
                        </a:rPr>
                        <a:t>   Usual activities </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dirty="0">
                          <a:effectLst/>
                          <a:latin typeface="Calisto MT" panose="02040603050505030304" pitchFamily="18" charset="0"/>
                        </a:rPr>
                        <a:t>60</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dirty="0">
                          <a:effectLst/>
                          <a:latin typeface="Calisto MT" panose="02040603050505030304" pitchFamily="18" charset="0"/>
                        </a:rPr>
                        <a:t>19.87</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5534109"/>
                  </a:ext>
                </a:extLst>
              </a:tr>
              <a:tr h="277842">
                <a:tc>
                  <a:txBody>
                    <a:bodyPr/>
                    <a:lstStyle/>
                    <a:p>
                      <a:pPr marL="0" marR="0" algn="l">
                        <a:spcBef>
                          <a:spcPts val="0"/>
                        </a:spcBef>
                        <a:spcAft>
                          <a:spcPts val="0"/>
                        </a:spcAft>
                      </a:pPr>
                      <a:r>
                        <a:rPr lang="en-US" sz="3200" dirty="0">
                          <a:effectLst/>
                          <a:latin typeface="Calisto MT" panose="02040603050505030304" pitchFamily="18" charset="0"/>
                        </a:rPr>
                        <a:t>   Pain/discomfort </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a:effectLst/>
                          <a:latin typeface="Calisto MT" panose="02040603050505030304" pitchFamily="18" charset="0"/>
                        </a:rPr>
                        <a:t>154</a:t>
                      </a:r>
                      <a:endParaRPr lang="en-US" sz="320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dirty="0">
                          <a:effectLst/>
                          <a:latin typeface="Calisto MT" panose="02040603050505030304" pitchFamily="18" charset="0"/>
                        </a:rPr>
                        <a:t>50.99</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4340153"/>
                  </a:ext>
                </a:extLst>
              </a:tr>
              <a:tr h="277842">
                <a:tc>
                  <a:txBody>
                    <a:bodyPr/>
                    <a:lstStyle/>
                    <a:p>
                      <a:pPr marL="0" marR="0" algn="l">
                        <a:spcBef>
                          <a:spcPts val="0"/>
                        </a:spcBef>
                        <a:spcAft>
                          <a:spcPts val="0"/>
                        </a:spcAft>
                      </a:pPr>
                      <a:r>
                        <a:rPr lang="en-US" sz="3200" dirty="0">
                          <a:effectLst/>
                          <a:latin typeface="Calisto MT" panose="02040603050505030304" pitchFamily="18" charset="0"/>
                        </a:rPr>
                        <a:t>   Anxiety/depression </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a:effectLst/>
                          <a:latin typeface="Calisto MT" panose="02040603050505030304" pitchFamily="18" charset="0"/>
                        </a:rPr>
                        <a:t>107</a:t>
                      </a:r>
                      <a:endParaRPr lang="en-US" sz="320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3200" dirty="0">
                          <a:effectLst/>
                          <a:latin typeface="Calisto MT" panose="02040603050505030304" pitchFamily="18" charset="0"/>
                        </a:rPr>
                        <a:t>35.43</a:t>
                      </a:r>
                      <a:endParaRPr lang="en-US" sz="3200" dirty="0">
                        <a:solidFill>
                          <a:sysClr val="windowText" lastClr="000000"/>
                        </a:solidFill>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0455965"/>
                  </a:ext>
                </a:extLst>
              </a:tr>
            </a:tbl>
          </a:graphicData>
        </a:graphic>
      </p:graphicFrame>
      <p:sp>
        <p:nvSpPr>
          <p:cNvPr id="14" name="TextBox 13">
            <a:extLst>
              <a:ext uri="{FF2B5EF4-FFF2-40B4-BE49-F238E27FC236}">
                <a16:creationId xmlns:a16="http://schemas.microsoft.com/office/drawing/2014/main" id="{F87BF54D-668F-604D-87B1-E019FE5D511F}"/>
              </a:ext>
            </a:extLst>
          </p:cNvPr>
          <p:cNvSpPr txBox="1"/>
          <p:nvPr/>
        </p:nvSpPr>
        <p:spPr>
          <a:xfrm>
            <a:off x="16957856" y="6313502"/>
            <a:ext cx="7928669" cy="1086032"/>
          </a:xfrm>
          <a:prstGeom prst="rect">
            <a:avLst/>
          </a:prstGeom>
          <a:noFill/>
        </p:spPr>
        <p:txBody>
          <a:bodyPr wrap="square" rtlCol="0">
            <a:spAutoFit/>
          </a:bodyPr>
          <a:lstStyle/>
          <a:p>
            <a:r>
              <a:rPr lang="en-US" sz="3200" dirty="0">
                <a:latin typeface="Calisto MT" panose="02040603050505030304" pitchFamily="18" charset="0"/>
              </a:rPr>
              <a:t> </a:t>
            </a:r>
          </a:p>
          <a:p>
            <a:r>
              <a:rPr lang="en-US" sz="3200" dirty="0">
                <a:latin typeface="Calisto MT" panose="02040603050505030304" pitchFamily="18" charset="0"/>
              </a:rPr>
              <a:t>Table 2. Characteristics of respondents</a:t>
            </a:r>
          </a:p>
        </p:txBody>
      </p:sp>
      <p:sp>
        <p:nvSpPr>
          <p:cNvPr id="15" name="TextBox 14">
            <a:extLst>
              <a:ext uri="{FF2B5EF4-FFF2-40B4-BE49-F238E27FC236}">
                <a16:creationId xmlns:a16="http://schemas.microsoft.com/office/drawing/2014/main" id="{6B524537-A052-8246-8A8A-494F8E83B2EF}"/>
              </a:ext>
            </a:extLst>
          </p:cNvPr>
          <p:cNvSpPr txBox="1"/>
          <p:nvPr/>
        </p:nvSpPr>
        <p:spPr>
          <a:xfrm>
            <a:off x="17208994" y="25296633"/>
            <a:ext cx="9432710" cy="584775"/>
          </a:xfrm>
          <a:prstGeom prst="rect">
            <a:avLst/>
          </a:prstGeom>
          <a:noFill/>
        </p:spPr>
        <p:txBody>
          <a:bodyPr wrap="none" rtlCol="0">
            <a:spAutoFit/>
          </a:bodyPr>
          <a:lstStyle/>
          <a:p>
            <a:r>
              <a:rPr lang="en-US" sz="3200" dirty="0">
                <a:latin typeface="Calisto MT" panose="02040603050505030304" pitchFamily="18" charset="0"/>
              </a:rPr>
              <a:t>Figure 1. The distribution of observed cTTO values </a:t>
            </a:r>
          </a:p>
        </p:txBody>
      </p:sp>
      <p:sp>
        <p:nvSpPr>
          <p:cNvPr id="4" name="Rectangle 1">
            <a:extLst>
              <a:ext uri="{FF2B5EF4-FFF2-40B4-BE49-F238E27FC236}">
                <a16:creationId xmlns:a16="http://schemas.microsoft.com/office/drawing/2014/main" id="{F69AE8E2-1E83-6E44-98D1-901062C84691}"/>
              </a:ext>
            </a:extLst>
          </p:cNvPr>
          <p:cNvSpPr>
            <a:spLocks noChangeArrowheads="1"/>
          </p:cNvSpPr>
          <p:nvPr/>
        </p:nvSpPr>
        <p:spPr bwMode="auto">
          <a:xfrm>
            <a:off x="41169303" y="8989187"/>
            <a:ext cx="61407299" cy="1227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5" name="Picture 24">
            <a:extLst>
              <a:ext uri="{FF2B5EF4-FFF2-40B4-BE49-F238E27FC236}">
                <a16:creationId xmlns:a16="http://schemas.microsoft.com/office/drawing/2014/main" id="{C4397E13-EAB7-7B4D-B2DE-AFB936AAE5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8353" y="2003506"/>
            <a:ext cx="2150830" cy="3491524"/>
          </a:xfrm>
          <a:prstGeom prst="rect">
            <a:avLst/>
          </a:prstGeom>
        </p:spPr>
      </p:pic>
      <p:sp>
        <p:nvSpPr>
          <p:cNvPr id="49" name="Content Placeholder 2"/>
          <p:cNvSpPr txBox="1">
            <a:spLocks/>
          </p:cNvSpPr>
          <p:nvPr/>
        </p:nvSpPr>
        <p:spPr>
          <a:xfrm>
            <a:off x="16900450" y="25931368"/>
            <a:ext cx="34305949" cy="673105"/>
          </a:xfrm>
          <a:prstGeom prst="rect">
            <a:avLst/>
          </a:prstGeom>
          <a:solidFill>
            <a:schemeClr val="accent1"/>
          </a:solidFill>
          <a:ln>
            <a:solidFill>
              <a:schemeClr val="accent1"/>
            </a:solidFill>
          </a:ln>
        </p:spPr>
        <p:txBody>
          <a:bodyPr vert="horz" lIns="352338" tIns="176169" rIns="352338" bIns="176169"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4000" b="1" cap="small" dirty="0">
                <a:solidFill>
                  <a:schemeClr val="bg1"/>
                </a:solidFill>
                <a:latin typeface="Calisto MT" panose="02040603050505030304" pitchFamily="18" charset="0"/>
                <a:cs typeface="Bangla MN" panose="02000500020000000000" pitchFamily="2" charset="0"/>
              </a:rPr>
              <a:t>CONCLUSIONS</a:t>
            </a:r>
            <a:endParaRPr lang="en-AU" sz="4303" b="1" cap="small" dirty="0">
              <a:solidFill>
                <a:schemeClr val="bg1"/>
              </a:solidFill>
              <a:latin typeface="Calisto MT" panose="02040603050505030304" pitchFamily="18" charset="0"/>
              <a:cs typeface="Bangla MN" panose="02000500020000000000" pitchFamily="2" charset="0"/>
            </a:endParaRPr>
          </a:p>
        </p:txBody>
      </p:sp>
      <p:sp>
        <p:nvSpPr>
          <p:cNvPr id="38" name="TextBox 37">
            <a:extLst>
              <a:ext uri="{FF2B5EF4-FFF2-40B4-BE49-F238E27FC236}">
                <a16:creationId xmlns:a16="http://schemas.microsoft.com/office/drawing/2014/main" id="{5B3E5BE8-C172-6948-BD34-22F8808B11A6}"/>
              </a:ext>
            </a:extLst>
          </p:cNvPr>
          <p:cNvSpPr txBox="1"/>
          <p:nvPr/>
        </p:nvSpPr>
        <p:spPr>
          <a:xfrm>
            <a:off x="39602890" y="13743994"/>
            <a:ext cx="12010508" cy="1046440"/>
          </a:xfrm>
          <a:prstGeom prst="rect">
            <a:avLst/>
          </a:prstGeom>
          <a:noFill/>
        </p:spPr>
        <p:txBody>
          <a:bodyPr wrap="square" rtlCol="0">
            <a:spAutoFit/>
          </a:bodyPr>
          <a:lstStyle/>
          <a:p>
            <a:r>
              <a:rPr lang="en-US" sz="3100" dirty="0">
                <a:latin typeface="Calisto MT" panose="02040603050505030304" pitchFamily="18" charset="0"/>
              </a:rPr>
              <a:t>Figure 2. Decrement charts for respondents with or without pain/discomfort</a:t>
            </a:r>
          </a:p>
        </p:txBody>
      </p:sp>
      <p:sp>
        <p:nvSpPr>
          <p:cNvPr id="40" name="TextBox 39">
            <a:extLst>
              <a:ext uri="{FF2B5EF4-FFF2-40B4-BE49-F238E27FC236}">
                <a16:creationId xmlns:a16="http://schemas.microsoft.com/office/drawing/2014/main" id="{BEF57685-F22E-4F44-989F-A91E6A7B0D0F}"/>
              </a:ext>
            </a:extLst>
          </p:cNvPr>
          <p:cNvSpPr txBox="1"/>
          <p:nvPr/>
        </p:nvSpPr>
        <p:spPr>
          <a:xfrm>
            <a:off x="39367374" y="19503028"/>
            <a:ext cx="12145410" cy="1046440"/>
          </a:xfrm>
          <a:prstGeom prst="rect">
            <a:avLst/>
          </a:prstGeom>
          <a:noFill/>
        </p:spPr>
        <p:txBody>
          <a:bodyPr wrap="square" rtlCol="0">
            <a:spAutoFit/>
          </a:bodyPr>
          <a:lstStyle/>
          <a:p>
            <a:r>
              <a:rPr lang="en-US" sz="3100" dirty="0">
                <a:latin typeface="Calisto MT" panose="02040603050505030304" pitchFamily="18" charset="0"/>
              </a:rPr>
              <a:t>Figure 3. Decrement chart for respondents with or without experience</a:t>
            </a:r>
          </a:p>
          <a:p>
            <a:r>
              <a:rPr lang="en-US" sz="3100" dirty="0">
                <a:latin typeface="Calisto MT" panose="02040603050505030304" pitchFamily="18" charset="0"/>
              </a:rPr>
              <a:t>in illness in families</a:t>
            </a:r>
          </a:p>
        </p:txBody>
      </p:sp>
      <p:sp>
        <p:nvSpPr>
          <p:cNvPr id="52" name="TextBox 51">
            <a:extLst>
              <a:ext uri="{FF2B5EF4-FFF2-40B4-BE49-F238E27FC236}">
                <a16:creationId xmlns:a16="http://schemas.microsoft.com/office/drawing/2014/main" id="{7AA61E2A-8CF2-8E49-831B-F0733B54C5C4}"/>
              </a:ext>
            </a:extLst>
          </p:cNvPr>
          <p:cNvSpPr txBox="1"/>
          <p:nvPr/>
        </p:nvSpPr>
        <p:spPr>
          <a:xfrm>
            <a:off x="39377542" y="25262062"/>
            <a:ext cx="12888590" cy="569387"/>
          </a:xfrm>
          <a:prstGeom prst="rect">
            <a:avLst/>
          </a:prstGeom>
          <a:noFill/>
        </p:spPr>
        <p:txBody>
          <a:bodyPr wrap="square" rtlCol="0">
            <a:spAutoFit/>
          </a:bodyPr>
          <a:lstStyle/>
          <a:p>
            <a:r>
              <a:rPr lang="en-US" sz="3100" dirty="0">
                <a:latin typeface="Calisto MT" panose="02040603050505030304" pitchFamily="18" charset="0"/>
              </a:rPr>
              <a:t>Figure 4. Decrement chart for respondents in different age groups</a:t>
            </a:r>
          </a:p>
        </p:txBody>
      </p:sp>
      <p:cxnSp>
        <p:nvCxnSpPr>
          <p:cNvPr id="60" name="Straight Arrow Connector 59">
            <a:extLst>
              <a:ext uri="{FF2B5EF4-FFF2-40B4-BE49-F238E27FC236}">
                <a16:creationId xmlns:a16="http://schemas.microsoft.com/office/drawing/2014/main" id="{612112DF-B3C1-424D-A846-BCDAFDB421E6}"/>
              </a:ext>
            </a:extLst>
          </p:cNvPr>
          <p:cNvCxnSpPr>
            <a:cxnSpLocks/>
          </p:cNvCxnSpPr>
          <p:nvPr/>
        </p:nvCxnSpPr>
        <p:spPr>
          <a:xfrm>
            <a:off x="27475408" y="14845751"/>
            <a:ext cx="23474608" cy="0"/>
          </a:xfrm>
          <a:prstGeom prst="straightConnector1">
            <a:avLst/>
          </a:prstGeom>
          <a:ln w="73025">
            <a:headEnd type="diamond" w="lg" len="lg"/>
            <a:tailEnd type="diamond" w="lg" len="lg"/>
          </a:ln>
        </p:spPr>
        <p:style>
          <a:lnRef idx="1">
            <a:schemeClr val="dk1"/>
          </a:lnRef>
          <a:fillRef idx="0">
            <a:schemeClr val="dk1"/>
          </a:fillRef>
          <a:effectRef idx="0">
            <a:schemeClr val="dk1"/>
          </a:effectRef>
          <a:fontRef idx="minor">
            <a:schemeClr val="tx1"/>
          </a:fontRef>
        </p:style>
      </p:cxnSp>
      <p:cxnSp>
        <p:nvCxnSpPr>
          <p:cNvPr id="65" name="Straight Arrow Connector 64">
            <a:extLst>
              <a:ext uri="{FF2B5EF4-FFF2-40B4-BE49-F238E27FC236}">
                <a16:creationId xmlns:a16="http://schemas.microsoft.com/office/drawing/2014/main" id="{D719B38F-A759-8F4A-B601-6B6280F0E370}"/>
              </a:ext>
            </a:extLst>
          </p:cNvPr>
          <p:cNvCxnSpPr>
            <a:cxnSpLocks/>
          </p:cNvCxnSpPr>
          <p:nvPr/>
        </p:nvCxnSpPr>
        <p:spPr>
          <a:xfrm>
            <a:off x="27475408" y="20633418"/>
            <a:ext cx="23392895" cy="0"/>
          </a:xfrm>
          <a:prstGeom prst="straightConnector1">
            <a:avLst/>
          </a:prstGeom>
          <a:ln w="73025">
            <a:headEnd type="diamond" w="lg" len="lg"/>
            <a:tailEnd type="diamond" w="lg" len="lg"/>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D86C13CC-258B-EA4C-9445-AD6DEF2C8D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437" y="-71804"/>
            <a:ext cx="5375620" cy="2119685"/>
          </a:xfrm>
          <a:prstGeom prst="rect">
            <a:avLst/>
          </a:prstGeom>
        </p:spPr>
      </p:pic>
      <p:sp>
        <p:nvSpPr>
          <p:cNvPr id="27" name="Rectangle 26">
            <a:extLst>
              <a:ext uri="{FF2B5EF4-FFF2-40B4-BE49-F238E27FC236}">
                <a16:creationId xmlns:a16="http://schemas.microsoft.com/office/drawing/2014/main" id="{2CB44B50-440B-4A4D-A37E-086D94DE46CB}"/>
              </a:ext>
            </a:extLst>
          </p:cNvPr>
          <p:cNvSpPr/>
          <p:nvPr/>
        </p:nvSpPr>
        <p:spPr>
          <a:xfrm>
            <a:off x="16834298" y="17400601"/>
            <a:ext cx="7285071" cy="461665"/>
          </a:xfrm>
          <a:prstGeom prst="rect">
            <a:avLst/>
          </a:prstGeom>
        </p:spPr>
        <p:txBody>
          <a:bodyPr wrap="none">
            <a:spAutoFit/>
          </a:bodyPr>
          <a:lstStyle/>
          <a:p>
            <a:r>
              <a:rPr lang="en-US" sz="2400" dirty="0">
                <a:latin typeface="Calisto MT" panose="02040603050505030304" pitchFamily="18" charset="0"/>
              </a:rPr>
              <a:t>* Multiple characteristics may apply to one</a:t>
            </a:r>
            <a:r>
              <a:rPr lang="zh-CN" altLang="en-US" sz="2400" dirty="0">
                <a:latin typeface="Calisto MT" panose="02040603050505030304" pitchFamily="18" charset="0"/>
              </a:rPr>
              <a:t> </a:t>
            </a:r>
            <a:r>
              <a:rPr lang="en-US" altLang="zh-CN" sz="2400" dirty="0">
                <a:latin typeface="Calisto MT" panose="02040603050505030304" pitchFamily="18" charset="0"/>
              </a:rPr>
              <a:t>respondent</a:t>
            </a:r>
            <a:endParaRPr lang="en-US" sz="2400" dirty="0">
              <a:latin typeface="Calisto MT" panose="02040603050505030304" pitchFamily="18" charset="0"/>
            </a:endParaRPr>
          </a:p>
        </p:txBody>
      </p:sp>
      <p:pic>
        <p:nvPicPr>
          <p:cNvPr id="8" name="Picture 7">
            <a:extLst>
              <a:ext uri="{FF2B5EF4-FFF2-40B4-BE49-F238E27FC236}">
                <a16:creationId xmlns:a16="http://schemas.microsoft.com/office/drawing/2014/main" id="{F023E122-DDAC-704F-BB4E-BA006E2157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602890" y="7155552"/>
            <a:ext cx="10564743" cy="6437531"/>
          </a:xfrm>
          <a:prstGeom prst="rect">
            <a:avLst/>
          </a:prstGeom>
        </p:spPr>
      </p:pic>
      <p:pic>
        <p:nvPicPr>
          <p:cNvPr id="11" name="Picture 10">
            <a:extLst>
              <a:ext uri="{FF2B5EF4-FFF2-40B4-BE49-F238E27FC236}">
                <a16:creationId xmlns:a16="http://schemas.microsoft.com/office/drawing/2014/main" id="{0A1F9CDC-54E5-E943-B1A8-47676615B0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436848" y="20924370"/>
            <a:ext cx="7645920" cy="4238447"/>
          </a:xfrm>
          <a:prstGeom prst="rect">
            <a:avLst/>
          </a:prstGeom>
        </p:spPr>
      </p:pic>
      <p:pic>
        <p:nvPicPr>
          <p:cNvPr id="13" name="Picture 12">
            <a:extLst>
              <a:ext uri="{FF2B5EF4-FFF2-40B4-BE49-F238E27FC236}">
                <a16:creationId xmlns:a16="http://schemas.microsoft.com/office/drawing/2014/main" id="{7C2B865B-74B9-1B41-BA43-19A81237E5A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436848" y="15032370"/>
            <a:ext cx="7645920" cy="4457638"/>
          </a:xfrm>
          <a:prstGeom prst="rect">
            <a:avLst/>
          </a:prstGeom>
        </p:spPr>
      </p:pic>
      <p:sp>
        <p:nvSpPr>
          <p:cNvPr id="2" name="TextBox 1">
            <a:extLst>
              <a:ext uri="{FF2B5EF4-FFF2-40B4-BE49-F238E27FC236}">
                <a16:creationId xmlns:a16="http://schemas.microsoft.com/office/drawing/2014/main" id="{37ABA0E1-74B0-A843-BF8A-E4D69A05F550}"/>
              </a:ext>
            </a:extLst>
          </p:cNvPr>
          <p:cNvSpPr txBox="1"/>
          <p:nvPr/>
        </p:nvSpPr>
        <p:spPr>
          <a:xfrm>
            <a:off x="-44748" y="28020062"/>
            <a:ext cx="16609908" cy="646331"/>
          </a:xfrm>
          <a:prstGeom prst="rect">
            <a:avLst/>
          </a:prstGeom>
          <a:noFill/>
          <a:ln w="3175">
            <a:noFill/>
          </a:ln>
        </p:spPr>
        <p:txBody>
          <a:bodyPr wrap="square" rtlCol="0">
            <a:spAutoFit/>
          </a:bodyPr>
          <a:lstStyle/>
          <a:p>
            <a:r>
              <a:rPr lang="en-US" sz="3600" dirty="0">
                <a:latin typeface="Calisto MT" panose="02040603050505030304" pitchFamily="18" charset="0"/>
              </a:rPr>
              <a:t> The data collection was funded by NHMRC and EuroQol Research Foundation.</a:t>
            </a:r>
          </a:p>
        </p:txBody>
      </p:sp>
    </p:spTree>
    <p:extLst>
      <p:ext uri="{BB962C8B-B14F-4D97-AF65-F5344CB8AC3E}">
        <p14:creationId xmlns:p14="http://schemas.microsoft.com/office/powerpoint/2010/main" val="2415275052"/>
      </p:ext>
    </p:extLst>
  </p:cSld>
  <p:clrMapOvr>
    <a:masterClrMapping/>
  </p:clrMapOvr>
</p:sld>
</file>

<file path=ppt/theme/theme1.xml><?xml version="1.0" encoding="utf-8"?>
<a:theme xmlns:a="http://schemas.openxmlformats.org/drawingml/2006/main" name="Office Theme">
  <a:themeElements>
    <a:clrScheme name="UTS">
      <a:dk1>
        <a:srgbClr val="000000"/>
      </a:dk1>
      <a:lt1>
        <a:srgbClr val="FFFFFF"/>
      </a:lt1>
      <a:dk2>
        <a:srgbClr val="000000"/>
      </a:dk2>
      <a:lt2>
        <a:srgbClr val="FFFFFF"/>
      </a:lt2>
      <a:accent1>
        <a:srgbClr val="0D2EEB"/>
      </a:accent1>
      <a:accent2>
        <a:srgbClr val="FB010A"/>
      </a:accent2>
      <a:accent3>
        <a:srgbClr val="323232"/>
      </a:accent3>
      <a:accent4>
        <a:srgbClr val="B2B2B2"/>
      </a:accent4>
      <a:accent5>
        <a:srgbClr val="F2F2F2"/>
      </a:accent5>
      <a:accent6>
        <a:srgbClr val="FF9600"/>
      </a:accent6>
      <a:hlink>
        <a:srgbClr val="09D369"/>
      </a:hlink>
      <a:folHlink>
        <a:srgbClr val="0F4BE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21391</TotalTime>
  <Words>490</Words>
  <Application>Microsoft Macintosh PowerPoint</Application>
  <PresentationFormat>Custom</PresentationFormat>
  <Paragraphs>89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Calisto MT</vt:lpstr>
      <vt:lpstr>Bangla MN</vt:lpstr>
      <vt:lpstr>Times New Roman</vt:lpstr>
      <vt:lpstr>Calibri</vt:lpstr>
      <vt:lpstr>Arial</vt:lpstr>
      <vt:lpstr>SimSun</vt:lpstr>
      <vt:lpstr>Wingdings</vt:lpstr>
      <vt:lpstr>Office Theme</vt:lpstr>
      <vt:lpstr>PowerPoint Presentation</vt:lpstr>
    </vt:vector>
  </TitlesOfParts>
  <Company>University of Technology, Sydney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Slavica Kochovska</dc:creator>
  <cp:lastModifiedBy>Yiting Luo</cp:lastModifiedBy>
  <cp:revision>298</cp:revision>
  <cp:lastPrinted>2022-06-16T04:28:47Z</cp:lastPrinted>
  <dcterms:created xsi:type="dcterms:W3CDTF">2017-08-27T22:42:01Z</dcterms:created>
  <dcterms:modified xsi:type="dcterms:W3CDTF">2022-06-16T04:55:38Z</dcterms:modified>
</cp:coreProperties>
</file>