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4">
  <p:sldMasterIdLst>
    <p:sldMasterId id="2147483660" r:id="rId4"/>
  </p:sldMasterIdLst>
  <p:notesMasterIdLst>
    <p:notesMasterId r:id="rId6"/>
  </p:notesMasterIdLst>
  <p:sldIdLst>
    <p:sldId id="257" r:id="rId5"/>
  </p:sldIdLst>
  <p:sldSz cx="51200050" cy="28800425"/>
  <p:notesSz cx="6858000" cy="9144000"/>
  <p:defaultTextStyle>
    <a:defPPr>
      <a:defRPr lang="en-US"/>
    </a:defPPr>
    <a:lvl1pPr marL="0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1pPr>
    <a:lvl2pPr marL="2281881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2pPr>
    <a:lvl3pPr marL="4563768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3pPr>
    <a:lvl4pPr marL="6845648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4pPr>
    <a:lvl5pPr marL="9127537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5pPr>
    <a:lvl6pPr marL="11409417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6pPr>
    <a:lvl7pPr marL="13691301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7pPr>
    <a:lvl8pPr marL="15973185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8pPr>
    <a:lvl9pPr marL="18255067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1" userDrawn="1">
          <p15:clr>
            <a:srgbClr val="A4A3A4"/>
          </p15:clr>
        </p15:guide>
        <p15:guide id="2" pos="16127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FB99F40-7037-2828-DB22-788BE233C188}" name="Nance Devlin" initials="ND" userId="462ee49d582f90fd" providerId="Windows Live"/>
  <p188:author id="{122E9A63-48FF-F63A-505C-F6C6DC322649}" name="Cheng Ling Jie" initials="CLJ" userId="Cheng Ling Jie" providerId="None"/>
  <p188:author id="{BFC5CECD-4F98-DD2B-EBEA-98D678B0F5E4}" name="tianxin pan" initials="tp" userId="052cd6ed3c5a53dc" providerId="Windows Live"/>
  <p188:author id="{A199D9ED-4E2A-E6DA-A810-332A52D45D7B}" name="Brendan Mulhern" initials="BM" userId="S::Brendan.Mulhern@uts.edu.au::4cc2c911-c1e7-4abd-8bb1-1fdd6436d6e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3F99"/>
    <a:srgbClr val="1F66B1"/>
    <a:srgbClr val="5E439D"/>
    <a:srgbClr val="003D7C"/>
    <a:srgbClr val="00445A"/>
    <a:srgbClr val="C7DAF1"/>
    <a:srgbClr val="775B9B"/>
    <a:srgbClr val="019524"/>
    <a:srgbClr val="4C3A62"/>
    <a:srgbClr val="206E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93" autoAdjust="0"/>
    <p:restoredTop sz="95062" autoAdjust="0"/>
  </p:normalViewPr>
  <p:slideViewPr>
    <p:cSldViewPr snapToObjects="1">
      <p:cViewPr>
        <p:scale>
          <a:sx n="66" d="100"/>
          <a:sy n="66" d="100"/>
        </p:scale>
        <p:origin x="-8718" y="-7014"/>
      </p:cViewPr>
      <p:guideLst>
        <p:guide orient="horz" pos="9071"/>
        <p:guide pos="161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55ADF-2FAE-B64E-B4E2-F04686D2D4EE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37AD2-DFEE-9F4C-8BBC-4200231E1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51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1pPr>
    <a:lvl2pPr marL="410651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2pPr>
    <a:lvl3pPr marL="821302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3pPr>
    <a:lvl4pPr marL="1231950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4pPr>
    <a:lvl5pPr marL="1642600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5pPr>
    <a:lvl6pPr marL="2053251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6pPr>
    <a:lvl7pPr marL="2463902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7pPr>
    <a:lvl8pPr marL="2874552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8pPr>
    <a:lvl9pPr marL="3285203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37AD2-DFEE-9F4C-8BBC-4200231E16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964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004" y="8946803"/>
            <a:ext cx="43520043" cy="61734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009" y="16320242"/>
            <a:ext cx="35840034" cy="73601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07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15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523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031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539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046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554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062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57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07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0038" y="1153354"/>
            <a:ext cx="11520011" cy="2457369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003" y="1153354"/>
            <a:ext cx="33706700" cy="245736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4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9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51" y="18506944"/>
            <a:ext cx="43520043" cy="5720084"/>
          </a:xfrm>
        </p:spPr>
        <p:txBody>
          <a:bodyPr anchor="t"/>
          <a:lstStyle>
            <a:lvl1pPr algn="l">
              <a:defRPr sz="1317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451" y="12206852"/>
            <a:ext cx="43520043" cy="6300090"/>
          </a:xfrm>
        </p:spPr>
        <p:txBody>
          <a:bodyPr anchor="b"/>
          <a:lstStyle>
            <a:lvl1pPr marL="0" indent="0">
              <a:buNone/>
              <a:defRPr sz="6587">
                <a:solidFill>
                  <a:schemeClr val="tx1">
                    <a:tint val="75000"/>
                  </a:schemeClr>
                </a:solidFill>
              </a:defRPr>
            </a:lvl1pPr>
            <a:lvl2pPr marL="1507830" indent="0">
              <a:buNone/>
              <a:defRPr sz="5934">
                <a:solidFill>
                  <a:schemeClr val="tx1">
                    <a:tint val="75000"/>
                  </a:schemeClr>
                </a:solidFill>
              </a:defRPr>
            </a:lvl2pPr>
            <a:lvl3pPr marL="3015658" indent="0">
              <a:buNone/>
              <a:defRPr sz="5281">
                <a:solidFill>
                  <a:schemeClr val="tx1">
                    <a:tint val="75000"/>
                  </a:schemeClr>
                </a:solidFill>
              </a:defRPr>
            </a:lvl3pPr>
            <a:lvl4pPr marL="4523489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4pPr>
            <a:lvl5pPr marL="6031319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5pPr>
            <a:lvl6pPr marL="7539148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6pPr>
            <a:lvl7pPr marL="9046978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7pPr>
            <a:lvl8pPr marL="10554807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8pPr>
            <a:lvl9pPr marL="12062637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005" y="6720102"/>
            <a:ext cx="22613354" cy="19006949"/>
          </a:xfrm>
        </p:spPr>
        <p:txBody>
          <a:bodyPr/>
          <a:lstStyle>
            <a:lvl1pPr>
              <a:defRPr sz="9257"/>
            </a:lvl1pPr>
            <a:lvl2pPr>
              <a:defRPr sz="7893"/>
            </a:lvl2pPr>
            <a:lvl3pPr>
              <a:defRPr sz="6587"/>
            </a:lvl3pPr>
            <a:lvl4pPr>
              <a:defRPr sz="5934"/>
            </a:lvl4pPr>
            <a:lvl5pPr>
              <a:defRPr sz="5934"/>
            </a:lvl5pPr>
            <a:lvl6pPr>
              <a:defRPr sz="5934"/>
            </a:lvl6pPr>
            <a:lvl7pPr>
              <a:defRPr sz="5934"/>
            </a:lvl7pPr>
            <a:lvl8pPr>
              <a:defRPr sz="5934"/>
            </a:lvl8pPr>
            <a:lvl9pPr>
              <a:defRPr sz="59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26693" y="6720102"/>
            <a:ext cx="22613354" cy="19006949"/>
          </a:xfrm>
        </p:spPr>
        <p:txBody>
          <a:bodyPr/>
          <a:lstStyle>
            <a:lvl1pPr>
              <a:defRPr sz="9257"/>
            </a:lvl1pPr>
            <a:lvl2pPr>
              <a:defRPr sz="7893"/>
            </a:lvl2pPr>
            <a:lvl3pPr>
              <a:defRPr sz="6587"/>
            </a:lvl3pPr>
            <a:lvl4pPr>
              <a:defRPr sz="5934"/>
            </a:lvl4pPr>
            <a:lvl5pPr>
              <a:defRPr sz="5934"/>
            </a:lvl5pPr>
            <a:lvl6pPr>
              <a:defRPr sz="5934"/>
            </a:lvl6pPr>
            <a:lvl7pPr>
              <a:defRPr sz="5934"/>
            </a:lvl7pPr>
            <a:lvl8pPr>
              <a:defRPr sz="5934"/>
            </a:lvl8pPr>
            <a:lvl9pPr>
              <a:defRPr sz="59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7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003" y="6446766"/>
            <a:ext cx="22622247" cy="2686704"/>
          </a:xfrm>
        </p:spPr>
        <p:txBody>
          <a:bodyPr anchor="b"/>
          <a:lstStyle>
            <a:lvl1pPr marL="0" indent="0">
              <a:buNone/>
              <a:defRPr sz="7893" b="1"/>
            </a:lvl1pPr>
            <a:lvl2pPr marL="1507830" indent="0">
              <a:buNone/>
              <a:defRPr sz="6587" b="1"/>
            </a:lvl2pPr>
            <a:lvl3pPr marL="3015658" indent="0">
              <a:buNone/>
              <a:defRPr sz="5934" b="1"/>
            </a:lvl3pPr>
            <a:lvl4pPr marL="4523489" indent="0">
              <a:buNone/>
              <a:defRPr sz="5281" b="1"/>
            </a:lvl4pPr>
            <a:lvl5pPr marL="6031319" indent="0">
              <a:buNone/>
              <a:defRPr sz="5281" b="1"/>
            </a:lvl5pPr>
            <a:lvl6pPr marL="7539148" indent="0">
              <a:buNone/>
              <a:defRPr sz="5281" b="1"/>
            </a:lvl6pPr>
            <a:lvl7pPr marL="9046978" indent="0">
              <a:buNone/>
              <a:defRPr sz="5281" b="1"/>
            </a:lvl7pPr>
            <a:lvl8pPr marL="10554807" indent="0">
              <a:buNone/>
              <a:defRPr sz="5281" b="1"/>
            </a:lvl8pPr>
            <a:lvl9pPr marL="12062637" indent="0">
              <a:buNone/>
              <a:defRPr sz="52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003" y="9133469"/>
            <a:ext cx="22622247" cy="16593581"/>
          </a:xfrm>
        </p:spPr>
        <p:txBody>
          <a:bodyPr/>
          <a:lstStyle>
            <a:lvl1pPr>
              <a:defRPr sz="7893"/>
            </a:lvl1pPr>
            <a:lvl2pPr>
              <a:defRPr sz="6587"/>
            </a:lvl2pPr>
            <a:lvl3pPr>
              <a:defRPr sz="5934"/>
            </a:lvl3pPr>
            <a:lvl4pPr>
              <a:defRPr sz="5281"/>
            </a:lvl4pPr>
            <a:lvl5pPr>
              <a:defRPr sz="5281"/>
            </a:lvl5pPr>
            <a:lvl6pPr>
              <a:defRPr sz="5281"/>
            </a:lvl6pPr>
            <a:lvl7pPr>
              <a:defRPr sz="5281"/>
            </a:lvl7pPr>
            <a:lvl8pPr>
              <a:defRPr sz="5281"/>
            </a:lvl8pPr>
            <a:lvl9pPr>
              <a:defRPr sz="52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08919" y="6446766"/>
            <a:ext cx="22631132" cy="2686704"/>
          </a:xfrm>
        </p:spPr>
        <p:txBody>
          <a:bodyPr anchor="b"/>
          <a:lstStyle>
            <a:lvl1pPr marL="0" indent="0">
              <a:buNone/>
              <a:defRPr sz="7893" b="1"/>
            </a:lvl1pPr>
            <a:lvl2pPr marL="1507830" indent="0">
              <a:buNone/>
              <a:defRPr sz="6587" b="1"/>
            </a:lvl2pPr>
            <a:lvl3pPr marL="3015658" indent="0">
              <a:buNone/>
              <a:defRPr sz="5934" b="1"/>
            </a:lvl3pPr>
            <a:lvl4pPr marL="4523489" indent="0">
              <a:buNone/>
              <a:defRPr sz="5281" b="1"/>
            </a:lvl4pPr>
            <a:lvl5pPr marL="6031319" indent="0">
              <a:buNone/>
              <a:defRPr sz="5281" b="1"/>
            </a:lvl5pPr>
            <a:lvl6pPr marL="7539148" indent="0">
              <a:buNone/>
              <a:defRPr sz="5281" b="1"/>
            </a:lvl6pPr>
            <a:lvl7pPr marL="9046978" indent="0">
              <a:buNone/>
              <a:defRPr sz="5281" b="1"/>
            </a:lvl7pPr>
            <a:lvl8pPr marL="10554807" indent="0">
              <a:buNone/>
              <a:defRPr sz="5281" b="1"/>
            </a:lvl8pPr>
            <a:lvl9pPr marL="12062637" indent="0">
              <a:buNone/>
              <a:defRPr sz="52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08919" y="9133469"/>
            <a:ext cx="22631132" cy="16593581"/>
          </a:xfrm>
        </p:spPr>
        <p:txBody>
          <a:bodyPr/>
          <a:lstStyle>
            <a:lvl1pPr>
              <a:defRPr sz="7893"/>
            </a:lvl1pPr>
            <a:lvl2pPr>
              <a:defRPr sz="6587"/>
            </a:lvl2pPr>
            <a:lvl3pPr>
              <a:defRPr sz="5934"/>
            </a:lvl3pPr>
            <a:lvl4pPr>
              <a:defRPr sz="5281"/>
            </a:lvl4pPr>
            <a:lvl5pPr>
              <a:defRPr sz="5281"/>
            </a:lvl5pPr>
            <a:lvl6pPr>
              <a:defRPr sz="5281"/>
            </a:lvl6pPr>
            <a:lvl7pPr>
              <a:defRPr sz="5281"/>
            </a:lvl7pPr>
            <a:lvl8pPr>
              <a:defRPr sz="5281"/>
            </a:lvl8pPr>
            <a:lvl9pPr>
              <a:defRPr sz="52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72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8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007" y="1146686"/>
            <a:ext cx="16844463" cy="4880071"/>
          </a:xfrm>
        </p:spPr>
        <p:txBody>
          <a:bodyPr anchor="b"/>
          <a:lstStyle>
            <a:lvl1pPr algn="l">
              <a:defRPr sz="658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7802" y="1146688"/>
            <a:ext cx="28622250" cy="24580364"/>
          </a:xfrm>
        </p:spPr>
        <p:txBody>
          <a:bodyPr/>
          <a:lstStyle>
            <a:lvl1pPr>
              <a:defRPr sz="10562"/>
            </a:lvl1pPr>
            <a:lvl2pPr>
              <a:defRPr sz="9257"/>
            </a:lvl2pPr>
            <a:lvl3pPr>
              <a:defRPr sz="7893"/>
            </a:lvl3pPr>
            <a:lvl4pPr>
              <a:defRPr sz="6587"/>
            </a:lvl4pPr>
            <a:lvl5pPr>
              <a:defRPr sz="6587"/>
            </a:lvl5pPr>
            <a:lvl6pPr>
              <a:defRPr sz="6587"/>
            </a:lvl6pPr>
            <a:lvl7pPr>
              <a:defRPr sz="6587"/>
            </a:lvl7pPr>
            <a:lvl8pPr>
              <a:defRPr sz="6587"/>
            </a:lvl8pPr>
            <a:lvl9pPr>
              <a:defRPr sz="65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007" y="6026762"/>
            <a:ext cx="16844463" cy="19700293"/>
          </a:xfrm>
        </p:spPr>
        <p:txBody>
          <a:bodyPr/>
          <a:lstStyle>
            <a:lvl1pPr marL="0" indent="0">
              <a:buNone/>
              <a:defRPr sz="4628"/>
            </a:lvl1pPr>
            <a:lvl2pPr marL="1507830" indent="0">
              <a:buNone/>
              <a:defRPr sz="3975"/>
            </a:lvl2pPr>
            <a:lvl3pPr marL="3015658" indent="0">
              <a:buNone/>
              <a:defRPr sz="3322"/>
            </a:lvl3pPr>
            <a:lvl4pPr marL="4523489" indent="0">
              <a:buNone/>
              <a:defRPr sz="2968"/>
            </a:lvl4pPr>
            <a:lvl5pPr marL="6031319" indent="0">
              <a:buNone/>
              <a:defRPr sz="2968"/>
            </a:lvl5pPr>
            <a:lvl6pPr marL="7539148" indent="0">
              <a:buNone/>
              <a:defRPr sz="2968"/>
            </a:lvl6pPr>
            <a:lvl7pPr marL="9046978" indent="0">
              <a:buNone/>
              <a:defRPr sz="2968"/>
            </a:lvl7pPr>
            <a:lvl8pPr marL="10554807" indent="0">
              <a:buNone/>
              <a:defRPr sz="2968"/>
            </a:lvl8pPr>
            <a:lvl9pPr marL="12062637" indent="0">
              <a:buNone/>
              <a:defRPr sz="2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9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5570" y="20160297"/>
            <a:ext cx="30720030" cy="2380038"/>
          </a:xfrm>
        </p:spPr>
        <p:txBody>
          <a:bodyPr anchor="b"/>
          <a:lstStyle>
            <a:lvl1pPr algn="l">
              <a:defRPr sz="658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5570" y="2573376"/>
            <a:ext cx="30720030" cy="17280255"/>
          </a:xfrm>
        </p:spPr>
        <p:txBody>
          <a:bodyPr/>
          <a:lstStyle>
            <a:lvl1pPr marL="0" indent="0">
              <a:buNone/>
              <a:defRPr sz="10562"/>
            </a:lvl1pPr>
            <a:lvl2pPr marL="1507830" indent="0">
              <a:buNone/>
              <a:defRPr sz="9257"/>
            </a:lvl2pPr>
            <a:lvl3pPr marL="3015658" indent="0">
              <a:buNone/>
              <a:defRPr sz="7893"/>
            </a:lvl3pPr>
            <a:lvl4pPr marL="4523489" indent="0">
              <a:buNone/>
              <a:defRPr sz="6587"/>
            </a:lvl4pPr>
            <a:lvl5pPr marL="6031319" indent="0">
              <a:buNone/>
              <a:defRPr sz="6587"/>
            </a:lvl5pPr>
            <a:lvl6pPr marL="7539148" indent="0">
              <a:buNone/>
              <a:defRPr sz="6587"/>
            </a:lvl6pPr>
            <a:lvl7pPr marL="9046978" indent="0">
              <a:buNone/>
              <a:defRPr sz="6587"/>
            </a:lvl7pPr>
            <a:lvl8pPr marL="10554807" indent="0">
              <a:buNone/>
              <a:defRPr sz="6587"/>
            </a:lvl8pPr>
            <a:lvl9pPr marL="12062637" indent="0">
              <a:buNone/>
              <a:defRPr sz="658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5570" y="22540337"/>
            <a:ext cx="30720030" cy="3380047"/>
          </a:xfrm>
        </p:spPr>
        <p:txBody>
          <a:bodyPr/>
          <a:lstStyle>
            <a:lvl1pPr marL="0" indent="0">
              <a:buNone/>
              <a:defRPr sz="4628"/>
            </a:lvl1pPr>
            <a:lvl2pPr marL="1507830" indent="0">
              <a:buNone/>
              <a:defRPr sz="3975"/>
            </a:lvl2pPr>
            <a:lvl3pPr marL="3015658" indent="0">
              <a:buNone/>
              <a:defRPr sz="3322"/>
            </a:lvl3pPr>
            <a:lvl4pPr marL="4523489" indent="0">
              <a:buNone/>
              <a:defRPr sz="2968"/>
            </a:lvl4pPr>
            <a:lvl5pPr marL="6031319" indent="0">
              <a:buNone/>
              <a:defRPr sz="2968"/>
            </a:lvl5pPr>
            <a:lvl6pPr marL="7539148" indent="0">
              <a:buNone/>
              <a:defRPr sz="2968"/>
            </a:lvl6pPr>
            <a:lvl7pPr marL="9046978" indent="0">
              <a:buNone/>
              <a:defRPr sz="2968"/>
            </a:lvl7pPr>
            <a:lvl8pPr marL="10554807" indent="0">
              <a:buNone/>
              <a:defRPr sz="2968"/>
            </a:lvl8pPr>
            <a:lvl9pPr marL="12062637" indent="0">
              <a:buNone/>
              <a:defRPr sz="2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33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003" y="1153351"/>
            <a:ext cx="46080046" cy="4800072"/>
          </a:xfrm>
          <a:prstGeom prst="rect">
            <a:avLst/>
          </a:prstGeom>
        </p:spPr>
        <p:txBody>
          <a:bodyPr vert="horz" lIns="508196" tIns="254098" rIns="508196" bIns="25409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003" y="6720102"/>
            <a:ext cx="46080046" cy="19006949"/>
          </a:xfrm>
          <a:prstGeom prst="rect">
            <a:avLst/>
          </a:prstGeom>
        </p:spPr>
        <p:txBody>
          <a:bodyPr vert="horz" lIns="508196" tIns="254098" rIns="508196" bIns="25409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003" y="26693729"/>
            <a:ext cx="11946678" cy="1533356"/>
          </a:xfrm>
          <a:prstGeom prst="rect">
            <a:avLst/>
          </a:prstGeom>
        </p:spPr>
        <p:txBody>
          <a:bodyPr vert="horz" lIns="508196" tIns="254098" rIns="508196" bIns="254098" rtlCol="0" anchor="ctr"/>
          <a:lstStyle>
            <a:lvl1pPr algn="l">
              <a:defRPr sz="3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3F68E-A82E-724F-9348-B3EDD78E4171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3351" y="26693729"/>
            <a:ext cx="16213349" cy="1533356"/>
          </a:xfrm>
          <a:prstGeom prst="rect">
            <a:avLst/>
          </a:prstGeom>
        </p:spPr>
        <p:txBody>
          <a:bodyPr vert="horz" lIns="508196" tIns="254098" rIns="508196" bIns="254098" rtlCol="0" anchor="ctr"/>
          <a:lstStyle>
            <a:lvl1pPr algn="ctr">
              <a:defRPr sz="3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3370" y="26693729"/>
            <a:ext cx="11946678" cy="1533356"/>
          </a:xfrm>
          <a:prstGeom prst="rect">
            <a:avLst/>
          </a:prstGeom>
        </p:spPr>
        <p:txBody>
          <a:bodyPr vert="horz" lIns="508196" tIns="254098" rIns="508196" bIns="254098" rtlCol="0" anchor="ctr"/>
          <a:lstStyle>
            <a:lvl1pPr algn="r">
              <a:defRPr sz="3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13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507830" rtl="0" eaLnBrk="1" latinLnBrk="0" hangingPunct="1">
        <a:spcBef>
          <a:spcPct val="0"/>
        </a:spcBef>
        <a:buNone/>
        <a:defRPr sz="145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30873" indent="-1130873" algn="l" defTabSz="1507830" rtl="0" eaLnBrk="1" latinLnBrk="0" hangingPunct="1">
        <a:spcBef>
          <a:spcPct val="20000"/>
        </a:spcBef>
        <a:buFont typeface="Arial"/>
        <a:buChar char="•"/>
        <a:defRPr sz="10562" kern="1200">
          <a:solidFill>
            <a:schemeClr val="tx1"/>
          </a:solidFill>
          <a:latin typeface="+mn-lt"/>
          <a:ea typeface="+mn-ea"/>
          <a:cs typeface="+mn-cs"/>
        </a:defRPr>
      </a:lvl1pPr>
      <a:lvl2pPr marL="2450223" indent="-942393" algn="l" defTabSz="1507830" rtl="0" eaLnBrk="1" latinLnBrk="0" hangingPunct="1">
        <a:spcBef>
          <a:spcPct val="20000"/>
        </a:spcBef>
        <a:buFont typeface="Arial"/>
        <a:buChar char="–"/>
        <a:defRPr sz="9257" kern="1200">
          <a:solidFill>
            <a:schemeClr val="tx1"/>
          </a:solidFill>
          <a:latin typeface="+mn-lt"/>
          <a:ea typeface="+mn-ea"/>
          <a:cs typeface="+mn-cs"/>
        </a:defRPr>
      </a:lvl2pPr>
      <a:lvl3pPr marL="3769574" indent="-753916" algn="l" defTabSz="1507830" rtl="0" eaLnBrk="1" latinLnBrk="0" hangingPunct="1">
        <a:spcBef>
          <a:spcPct val="20000"/>
        </a:spcBef>
        <a:buFont typeface="Arial"/>
        <a:buChar char="•"/>
        <a:defRPr sz="7893" kern="1200">
          <a:solidFill>
            <a:schemeClr val="tx1"/>
          </a:solidFill>
          <a:latin typeface="+mn-lt"/>
          <a:ea typeface="+mn-ea"/>
          <a:cs typeface="+mn-cs"/>
        </a:defRPr>
      </a:lvl3pPr>
      <a:lvl4pPr marL="5277404" indent="-753916" algn="l" defTabSz="1507830" rtl="0" eaLnBrk="1" latinLnBrk="0" hangingPunct="1">
        <a:spcBef>
          <a:spcPct val="20000"/>
        </a:spcBef>
        <a:buFont typeface="Arial"/>
        <a:buChar char="–"/>
        <a:defRPr sz="6587" kern="1200">
          <a:solidFill>
            <a:schemeClr val="tx1"/>
          </a:solidFill>
          <a:latin typeface="+mn-lt"/>
          <a:ea typeface="+mn-ea"/>
          <a:cs typeface="+mn-cs"/>
        </a:defRPr>
      </a:lvl4pPr>
      <a:lvl5pPr marL="6785234" indent="-753916" algn="l" defTabSz="1507830" rtl="0" eaLnBrk="1" latinLnBrk="0" hangingPunct="1">
        <a:spcBef>
          <a:spcPct val="20000"/>
        </a:spcBef>
        <a:buFont typeface="Arial"/>
        <a:buChar char="»"/>
        <a:defRPr sz="6587" kern="1200">
          <a:solidFill>
            <a:schemeClr val="tx1"/>
          </a:solidFill>
          <a:latin typeface="+mn-lt"/>
          <a:ea typeface="+mn-ea"/>
          <a:cs typeface="+mn-cs"/>
        </a:defRPr>
      </a:lvl5pPr>
      <a:lvl6pPr marL="8293063" indent="-753916" algn="l" defTabSz="1507830" rtl="0" eaLnBrk="1" latinLnBrk="0" hangingPunct="1">
        <a:spcBef>
          <a:spcPct val="20000"/>
        </a:spcBef>
        <a:buFont typeface="Arial"/>
        <a:buChar char="•"/>
        <a:defRPr sz="6587" kern="1200">
          <a:solidFill>
            <a:schemeClr val="tx1"/>
          </a:solidFill>
          <a:latin typeface="+mn-lt"/>
          <a:ea typeface="+mn-ea"/>
          <a:cs typeface="+mn-cs"/>
        </a:defRPr>
      </a:lvl6pPr>
      <a:lvl7pPr marL="9800891" indent="-753916" algn="l" defTabSz="1507830" rtl="0" eaLnBrk="1" latinLnBrk="0" hangingPunct="1">
        <a:spcBef>
          <a:spcPct val="20000"/>
        </a:spcBef>
        <a:buFont typeface="Arial"/>
        <a:buChar char="•"/>
        <a:defRPr sz="6587" kern="1200">
          <a:solidFill>
            <a:schemeClr val="tx1"/>
          </a:solidFill>
          <a:latin typeface="+mn-lt"/>
          <a:ea typeface="+mn-ea"/>
          <a:cs typeface="+mn-cs"/>
        </a:defRPr>
      </a:lvl7pPr>
      <a:lvl8pPr marL="11308723" indent="-753916" algn="l" defTabSz="1507830" rtl="0" eaLnBrk="1" latinLnBrk="0" hangingPunct="1">
        <a:spcBef>
          <a:spcPct val="20000"/>
        </a:spcBef>
        <a:buFont typeface="Arial"/>
        <a:buChar char="•"/>
        <a:defRPr sz="6587" kern="1200">
          <a:solidFill>
            <a:schemeClr val="tx1"/>
          </a:solidFill>
          <a:latin typeface="+mn-lt"/>
          <a:ea typeface="+mn-ea"/>
          <a:cs typeface="+mn-cs"/>
        </a:defRPr>
      </a:lvl8pPr>
      <a:lvl9pPr marL="12816553" indent="-753916" algn="l" defTabSz="1507830" rtl="0" eaLnBrk="1" latinLnBrk="0" hangingPunct="1">
        <a:spcBef>
          <a:spcPct val="20000"/>
        </a:spcBef>
        <a:buFont typeface="Arial"/>
        <a:buChar char="•"/>
        <a:defRPr sz="65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1pPr>
      <a:lvl2pPr marL="1507830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2pPr>
      <a:lvl3pPr marL="3015658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3pPr>
      <a:lvl4pPr marL="4523489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4pPr>
      <a:lvl5pPr marL="6031319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5pPr>
      <a:lvl6pPr marL="7539148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6pPr>
      <a:lvl7pPr marL="9046978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7pPr>
      <a:lvl8pPr marL="10554807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8pPr>
      <a:lvl9pPr marL="12062637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5973" y="209262"/>
            <a:ext cx="50628104" cy="7392463"/>
          </a:xfrm>
          <a:prstGeom prst="roundRect">
            <a:avLst>
              <a:gd name="adj" fmla="val 7782"/>
            </a:avLst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47"/>
          </a:p>
        </p:txBody>
      </p:sp>
      <p:sp>
        <p:nvSpPr>
          <p:cNvPr id="9" name="Rectangle 8"/>
          <p:cNvSpPr/>
          <p:nvPr/>
        </p:nvSpPr>
        <p:spPr>
          <a:xfrm>
            <a:off x="7310477" y="385324"/>
            <a:ext cx="3757442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600" b="1" i="1" dirty="0">
                <a:ea typeface="DengXian" panose="02010600030101010101" pitchFamily="2" charset="-122"/>
              </a:rPr>
              <a:t>The Ceiling Effects of EQ-5D in General Population Health </a:t>
            </a:r>
            <a:r>
              <a:rPr lang="en-GB" sz="9600" b="1" i="1" dirty="0">
                <a:ea typeface="DengXian" panose="02010600030101010101" pitchFamily="2" charset="-122"/>
                <a:cs typeface="Times New Roman" panose="02020603050405020304" pitchFamily="18" charset="0"/>
              </a:rPr>
              <a:t>Surveys: </a:t>
            </a:r>
          </a:p>
          <a:p>
            <a:pPr algn="ctr"/>
            <a:r>
              <a:rPr lang="en-GB" sz="9600" b="1" i="1" dirty="0">
                <a:ea typeface="DengXian" panose="02010600030101010101" pitchFamily="2" charset="-122"/>
                <a:cs typeface="Times New Roman" panose="02020603050405020304" pitchFamily="18" charset="0"/>
              </a:rPr>
              <a:t>A Systematic Review and Meta-analysis</a:t>
            </a:r>
            <a:endParaRPr lang="en-US" sz="9600" b="1" dirty="0"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51548" y="3575277"/>
            <a:ext cx="38692277" cy="3812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2"/>
              </a:spcBef>
              <a:spcAft>
                <a:spcPts val="300"/>
              </a:spcAft>
            </a:pPr>
            <a:r>
              <a:rPr lang="en-SG" sz="7200" kern="0" dirty="0">
                <a:ea typeface="DengXian" panose="02010600030101010101" pitchFamily="2" charset="-122"/>
                <a:cs typeface="Times New Roman" panose="02020603050405020304" pitchFamily="18" charset="0"/>
              </a:rPr>
              <a:t>Ling Jie CHENG</a:t>
            </a:r>
            <a:r>
              <a:rPr lang="en-SG" sz="7200" kern="0" baseline="30000" dirty="0"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SG" sz="7200" kern="0" dirty="0">
                <a:ea typeface="DengXian" panose="02010600030101010101" pitchFamily="2" charset="-122"/>
                <a:cs typeface="Times New Roman" panose="02020603050405020304" pitchFamily="18" charset="0"/>
              </a:rPr>
              <a:t>, Tianxin PAN</a:t>
            </a:r>
            <a:r>
              <a:rPr lang="en-SG" sz="7200" kern="0" baseline="30000" dirty="0"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SG" sz="7200" kern="0" dirty="0">
                <a:ea typeface="DengXian" panose="02010600030101010101" pitchFamily="2" charset="-122"/>
                <a:cs typeface="Times New Roman" panose="02020603050405020304" pitchFamily="18" charset="0"/>
              </a:rPr>
              <a:t>, Brendan MULHERN</a:t>
            </a:r>
            <a:r>
              <a:rPr lang="en-SG" sz="7200" kern="0" baseline="30000" dirty="0">
                <a:ea typeface="DengXia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SG" sz="7200" kern="0" dirty="0">
                <a:ea typeface="DengXian" panose="02010600030101010101" pitchFamily="2" charset="-122"/>
                <a:cs typeface="Times New Roman" panose="02020603050405020304" pitchFamily="18" charset="0"/>
              </a:rPr>
              <a:t>, Nancy DEVLIN</a:t>
            </a:r>
            <a:r>
              <a:rPr lang="en-SG" sz="7200" kern="0" baseline="30000" dirty="0"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SG" sz="7200" kern="0" dirty="0">
                <a:ea typeface="DengXian" panose="02010600030101010101" pitchFamily="2" charset="-122"/>
                <a:cs typeface="Times New Roman" panose="02020603050405020304" pitchFamily="18" charset="0"/>
              </a:rPr>
              <a:t>, Nan LUO</a:t>
            </a:r>
            <a:r>
              <a:rPr lang="en-SG" sz="7200" kern="0" baseline="30000" dirty="0"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</a:p>
          <a:p>
            <a:pPr algn="ctr">
              <a:spcBef>
                <a:spcPts val="1202"/>
              </a:spcBef>
              <a:spcAft>
                <a:spcPts val="300"/>
              </a:spcAft>
            </a:pPr>
            <a:r>
              <a:rPr lang="en-US" sz="4407" kern="1400" spc="-15" baseline="30000" dirty="0">
                <a:ea typeface="Times New Roman" panose="02020603050405020304" pitchFamily="18" charset="0"/>
              </a:rPr>
              <a:t>1 </a:t>
            </a:r>
            <a:r>
              <a:rPr lang="en-US" sz="4407" kern="1400" spc="-15" dirty="0">
                <a:ea typeface="Times New Roman" panose="02020603050405020304" pitchFamily="18" charset="0"/>
              </a:rPr>
              <a:t>Saw </a:t>
            </a:r>
            <a:r>
              <a:rPr lang="en-US" sz="4407" kern="1400" spc="-15" dirty="0" err="1">
                <a:ea typeface="Times New Roman" panose="02020603050405020304" pitchFamily="18" charset="0"/>
              </a:rPr>
              <a:t>Swee</a:t>
            </a:r>
            <a:r>
              <a:rPr lang="en-US" sz="4407" kern="1400" spc="-15" dirty="0">
                <a:ea typeface="Times New Roman" panose="02020603050405020304" pitchFamily="18" charset="0"/>
              </a:rPr>
              <a:t> Hock School of Public Health, National University of Singapore, Singapore, Singapore</a:t>
            </a:r>
          </a:p>
          <a:p>
            <a:pPr algn="ctr">
              <a:spcBef>
                <a:spcPts val="1202"/>
              </a:spcBef>
              <a:spcAft>
                <a:spcPts val="300"/>
              </a:spcAft>
            </a:pPr>
            <a:r>
              <a:rPr lang="en-US" sz="4407" kern="1400" spc="-15" baseline="30000" dirty="0">
                <a:ea typeface="Times New Roman" panose="02020603050405020304" pitchFamily="18" charset="0"/>
              </a:rPr>
              <a:t>2 </a:t>
            </a:r>
            <a:r>
              <a:rPr lang="en-US" sz="4407" kern="1400" spc="-15" dirty="0">
                <a:ea typeface="Times New Roman" panose="02020603050405020304" pitchFamily="18" charset="0"/>
              </a:rPr>
              <a:t>Health Economics Unit, University of Melbourne, Melbourne, Australia</a:t>
            </a:r>
          </a:p>
          <a:p>
            <a:pPr algn="ctr">
              <a:spcBef>
                <a:spcPts val="1202"/>
              </a:spcBef>
              <a:spcAft>
                <a:spcPts val="300"/>
              </a:spcAft>
            </a:pPr>
            <a:r>
              <a:rPr lang="en-US" sz="4407" kern="1400" spc="-15" baseline="30000" dirty="0">
                <a:ea typeface="Times New Roman" panose="02020603050405020304" pitchFamily="18" charset="0"/>
              </a:rPr>
              <a:t>3 </a:t>
            </a:r>
            <a:r>
              <a:rPr lang="en-US" sz="4407" kern="1400" spc="-15" dirty="0">
                <a:ea typeface="Times New Roman" panose="02020603050405020304" pitchFamily="18" charset="0"/>
              </a:rPr>
              <a:t>Centre for Health Economics Research and Evaluation, University of Technology Sydney, Sydney, Australia</a:t>
            </a:r>
          </a:p>
        </p:txBody>
      </p:sp>
      <p:pic>
        <p:nvPicPr>
          <p:cNvPr id="46" name="Picture 2" descr="Image result for nus hd logo">
            <a:extLst>
              <a:ext uri="{FF2B5EF4-FFF2-40B4-BE49-F238E27FC236}">
                <a16:creationId xmlns:a16="http://schemas.microsoft.com/office/drawing/2014/main" id="{48A27953-3CA1-4189-AD12-0CF40D53C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225" y="1858182"/>
            <a:ext cx="7690233" cy="3511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10">
            <a:extLst>
              <a:ext uri="{FF2B5EF4-FFF2-40B4-BE49-F238E27FC236}">
                <a16:creationId xmlns:a16="http://schemas.microsoft.com/office/drawing/2014/main" id="{CB70365F-88DD-4D82-B505-025D01F008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269854"/>
              </p:ext>
            </p:extLst>
          </p:nvPr>
        </p:nvGraphicFramePr>
        <p:xfrm>
          <a:off x="319313" y="7777209"/>
          <a:ext cx="16147384" cy="7784468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6147384">
                  <a:extLst>
                    <a:ext uri="{9D8B030D-6E8A-4147-A177-3AD203B41FA5}">
                      <a16:colId xmlns:a16="http://schemas.microsoft.com/office/drawing/2014/main" val="3531925424"/>
                    </a:ext>
                  </a:extLst>
                </a:gridCol>
              </a:tblGrid>
              <a:tr h="1312675">
                <a:tc>
                  <a:txBody>
                    <a:bodyPr/>
                    <a:lstStyle/>
                    <a:p>
                      <a:pPr algn="ctr"/>
                      <a:r>
                        <a:rPr lang="en-SG" sz="8000" dirty="0"/>
                        <a:t>BACKGROUND</a:t>
                      </a: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6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95987"/>
                  </a:ext>
                </a:extLst>
              </a:tr>
              <a:tr h="6471793">
                <a:tc>
                  <a:txBody>
                    <a:bodyPr/>
                    <a:lstStyle/>
                    <a:p>
                      <a:pPr marL="857250" indent="-8572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cs typeface="Arial"/>
                        </a:rPr>
                        <a:t>‘Ceiling effects’ were defined as the proportion of individuals who reported ‘no problems’.</a:t>
                      </a:r>
                    </a:p>
                    <a:p>
                      <a:pPr marL="857250" indent="-8572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cs typeface="Arial"/>
                        </a:rPr>
                        <a:t>Both the EQ-5D-3L and 5L have higher ceiling effects than other generic measures of health-related quality of life. </a:t>
                      </a:r>
                    </a:p>
                    <a:p>
                      <a:pPr marL="857250" indent="-8572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cs typeface="Arial"/>
                        </a:rPr>
                        <a:t>These ceiling effects are especially high when EQ-5D is used in general population surveys. </a:t>
                      </a:r>
                    </a:p>
                    <a:p>
                      <a:pPr marL="857250" indent="-8572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cs typeface="Arial"/>
                        </a:rPr>
                        <a:t>High ceiling effects mean EQ-5D may be insensitive to changes or differences in individuals with relatively mild health problems. </a:t>
                      </a:r>
                    </a:p>
                    <a:p>
                      <a:pPr marL="857250" indent="-8572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cs typeface="Arial"/>
                        </a:rPr>
                        <a:t>A wide range of EQ-5D ceiling effects have been observed across countries. The reasons for these variations are not well understood. </a:t>
                      </a: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3255503"/>
                  </a:ext>
                </a:extLst>
              </a:tr>
            </a:tbl>
          </a:graphicData>
        </a:graphic>
      </p:graphicFrame>
      <p:graphicFrame>
        <p:nvGraphicFramePr>
          <p:cNvPr id="52" name="Table 10">
            <a:extLst>
              <a:ext uri="{FF2B5EF4-FFF2-40B4-BE49-F238E27FC236}">
                <a16:creationId xmlns:a16="http://schemas.microsoft.com/office/drawing/2014/main" id="{E45F02E2-359B-4CC2-9C94-F25C2E02FD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88477"/>
              </p:ext>
            </p:extLst>
          </p:nvPr>
        </p:nvGraphicFramePr>
        <p:xfrm>
          <a:off x="403434" y="15322429"/>
          <a:ext cx="16063263" cy="3617753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6063263">
                  <a:extLst>
                    <a:ext uri="{9D8B030D-6E8A-4147-A177-3AD203B41FA5}">
                      <a16:colId xmlns:a16="http://schemas.microsoft.com/office/drawing/2014/main" val="3531925424"/>
                    </a:ext>
                  </a:extLst>
                </a:gridCol>
              </a:tblGrid>
              <a:tr h="1312675">
                <a:tc>
                  <a:txBody>
                    <a:bodyPr/>
                    <a:lstStyle/>
                    <a:p>
                      <a:pPr algn="ctr"/>
                      <a:r>
                        <a:rPr lang="en-SG" sz="8000" dirty="0">
                          <a:solidFill>
                            <a:schemeClr val="bg1"/>
                          </a:solidFill>
                        </a:rPr>
                        <a:t>AIM</a:t>
                      </a: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6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95987"/>
                  </a:ext>
                </a:extLst>
              </a:tr>
              <a:tr h="2305078">
                <a:tc>
                  <a:txBody>
                    <a:bodyPr/>
                    <a:lstStyle/>
                    <a:p>
                      <a:pPr marL="857250" indent="-8572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cs typeface="Arial"/>
                        </a:rPr>
                        <a:t>To investigate the magnitude and variations in EQ-5D ceiling effects at both profile and item levels in general population health surveys.</a:t>
                      </a: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3255503"/>
                  </a:ext>
                </a:extLst>
              </a:tr>
            </a:tbl>
          </a:graphicData>
        </a:graphic>
      </p:graphicFrame>
      <p:graphicFrame>
        <p:nvGraphicFramePr>
          <p:cNvPr id="53" name="Table 10">
            <a:extLst>
              <a:ext uri="{FF2B5EF4-FFF2-40B4-BE49-F238E27FC236}">
                <a16:creationId xmlns:a16="http://schemas.microsoft.com/office/drawing/2014/main" id="{A90C25C1-83BF-42A9-AD96-1A659967B6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456577"/>
              </p:ext>
            </p:extLst>
          </p:nvPr>
        </p:nvGraphicFramePr>
        <p:xfrm>
          <a:off x="366136" y="17968830"/>
          <a:ext cx="15983100" cy="6281057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5983100">
                  <a:extLst>
                    <a:ext uri="{9D8B030D-6E8A-4147-A177-3AD203B41FA5}">
                      <a16:colId xmlns:a16="http://schemas.microsoft.com/office/drawing/2014/main" val="3531925424"/>
                    </a:ext>
                  </a:extLst>
                </a:gridCol>
              </a:tblGrid>
              <a:tr h="1312675">
                <a:tc>
                  <a:txBody>
                    <a:bodyPr/>
                    <a:lstStyle/>
                    <a:p>
                      <a:pPr algn="ctr"/>
                      <a:r>
                        <a:rPr lang="en-SG" sz="8000" dirty="0"/>
                        <a:t>METHODS</a:t>
                      </a: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6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95987"/>
                  </a:ext>
                </a:extLst>
              </a:tr>
              <a:tr h="1711456">
                <a:tc>
                  <a:txBody>
                    <a:bodyPr/>
                    <a:lstStyle/>
                    <a:p>
                      <a:pPr marL="857250" indent="-8572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cs typeface="Arial"/>
                        </a:rPr>
                        <a:t>Eight databases (PubMed, Cochrane Library, EMBASE, CINAHL, Web of Science, PsycINFO, ProQuest, Scopus) were searched for observational studies published in English between inception and January 19, 2022. </a:t>
                      </a:r>
                    </a:p>
                    <a:p>
                      <a:pPr marL="857250" indent="-8572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cs typeface="Arial"/>
                        </a:rPr>
                        <a:t>Ceiling effects were calculated by dividing the number of participants reporting full health at dimension or profile level by the total sample size. </a:t>
                      </a:r>
                    </a:p>
                    <a:p>
                      <a:pPr marL="857250" indent="-8572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cs typeface="Arial"/>
                        </a:rPr>
                        <a:t>Meta-analysis was conducted using the </a:t>
                      </a:r>
                      <a:r>
                        <a:rPr lang="en-US" sz="4000" i="1" dirty="0" err="1">
                          <a:solidFill>
                            <a:schemeClr val="tx1"/>
                          </a:solidFill>
                          <a:cs typeface="Arial"/>
                        </a:rPr>
                        <a:t>metafor</a:t>
                      </a:r>
                      <a:r>
                        <a:rPr lang="en-US" sz="4000" dirty="0">
                          <a:solidFill>
                            <a:schemeClr val="tx1"/>
                          </a:solidFill>
                          <a:cs typeface="Arial"/>
                        </a:rPr>
                        <a:t> package in R software and analyses were repeated for each of the EQ-5D dimensions.</a:t>
                      </a: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3255503"/>
                  </a:ext>
                </a:extLst>
              </a:tr>
            </a:tbl>
          </a:graphicData>
        </a:graphic>
      </p:graphicFrame>
      <p:graphicFrame>
        <p:nvGraphicFramePr>
          <p:cNvPr id="56" name="Table 10">
            <a:extLst>
              <a:ext uri="{FF2B5EF4-FFF2-40B4-BE49-F238E27FC236}">
                <a16:creationId xmlns:a16="http://schemas.microsoft.com/office/drawing/2014/main" id="{8FD41A7A-BAD1-4FB6-81AE-DD04295023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551641"/>
              </p:ext>
            </p:extLst>
          </p:nvPr>
        </p:nvGraphicFramePr>
        <p:xfrm>
          <a:off x="16611149" y="7755316"/>
          <a:ext cx="34302928" cy="384076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4302928">
                  <a:extLst>
                    <a:ext uri="{9D8B030D-6E8A-4147-A177-3AD203B41FA5}">
                      <a16:colId xmlns:a16="http://schemas.microsoft.com/office/drawing/2014/main" val="3531925424"/>
                    </a:ext>
                  </a:extLst>
                </a:gridCol>
              </a:tblGrid>
              <a:tr h="375527">
                <a:tc>
                  <a:txBody>
                    <a:bodyPr/>
                    <a:lstStyle/>
                    <a:p>
                      <a:pPr algn="ctr"/>
                      <a:r>
                        <a:rPr lang="en-SG" sz="8000" dirty="0"/>
                        <a:t>RESULTS</a:t>
                      </a: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6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95987"/>
                  </a:ext>
                </a:extLst>
              </a:tr>
              <a:tr h="2471495">
                <a:tc>
                  <a:txBody>
                    <a:bodyPr/>
                    <a:lstStyle/>
                    <a:p>
                      <a:pPr marL="858622" indent="-858622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cs typeface="Arial"/>
                        </a:rPr>
                        <a:t>Of the 15,829 initially identified records, 58 articles collecting data from 2,657,112 adults from 32 countries were included. </a:t>
                      </a:r>
                    </a:p>
                    <a:p>
                      <a:pPr marL="858622" indent="-858622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cs typeface="Arial"/>
                        </a:rPr>
                        <a:t>Most studies were conducted in Europe (41%) and East/Southeast Asia (41%). Most (k = 50, 86.2%) employed probability sampling and were performed as a household survey. More than half of the EQ-5Ds were administered by an interviewer (k = 30, 51.7%) using non-English version (k = 39, 67.2%).</a:t>
                      </a:r>
                    </a:p>
                    <a:p>
                      <a:pPr marL="858622" indent="-858622" algn="just">
                        <a:buFont typeface="Arial" panose="020B0604020202020204" pitchFamily="34" charset="0"/>
                        <a:buChar char="•"/>
                      </a:pPr>
                      <a:endParaRPr lang="en-US" sz="4000" dirty="0">
                        <a:solidFill>
                          <a:schemeClr val="tx1"/>
                        </a:solidFill>
                        <a:cs typeface="Arial"/>
                      </a:endParaRP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3255503"/>
                  </a:ext>
                </a:extLst>
              </a:tr>
            </a:tbl>
          </a:graphicData>
        </a:graphic>
      </p:graphicFrame>
      <p:sp>
        <p:nvSpPr>
          <p:cNvPr id="59" name="TextBox 58">
            <a:extLst>
              <a:ext uri="{FF2B5EF4-FFF2-40B4-BE49-F238E27FC236}">
                <a16:creationId xmlns:a16="http://schemas.microsoft.com/office/drawing/2014/main" id="{4FCE9940-1578-45DF-855D-28602D3BD981}"/>
              </a:ext>
            </a:extLst>
          </p:cNvPr>
          <p:cNvSpPr txBox="1"/>
          <p:nvPr/>
        </p:nvSpPr>
        <p:spPr>
          <a:xfrm>
            <a:off x="32368777" y="11564136"/>
            <a:ext cx="18526394" cy="8094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8622" indent="-858622" algn="just">
              <a:buFont typeface="Arial" panose="020B0604020202020204" pitchFamily="34" charset="0"/>
              <a:buChar char="•"/>
            </a:pPr>
            <a:r>
              <a:rPr lang="en-US" sz="4000" dirty="0">
                <a:cs typeface="Arial"/>
              </a:rPr>
              <a:t>The proportion of '11111' decreased from 58% (95% Confidence Interval (CI) 52, 64%) in 3L to 46% (95% CI 41, 51%) in 5L, indicating an absolute reduction of 11.8% and a relative reduction of 20.5% (Figure 1). </a:t>
            </a:r>
          </a:p>
          <a:p>
            <a:pPr marL="858622" indent="-858622" algn="just">
              <a:buFont typeface="Arial" panose="020B0604020202020204" pitchFamily="34" charset="0"/>
              <a:buChar char="•"/>
            </a:pPr>
            <a:r>
              <a:rPr lang="en-US" sz="4000" dirty="0">
                <a:cs typeface="Arial"/>
              </a:rPr>
              <a:t>SC showed the highest ceiling effect (3L: 97%; 5L: 95%), and PD the lowest (3L: 70%; 5L: 59%). </a:t>
            </a:r>
          </a:p>
          <a:p>
            <a:pPr marL="858622" indent="-858622" algn="just">
              <a:buFont typeface="Arial" panose="020B0604020202020204" pitchFamily="34" charset="0"/>
              <a:buChar char="•"/>
            </a:pPr>
            <a:r>
              <a:rPr lang="en-US" sz="4000" dirty="0">
                <a:cs typeface="Arial"/>
              </a:rPr>
              <a:t>PD showed the largest reduction, with the absolute and relative reductions being 10.8% and 15.4%, respectively. </a:t>
            </a:r>
          </a:p>
          <a:p>
            <a:pPr marL="858622" indent="-858622" algn="just">
              <a:buFont typeface="Arial" panose="020B0604020202020204" pitchFamily="34" charset="0"/>
              <a:buChar char="•"/>
            </a:pPr>
            <a:r>
              <a:rPr lang="en-US" sz="4000" dirty="0">
                <a:cs typeface="Arial"/>
              </a:rPr>
              <a:t>The ceiling effect in East/South-East Asia was higher than in Europe by 26% (95%CI 17-34%) in 3L and 13% (95%CI 2-24%) in 5L. However, the difference became statistically insignificant for 5L after adjusting for age (Table 1). </a:t>
            </a:r>
          </a:p>
          <a:p>
            <a:pPr marL="858622" indent="-858622" algn="just">
              <a:buFont typeface="Arial" panose="020B0604020202020204" pitchFamily="34" charset="0"/>
              <a:buChar char="•"/>
            </a:pPr>
            <a:r>
              <a:rPr lang="en-US" sz="4000" dirty="0">
                <a:cs typeface="Arial"/>
              </a:rPr>
              <a:t>At the item level, the ceiling effects of all 3L and 5L dimensions are consistently higher in East/South-East Asia than in Europe. The difference in SC (3L) and MO and SC (5L) remained significant after adjustment for age and survey design.</a:t>
            </a:r>
          </a:p>
        </p:txBody>
      </p:sp>
      <p:graphicFrame>
        <p:nvGraphicFramePr>
          <p:cNvPr id="60" name="Table 10">
            <a:extLst>
              <a:ext uri="{FF2B5EF4-FFF2-40B4-BE49-F238E27FC236}">
                <a16:creationId xmlns:a16="http://schemas.microsoft.com/office/drawing/2014/main" id="{58480B4F-03FE-4417-ADBB-78DA981FDD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843114"/>
              </p:ext>
            </p:extLst>
          </p:nvPr>
        </p:nvGraphicFramePr>
        <p:xfrm>
          <a:off x="376848" y="24300644"/>
          <a:ext cx="50588211" cy="323116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0588211">
                  <a:extLst>
                    <a:ext uri="{9D8B030D-6E8A-4147-A177-3AD203B41FA5}">
                      <a16:colId xmlns:a16="http://schemas.microsoft.com/office/drawing/2014/main" val="3531925424"/>
                    </a:ext>
                  </a:extLst>
                </a:gridCol>
              </a:tblGrid>
              <a:tr h="1308771">
                <a:tc>
                  <a:txBody>
                    <a:bodyPr/>
                    <a:lstStyle/>
                    <a:p>
                      <a:pPr algn="ctr"/>
                      <a:r>
                        <a:rPr lang="en-SG" sz="8000" dirty="0"/>
                        <a:t>CONCLUSIONS</a:t>
                      </a: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6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95987"/>
                  </a:ext>
                </a:extLst>
              </a:tr>
              <a:tr h="1534562">
                <a:tc>
                  <a:txBody>
                    <a:bodyPr/>
                    <a:lstStyle/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This systematic review may inform future research into the ceiling effects of EQ-5D and methods for mitigating this problem. 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Ceiling effects in Asia are higher than other regions and are not fully explained by demographic differences, suggesting that culture-specific interpretations or response patterns may exist. </a:t>
                      </a:r>
                    </a:p>
                    <a:p>
                      <a:pPr marL="571500" indent="-571500">
                        <a:buFont typeface="Arial" panose="020B0604020202020204" pitchFamily="34" charset="0"/>
                        <a:buChar char="•"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effectLst/>
                        </a:rPr>
                        <a:t>The smaller ceiling effects and difference in the ceiling effects across regions suggests that 5L is superior to 3L for use in general population health surveys.</a:t>
                      </a:r>
                      <a:endParaRPr lang="en-US" sz="4000" dirty="0">
                        <a:solidFill>
                          <a:schemeClr val="tx1"/>
                        </a:solidFill>
                      </a:endParaRP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3255503"/>
                  </a:ext>
                </a:extLst>
              </a:tr>
            </a:tbl>
          </a:graphicData>
        </a:graphic>
      </p:graphicFrame>
      <p:graphicFrame>
        <p:nvGraphicFramePr>
          <p:cNvPr id="61" name="Table 10">
            <a:extLst>
              <a:ext uri="{FF2B5EF4-FFF2-40B4-BE49-F238E27FC236}">
                <a16:creationId xmlns:a16="http://schemas.microsoft.com/office/drawing/2014/main" id="{84CDC280-C9A3-41AC-8940-8D7866F111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294622"/>
              </p:ext>
            </p:extLst>
          </p:nvPr>
        </p:nvGraphicFramePr>
        <p:xfrm>
          <a:off x="361374" y="27697585"/>
          <a:ext cx="50603684" cy="1475797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0603684">
                  <a:extLst>
                    <a:ext uri="{9D8B030D-6E8A-4147-A177-3AD203B41FA5}">
                      <a16:colId xmlns:a16="http://schemas.microsoft.com/office/drawing/2014/main" val="3531925424"/>
                    </a:ext>
                  </a:extLst>
                </a:gridCol>
              </a:tblGrid>
              <a:tr h="869305">
                <a:tc>
                  <a:txBody>
                    <a:bodyPr/>
                    <a:lstStyle/>
                    <a:p>
                      <a:pPr algn="ctr"/>
                      <a:r>
                        <a:rPr lang="en-SG" sz="4000" b="1" dirty="0"/>
                        <a:t>Funding: </a:t>
                      </a:r>
                      <a:r>
                        <a:rPr lang="en-SG" sz="4000" b="0" dirty="0" err="1"/>
                        <a:t>EuroQol</a:t>
                      </a:r>
                      <a:r>
                        <a:rPr lang="en-SG" sz="4000" b="0" dirty="0"/>
                        <a:t> Research Foundation – EQ-402-RA. Views expressed are those of the authors and are not necessarily those of the EuroQol Research Foundation</a:t>
                      </a:r>
                    </a:p>
                  </a:txBody>
                  <a:tcPr marL="91582" marR="91582" marT="45791" marB="45791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6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95987"/>
                  </a:ext>
                </a:extLst>
              </a:tr>
              <a:tr h="303246">
                <a:tc>
                  <a:txBody>
                    <a:bodyPr/>
                    <a:lstStyle/>
                    <a:p>
                      <a:endParaRPr lang="en-SG" sz="11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3255503"/>
                  </a:ext>
                </a:extLst>
              </a:tr>
              <a:tr h="303246">
                <a:tc>
                  <a:txBody>
                    <a:bodyPr/>
                    <a:lstStyle/>
                    <a:p>
                      <a:endParaRPr lang="en-SG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153378"/>
                  </a:ext>
                </a:extLst>
              </a:tr>
            </a:tbl>
          </a:graphicData>
        </a:graphic>
      </p:graphicFrame>
      <p:pic>
        <p:nvPicPr>
          <p:cNvPr id="6" name="Picture 2" descr="University of Technology Sydney - fsm-alliance">
            <a:extLst>
              <a:ext uri="{FF2B5EF4-FFF2-40B4-BE49-F238E27FC236}">
                <a16:creationId xmlns:a16="http://schemas.microsoft.com/office/drawing/2014/main" id="{82A5A904-3F92-B2DC-D1DE-A958B067D8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0842" y="4975127"/>
            <a:ext cx="5659464" cy="2425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F54489F-7977-CACF-DA1E-9734414AC688}"/>
              </a:ext>
            </a:extLst>
          </p:cNvPr>
          <p:cNvSpPr txBox="1"/>
          <p:nvPr/>
        </p:nvSpPr>
        <p:spPr>
          <a:xfrm>
            <a:off x="16715595" y="19254780"/>
            <a:ext cx="108755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cs typeface="Arial"/>
              </a:rPr>
              <a:t>Figure 1: </a:t>
            </a:r>
            <a:r>
              <a:rPr lang="en-US" sz="2800" dirty="0">
                <a:cs typeface="Arial"/>
              </a:rPr>
              <a:t>Proportion of ‘no problem’ responses by dimension and ‘11111’.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2673B18-EBA0-7DB2-2278-A4CCF8ED51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037548"/>
              </p:ext>
            </p:extLst>
          </p:nvPr>
        </p:nvGraphicFramePr>
        <p:xfrm>
          <a:off x="16701824" y="20434786"/>
          <a:ext cx="34132089" cy="3840480"/>
        </p:xfrm>
        <a:graphic>
          <a:graphicData uri="http://schemas.openxmlformats.org/drawingml/2006/table">
            <a:tbl>
              <a:tblPr firstRow="1" firstCol="1" bandRow="1"/>
              <a:tblGrid>
                <a:gridCol w="8327064">
                  <a:extLst>
                    <a:ext uri="{9D8B030D-6E8A-4147-A177-3AD203B41FA5}">
                      <a16:colId xmlns:a16="http://schemas.microsoft.com/office/drawing/2014/main" val="1194146480"/>
                    </a:ext>
                  </a:extLst>
                </a:gridCol>
                <a:gridCol w="1795273">
                  <a:extLst>
                    <a:ext uri="{9D8B030D-6E8A-4147-A177-3AD203B41FA5}">
                      <a16:colId xmlns:a16="http://schemas.microsoft.com/office/drawing/2014/main" val="51875451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340445585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95937631"/>
                    </a:ext>
                  </a:extLst>
                </a:gridCol>
                <a:gridCol w="2831058">
                  <a:extLst>
                    <a:ext uri="{9D8B030D-6E8A-4147-A177-3AD203B41FA5}">
                      <a16:colId xmlns:a16="http://schemas.microsoft.com/office/drawing/2014/main" val="212695319"/>
                    </a:ext>
                  </a:extLst>
                </a:gridCol>
                <a:gridCol w="3217614">
                  <a:extLst>
                    <a:ext uri="{9D8B030D-6E8A-4147-A177-3AD203B41FA5}">
                      <a16:colId xmlns:a16="http://schemas.microsoft.com/office/drawing/2014/main" val="3890124835"/>
                    </a:ext>
                  </a:extLst>
                </a:gridCol>
                <a:gridCol w="640794">
                  <a:extLst>
                    <a:ext uri="{9D8B030D-6E8A-4147-A177-3AD203B41FA5}">
                      <a16:colId xmlns:a16="http://schemas.microsoft.com/office/drawing/2014/main" val="3307776773"/>
                    </a:ext>
                  </a:extLst>
                </a:gridCol>
                <a:gridCol w="1591454">
                  <a:extLst>
                    <a:ext uri="{9D8B030D-6E8A-4147-A177-3AD203B41FA5}">
                      <a16:colId xmlns:a16="http://schemas.microsoft.com/office/drawing/2014/main" val="2974687220"/>
                    </a:ext>
                  </a:extLst>
                </a:gridCol>
                <a:gridCol w="1884779">
                  <a:extLst>
                    <a:ext uri="{9D8B030D-6E8A-4147-A177-3AD203B41FA5}">
                      <a16:colId xmlns:a16="http://schemas.microsoft.com/office/drawing/2014/main" val="3199054565"/>
                    </a:ext>
                  </a:extLst>
                </a:gridCol>
                <a:gridCol w="2867749">
                  <a:extLst>
                    <a:ext uri="{9D8B030D-6E8A-4147-A177-3AD203B41FA5}">
                      <a16:colId xmlns:a16="http://schemas.microsoft.com/office/drawing/2014/main" val="2019336496"/>
                    </a:ext>
                  </a:extLst>
                </a:gridCol>
                <a:gridCol w="2335566">
                  <a:extLst>
                    <a:ext uri="{9D8B030D-6E8A-4147-A177-3AD203B41FA5}">
                      <a16:colId xmlns:a16="http://schemas.microsoft.com/office/drawing/2014/main" val="735984573"/>
                    </a:ext>
                  </a:extLst>
                </a:gridCol>
                <a:gridCol w="3456162">
                  <a:extLst>
                    <a:ext uri="{9D8B030D-6E8A-4147-A177-3AD203B41FA5}">
                      <a16:colId xmlns:a16="http://schemas.microsoft.com/office/drawing/2014/main" val="3571109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SG" sz="2800" b="1" dirty="0" err="1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ovariates</a:t>
                      </a: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 b="1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3L</a:t>
                      </a: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 b="1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5L</a:t>
                      </a:r>
                      <a:endParaRPr lang="en-SG" sz="28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8384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 b="1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 b="1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k</a:t>
                      </a:r>
                      <a:endParaRPr lang="en-SG" sz="28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 b="1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β</a:t>
                      </a:r>
                      <a:endParaRPr lang="en-SG" sz="28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 b="1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SE</a:t>
                      </a:r>
                      <a:endParaRPr lang="en-SG" sz="28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 b="1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95% CI</a:t>
                      </a:r>
                      <a:endParaRPr lang="en-SG" sz="28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 b="1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p-value</a:t>
                      </a:r>
                      <a:endParaRPr lang="en-SG" sz="28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SG" sz="28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 b="1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k</a:t>
                      </a:r>
                      <a:endParaRPr lang="en-SG" sz="28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 b="1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β</a:t>
                      </a:r>
                      <a:endParaRPr lang="en-SG" sz="28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 b="1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SE</a:t>
                      </a: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 b="1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95% CI</a:t>
                      </a:r>
                      <a:endParaRPr lang="en-SG" sz="28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 b="1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p-value</a:t>
                      </a:r>
                      <a:endParaRPr lang="en-SG" sz="280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24293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Mean age</a:t>
                      </a: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-0.003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0.006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-0.02, 0.01</a:t>
                      </a: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0.65</a:t>
                      </a: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-0.01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0.004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-0.02, -0.002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0.02*</a:t>
                      </a: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220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Proportion of male</a:t>
                      </a: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0.002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0.006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-0.01, 0.01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0.75</a:t>
                      </a: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0.003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0.007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-0.01, 0.02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0.68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8840884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Region (Ref: European)</a:t>
                      </a: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884659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marL="1041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America (North, Central, South)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-0.02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0.05</a:t>
                      </a: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-0.14, 0.08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0.62</a:t>
                      </a: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0.08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0.06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-0.04, 0.19</a:t>
                      </a: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0.18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149107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marL="1041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Asia (East, South-East)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0.26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0.04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0.17, 0.34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&lt;0.001***</a:t>
                      </a: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0.13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0.05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0.02, 0.24</a:t>
                      </a: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0.02*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911066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marL="10414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Western Pacific (Australia, New Zealand)</a:t>
                      </a: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-0.10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-0.31, 0.11</a:t>
                      </a: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0.36</a:t>
                      </a: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85152"/>
                  </a:ext>
                </a:extLst>
              </a:tr>
              <a:tr h="44450">
                <a:tc grid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SG" sz="2800" i="1" dirty="0">
                          <a:effectLst/>
                          <a:latin typeface="+mn-lt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Note</a:t>
                      </a:r>
                      <a:r>
                        <a:rPr lang="en-SG" sz="2800" dirty="0">
                          <a:effectLst/>
                          <a:latin typeface="+mn-lt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. k = number of studies; β = Coefficient; SE = Standard error; CI </a:t>
                      </a:r>
                      <a:r>
                        <a:rPr lang="en-SG" sz="2800">
                          <a:effectLst/>
                          <a:latin typeface="+mn-lt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= Confidence </a:t>
                      </a:r>
                      <a:r>
                        <a:rPr lang="en-SG" sz="2800" dirty="0">
                          <a:effectLst/>
                          <a:latin typeface="+mn-lt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interval; *p&lt;0.05; **p&lt;0.01; ***p&lt;0.001</a:t>
                      </a:r>
                      <a:endParaRPr lang="en-SG" sz="2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311942"/>
                  </a:ext>
                </a:extLst>
              </a:tr>
            </a:tbl>
          </a:graphicData>
        </a:graphic>
      </p:graphicFrame>
      <p:sp>
        <p:nvSpPr>
          <p:cNvPr id="13" name="Rectangle 2">
            <a:extLst>
              <a:ext uri="{FF2B5EF4-FFF2-40B4-BE49-F238E27FC236}">
                <a16:creationId xmlns:a16="http://schemas.microsoft.com/office/drawing/2014/main" id="{D83C47E6-2795-5B4A-752C-DF4F22875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01824" y="19707340"/>
            <a:ext cx="10875540" cy="63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2352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DengXian Light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kumimoji="0" lang="en-US" altLang="en-US" sz="2800" b="1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ea typeface="DengXian Light" panose="02010600030101010101" pitchFamily="2" charset="-122"/>
                <a:cs typeface="Times New Roman" panose="02020603050405020304" pitchFamily="18" charset="0"/>
              </a:rPr>
              <a:t>able 1.</a:t>
            </a:r>
            <a:r>
              <a:rPr kumimoji="0" lang="en-US" altLang="en-US" sz="2800" b="0" i="0" u="none" strike="noStrike" cap="none" normalizeH="0" baseline="0" dirty="0" bmk="_Toc99199156">
                <a:ln>
                  <a:noFill/>
                </a:ln>
                <a:solidFill>
                  <a:schemeClr val="tx1"/>
                </a:solidFill>
                <a:effectLst/>
                <a:ea typeface="DengXian Light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en-US" sz="2800" dirty="0" bmk="_Toc99199156">
                <a:ea typeface="DengXian Light" panose="02010600030101010101" pitchFamily="2" charset="-122"/>
                <a:cs typeface="Times New Roman" panose="02020603050405020304" pitchFamily="18" charset="0"/>
              </a:rPr>
              <a:t>M</a:t>
            </a:r>
            <a:r>
              <a:rPr kumimoji="0" lang="en-US" altLang="en-US" sz="2800" b="0" i="0" u="none" strike="noStrike" cap="none" normalizeH="0" baseline="0" dirty="0" bmk="_Toc99199156">
                <a:ln>
                  <a:noFill/>
                </a:ln>
                <a:solidFill>
                  <a:schemeClr val="tx1"/>
                </a:solidFill>
                <a:effectLst/>
                <a:ea typeface="DengXian Light" panose="02010600030101010101" pitchFamily="2" charset="-122"/>
                <a:cs typeface="Times New Roman" panose="02020603050405020304" pitchFamily="18" charset="0"/>
              </a:rPr>
              <a:t>eta-regression analysis of ceiling effects (‘11111’) of 3L and 5L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ea typeface="DengXian Light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30B07A-9C59-A024-03B2-BEF5B78CFF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072465" y="532740"/>
            <a:ext cx="4097973" cy="40524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F0D8704-7F09-9737-C7E7-943C9A274F3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7942" b="2335"/>
          <a:stretch/>
        </p:blipFill>
        <p:spPr>
          <a:xfrm>
            <a:off x="16621661" y="11197041"/>
            <a:ext cx="15666953" cy="809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597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E1469FD356F9488023BA1818425F4D" ma:contentTypeVersion="8" ma:contentTypeDescription="Create a new document." ma:contentTypeScope="" ma:versionID="8ce191a194fefe2e68040b4941484a4a">
  <xsd:schema xmlns:xsd="http://www.w3.org/2001/XMLSchema" xmlns:xs="http://www.w3.org/2001/XMLSchema" xmlns:p="http://schemas.microsoft.com/office/2006/metadata/properties" xmlns:ns3="a6a33eb9-71fa-4a8f-bbbb-f675995a1b0b" xmlns:ns4="964545bf-1a21-479e-93ef-1582fa560683" targetNamespace="http://schemas.microsoft.com/office/2006/metadata/properties" ma:root="true" ma:fieldsID="49ff3bd483b85044ea1eebabe9f0beea" ns3:_="" ns4:_="">
    <xsd:import namespace="a6a33eb9-71fa-4a8f-bbbb-f675995a1b0b"/>
    <xsd:import namespace="964545bf-1a21-479e-93ef-1582fa5606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a33eb9-71fa-4a8f-bbbb-f675995a1b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545bf-1a21-479e-93ef-1582fa56068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5225FA-EECF-4981-8D2E-F5C579070E19}">
  <ds:schemaRefs>
    <ds:schemaRef ds:uri="http://www.w3.org/XML/1998/namespace"/>
    <ds:schemaRef ds:uri="http://purl.org/dc/terms/"/>
    <ds:schemaRef ds:uri="964545bf-1a21-479e-93ef-1582fa560683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a6a33eb9-71fa-4a8f-bbbb-f675995a1b0b"/>
    <ds:schemaRef ds:uri="http://schemas.microsoft.com/office/infopath/2007/PartnerControl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BA77C8E-B229-421C-9F33-605AF807DF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a33eb9-71fa-4a8f-bbbb-f675995a1b0b"/>
    <ds:schemaRef ds:uri="964545bf-1a21-479e-93ef-1582fa5606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8EDC7C2-7ACC-4E54-8256-4D99027076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4736</TotalTime>
  <Words>885</Words>
  <Application>Microsoft Office PowerPoint</Application>
  <PresentationFormat>Custom</PresentationFormat>
  <Paragraphs>115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 Ling Jie</dc:creator>
  <cp:lastModifiedBy>Cheng Ling Jie</cp:lastModifiedBy>
  <cp:revision>149</cp:revision>
  <cp:lastPrinted>2022-05-24T02:20:19Z</cp:lastPrinted>
  <dcterms:created xsi:type="dcterms:W3CDTF">2017-07-10T02:31:55Z</dcterms:created>
  <dcterms:modified xsi:type="dcterms:W3CDTF">2022-06-13T01:50:05Z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0x01010010E1469FD356F9488023BA1818425F4D</vt:lpwstr>
  </property>
  <property fmtid="{D5CDD505-2E9C-101B-9397-08002B2CF9AE}" pid="3" name="MSIP_Label_51a6c3db-1667-4f49-995a-8b9973972958_Enabled">
    <vt:lpwstr>true</vt:lpwstr>
  </property>
  <property fmtid="{D5CDD505-2E9C-101B-9397-08002B2CF9AE}" pid="4" name="MSIP_Label_51a6c3db-1667-4f49-995a-8b9973972958_SetDate">
    <vt:lpwstr>2022-05-27T04:18:37Z</vt:lpwstr>
  </property>
  <property fmtid="{D5CDD505-2E9C-101B-9397-08002B2CF9AE}" pid="5" name="MSIP_Label_51a6c3db-1667-4f49-995a-8b9973972958_Method">
    <vt:lpwstr>Standard</vt:lpwstr>
  </property>
  <property fmtid="{D5CDD505-2E9C-101B-9397-08002B2CF9AE}" pid="6" name="MSIP_Label_51a6c3db-1667-4f49-995a-8b9973972958_Name">
    <vt:lpwstr>UTS-Internal</vt:lpwstr>
  </property>
  <property fmtid="{D5CDD505-2E9C-101B-9397-08002B2CF9AE}" pid="7" name="MSIP_Label_51a6c3db-1667-4f49-995a-8b9973972958_SiteId">
    <vt:lpwstr>e8911c26-cf9f-4a9c-878e-527807be8791</vt:lpwstr>
  </property>
  <property fmtid="{D5CDD505-2E9C-101B-9397-08002B2CF9AE}" pid="8" name="MSIP_Label_51a6c3db-1667-4f49-995a-8b9973972958_ActionId">
    <vt:lpwstr>5a3b0af6-9033-43b7-846f-8161cdbb5f03</vt:lpwstr>
  </property>
  <property fmtid="{D5CDD505-2E9C-101B-9397-08002B2CF9AE}" pid="9" name="MSIP_Label_51a6c3db-1667-4f49-995a-8b9973972958_ContentBits">
    <vt:lpwstr>0</vt:lpwstr>
  </property>
</Properties>
</file>