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43891200" cy="2468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28" userDrawn="1">
          <p15:clr>
            <a:srgbClr val="A4A3A4"/>
          </p15:clr>
        </p15:guide>
        <p15:guide id="2" pos="1377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99D9D1-51AA-8581-5D55-D93F909EF336}" name="JIAJUN YAN" initials="JY" userId="S::yanj89@mcmaster.ca::1f8ec710-d0f7-4f9e-a014-4f374f6382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00E"/>
    <a:srgbClr val="4D0D0B"/>
    <a:srgbClr val="6E1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3863A-9BF5-4CBA-81BC-0A92D938C868}" v="31" dt="2022-08-18T20:11:58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howGuides="1">
      <p:cViewPr varScale="1">
        <p:scale>
          <a:sx n="30" d="100"/>
          <a:sy n="30" d="100"/>
        </p:scale>
        <p:origin x="762" y="102"/>
      </p:cViewPr>
      <p:guideLst>
        <p:guide orient="horz" pos="7728"/>
        <p:guide pos="13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JUN YAN" userId="1f8ec710-d0f7-4f9e-a014-4f374f6382a9" providerId="ADAL" clId="{5603863A-9BF5-4CBA-81BC-0A92D938C868}"/>
    <pc:docChg chg="undo custSel addSld delSld modSld">
      <pc:chgData name="JIAJUN YAN" userId="1f8ec710-d0f7-4f9e-a014-4f374f6382a9" providerId="ADAL" clId="{5603863A-9BF5-4CBA-81BC-0A92D938C868}" dt="2022-08-18T20:25:28.891" v="238" actId="20577"/>
      <pc:docMkLst>
        <pc:docMk/>
      </pc:docMkLst>
      <pc:sldChg chg="addSp delSp modSp mod delCm">
        <pc:chgData name="JIAJUN YAN" userId="1f8ec710-d0f7-4f9e-a014-4f374f6382a9" providerId="ADAL" clId="{5603863A-9BF5-4CBA-81BC-0A92D938C868}" dt="2022-08-18T20:25:28.891" v="238" actId="20577"/>
        <pc:sldMkLst>
          <pc:docMk/>
          <pc:sldMk cId="2725149" sldId="258"/>
        </pc:sldMkLst>
        <pc:spChg chg="mod">
          <ac:chgData name="JIAJUN YAN" userId="1f8ec710-d0f7-4f9e-a014-4f374f6382a9" providerId="ADAL" clId="{5603863A-9BF5-4CBA-81BC-0A92D938C868}" dt="2022-08-18T20:14:14.884" v="236" actId="20577"/>
          <ac:spMkLst>
            <pc:docMk/>
            <pc:sldMk cId="2725149" sldId="258"/>
            <ac:spMk id="20" creationId="{739C7D40-34A0-410E-38CC-30970D98C040}"/>
          </ac:spMkLst>
        </pc:spChg>
        <pc:spChg chg="mod">
          <ac:chgData name="JIAJUN YAN" userId="1f8ec710-d0f7-4f9e-a014-4f374f6382a9" providerId="ADAL" clId="{5603863A-9BF5-4CBA-81BC-0A92D938C868}" dt="2022-08-18T19:31:19.614" v="111" actId="20577"/>
          <ac:spMkLst>
            <pc:docMk/>
            <pc:sldMk cId="2725149" sldId="258"/>
            <ac:spMk id="34" creationId="{55268EF9-26FC-6672-7EC3-89EE9C6114F1}"/>
          </ac:spMkLst>
        </pc:spChg>
        <pc:spChg chg="mod">
          <ac:chgData name="JIAJUN YAN" userId="1f8ec710-d0f7-4f9e-a014-4f374f6382a9" providerId="ADAL" clId="{5603863A-9BF5-4CBA-81BC-0A92D938C868}" dt="2022-08-18T20:25:28.891" v="238" actId="20577"/>
          <ac:spMkLst>
            <pc:docMk/>
            <pc:sldMk cId="2725149" sldId="258"/>
            <ac:spMk id="40" creationId="{87618525-62FC-61E7-B4D3-BA4F5B5FCBFC}"/>
          </ac:spMkLst>
        </pc:spChg>
        <pc:spChg chg="mod">
          <ac:chgData name="JIAJUN YAN" userId="1f8ec710-d0f7-4f9e-a014-4f374f6382a9" providerId="ADAL" clId="{5603863A-9BF5-4CBA-81BC-0A92D938C868}" dt="2022-08-18T20:12:27.980" v="230" actId="1035"/>
          <ac:spMkLst>
            <pc:docMk/>
            <pc:sldMk cId="2725149" sldId="258"/>
            <ac:spMk id="50" creationId="{6DE2D20B-3EE3-327C-AA0C-BD5CCEEA692C}"/>
          </ac:spMkLst>
        </pc:spChg>
        <pc:spChg chg="mod">
          <ac:chgData name="JIAJUN YAN" userId="1f8ec710-d0f7-4f9e-a014-4f374f6382a9" providerId="ADAL" clId="{5603863A-9BF5-4CBA-81BC-0A92D938C868}" dt="2022-08-18T19:24:06.837" v="79" actId="20577"/>
          <ac:spMkLst>
            <pc:docMk/>
            <pc:sldMk cId="2725149" sldId="258"/>
            <ac:spMk id="71" creationId="{8BCCEDD1-7F90-4C65-0D2E-0F9DFBA37265}"/>
          </ac:spMkLst>
        </pc:spChg>
        <pc:spChg chg="mod">
          <ac:chgData name="JIAJUN YAN" userId="1f8ec710-d0f7-4f9e-a014-4f374f6382a9" providerId="ADAL" clId="{5603863A-9BF5-4CBA-81BC-0A92D938C868}" dt="2022-08-18T19:23:44.221" v="67" actId="20577"/>
          <ac:spMkLst>
            <pc:docMk/>
            <pc:sldMk cId="2725149" sldId="258"/>
            <ac:spMk id="73" creationId="{E3D900EE-A3C3-B4FD-0595-C507E482C9D4}"/>
          </ac:spMkLst>
        </pc:spChg>
        <pc:grpChg chg="mod">
          <ac:chgData name="JIAJUN YAN" userId="1f8ec710-d0f7-4f9e-a014-4f374f6382a9" providerId="ADAL" clId="{5603863A-9BF5-4CBA-81BC-0A92D938C868}" dt="2022-08-18T20:12:11.104" v="211" actId="14100"/>
          <ac:grpSpMkLst>
            <pc:docMk/>
            <pc:sldMk cId="2725149" sldId="258"/>
            <ac:grpSpMk id="29" creationId="{71D0ABFE-BB4D-D3A9-B09A-E4573E4F5940}"/>
          </ac:grpSpMkLst>
        </pc:grpChg>
        <pc:graphicFrameChg chg="mod modGraphic">
          <ac:chgData name="JIAJUN YAN" userId="1f8ec710-d0f7-4f9e-a014-4f374f6382a9" providerId="ADAL" clId="{5603863A-9BF5-4CBA-81BC-0A92D938C868}" dt="2022-08-18T20:06:11.652" v="164" actId="2164"/>
          <ac:graphicFrameMkLst>
            <pc:docMk/>
            <pc:sldMk cId="2725149" sldId="258"/>
            <ac:graphicFrameMk id="28" creationId="{2108C622-363A-DEAE-7968-EA2396C26241}"/>
          </ac:graphicFrameMkLst>
        </pc:graphicFrameChg>
        <pc:graphicFrameChg chg="mod">
          <ac:chgData name="JIAJUN YAN" userId="1f8ec710-d0f7-4f9e-a014-4f374f6382a9" providerId="ADAL" clId="{5603863A-9BF5-4CBA-81BC-0A92D938C868}" dt="2022-08-18T20:12:18.486" v="212" actId="14100"/>
          <ac:graphicFrameMkLst>
            <pc:docMk/>
            <pc:sldMk cId="2725149" sldId="258"/>
            <ac:graphicFrameMk id="32" creationId="{4462ACE0-CE41-4428-B839-0968CBDCD467}"/>
          </ac:graphicFrameMkLst>
        </pc:graphicFrameChg>
        <pc:picChg chg="add mod ord">
          <ac:chgData name="JIAJUN YAN" userId="1f8ec710-d0f7-4f9e-a014-4f374f6382a9" providerId="ADAL" clId="{5603863A-9BF5-4CBA-81BC-0A92D938C868}" dt="2022-08-18T19:22:12.691" v="47" actId="1037"/>
          <ac:picMkLst>
            <pc:docMk/>
            <pc:sldMk cId="2725149" sldId="258"/>
            <ac:picMk id="2" creationId="{16F89A2C-2B8F-DAE5-6168-52CE67952A77}"/>
          </ac:picMkLst>
        </pc:picChg>
        <pc:picChg chg="add del mod ord">
          <ac:chgData name="JIAJUN YAN" userId="1f8ec710-d0f7-4f9e-a014-4f374f6382a9" providerId="ADAL" clId="{5603863A-9BF5-4CBA-81BC-0A92D938C868}" dt="2022-08-18T20:08:54.504" v="201" actId="478"/>
          <ac:picMkLst>
            <pc:docMk/>
            <pc:sldMk cId="2725149" sldId="258"/>
            <ac:picMk id="4" creationId="{4FD27A5E-5A2D-7B47-E304-52B6C170B369}"/>
          </ac:picMkLst>
        </pc:picChg>
        <pc:picChg chg="mod">
          <ac:chgData name="JIAJUN YAN" userId="1f8ec710-d0f7-4f9e-a014-4f374f6382a9" providerId="ADAL" clId="{5603863A-9BF5-4CBA-81BC-0A92D938C868}" dt="2022-08-18T19:09:37.182" v="0" actId="1036"/>
          <ac:picMkLst>
            <pc:docMk/>
            <pc:sldMk cId="2725149" sldId="258"/>
            <ac:picMk id="39" creationId="{CE8BA197-63C2-3E5F-38E2-47B016EEBC61}"/>
          </ac:picMkLst>
        </pc:picChg>
        <pc:picChg chg="del">
          <ac:chgData name="JIAJUN YAN" userId="1f8ec710-d0f7-4f9e-a014-4f374f6382a9" providerId="ADAL" clId="{5603863A-9BF5-4CBA-81BC-0A92D938C868}" dt="2022-08-18T19:21:48.873" v="4" actId="478"/>
          <ac:picMkLst>
            <pc:docMk/>
            <pc:sldMk cId="2725149" sldId="258"/>
            <ac:picMk id="101" creationId="{AADE3DD1-668D-CF6C-0425-F2673BEE2C87}"/>
          </ac:picMkLst>
        </pc:picChg>
      </pc:sldChg>
      <pc:sldChg chg="addSp modSp new del mod">
        <pc:chgData name="JIAJUN YAN" userId="1f8ec710-d0f7-4f9e-a014-4f374f6382a9" providerId="ADAL" clId="{5603863A-9BF5-4CBA-81BC-0A92D938C868}" dt="2022-08-18T20:13:11.660" v="231" actId="2696"/>
        <pc:sldMkLst>
          <pc:docMk/>
          <pc:sldMk cId="2282177471" sldId="259"/>
        </pc:sldMkLst>
        <pc:graphicFrameChg chg="add mod">
          <ac:chgData name="JIAJUN YAN" userId="1f8ec710-d0f7-4f9e-a014-4f374f6382a9" providerId="ADAL" clId="{5603863A-9BF5-4CBA-81BC-0A92D938C868}" dt="2022-08-18T20:09:52.097" v="205" actId="1076"/>
          <ac:graphicFrameMkLst>
            <pc:docMk/>
            <pc:sldMk cId="2282177471" sldId="259"/>
            <ac:graphicFrameMk id="4" creationId="{22378C2C-1122-F01F-56DB-D00582675B9D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cmasteru365-my.sharepoint.com/personal/yanj89_mcmaster_ca/Documents/phd%20projects/1-analyzing%20EQ5D-clinical%20trials/EUROQOL-PLEN/Method%20Tab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cmasteru365-my.sharepoint.com/personal/yanj89_mcmaster_ca/Documents/phd%20projects/1-analyzing%20EQ5D-clinical%20trials/EUROQOL-PLEN/Method%20Tab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cmasteru365-my.sharepoint.com/personal/yanj89_mcmaster_ca/Documents/phd%20projects/1-analyzing%20EQ5D-clinical%20trials/EUROQOL-PLEN/Method%20Tab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Sheet2!$D$4:$D$10</c:f>
              <c:numCache>
                <c:formatCode>0.00</c:formatCode>
                <c:ptCount val="7"/>
                <c:pt idx="0">
                  <c:v>59.66</c:v>
                </c:pt>
                <c:pt idx="1">
                  <c:v>19.93</c:v>
                </c:pt>
                <c:pt idx="2">
                  <c:v>11.42</c:v>
                </c:pt>
                <c:pt idx="3">
                  <c:v>8.02</c:v>
                </c:pt>
                <c:pt idx="4">
                  <c:v>2.79</c:v>
                </c:pt>
                <c:pt idx="5">
                  <c:v>1.34</c:v>
                </c:pt>
                <c:pt idx="6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3-40E4-A869-8E2524157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751121487"/>
        <c:axId val="1750732559"/>
      </c:barChart>
      <c:catAx>
        <c:axId val="1751121487"/>
        <c:scaling>
          <c:orientation val="maxMin"/>
        </c:scaling>
        <c:delete val="1"/>
        <c:axPos val="l"/>
        <c:majorTickMark val="none"/>
        <c:minorTickMark val="none"/>
        <c:tickLblPos val="nextTo"/>
        <c:crossAx val="1750732559"/>
        <c:crosses val="autoZero"/>
        <c:auto val="1"/>
        <c:lblAlgn val="ctr"/>
        <c:lblOffset val="100"/>
        <c:noMultiLvlLbl val="0"/>
      </c:catAx>
      <c:valAx>
        <c:axId val="1750732559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1751121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val>
            <c:numRef>
              <c:f>Sheet2!$D$12:$D$18</c:f>
              <c:numCache>
                <c:formatCode>0.00</c:formatCode>
                <c:ptCount val="7"/>
                <c:pt idx="0">
                  <c:v>38.619999999999997</c:v>
                </c:pt>
                <c:pt idx="1">
                  <c:v>23.78</c:v>
                </c:pt>
                <c:pt idx="2">
                  <c:v>22.56</c:v>
                </c:pt>
                <c:pt idx="3">
                  <c:v>3.25</c:v>
                </c:pt>
                <c:pt idx="4">
                  <c:v>0.81</c:v>
                </c:pt>
                <c:pt idx="5">
                  <c:v>7.72</c:v>
                </c:pt>
                <c:pt idx="6">
                  <c:v>5.49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2-44EF-A851-D9472AF64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973761951"/>
        <c:axId val="1973766527"/>
      </c:barChart>
      <c:catAx>
        <c:axId val="1973761951"/>
        <c:scaling>
          <c:orientation val="maxMin"/>
        </c:scaling>
        <c:delete val="1"/>
        <c:axPos val="l"/>
        <c:majorTickMark val="none"/>
        <c:minorTickMark val="none"/>
        <c:tickLblPos val="nextTo"/>
        <c:crossAx val="1973766527"/>
        <c:crosses val="autoZero"/>
        <c:auto val="1"/>
        <c:lblAlgn val="ctr"/>
        <c:lblOffset val="100"/>
        <c:noMultiLvlLbl val="0"/>
      </c:catAx>
      <c:valAx>
        <c:axId val="1973766527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1973761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Lit>
              <c:ptCount val="5"/>
              <c:pt idx="0">
                <c:v>1.00</c:v>
              </c:pt>
              <c:pt idx="1">
                <c:v>2.00</c:v>
              </c:pt>
              <c:pt idx="2">
                <c:v>3.00</c:v>
              </c:pt>
              <c:pt idx="3">
                <c:v>4.00</c:v>
              </c:pt>
              <c:pt idx="4">
                <c:v>6.00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Sheet2!$D$20:$D$25</c:f>
              <c:numCache>
                <c:formatCode>0.00</c:formatCode>
                <c:ptCount val="5"/>
                <c:pt idx="0">
                  <c:v>60.09</c:v>
                </c:pt>
                <c:pt idx="1">
                  <c:v>20.170000000000002</c:v>
                </c:pt>
                <c:pt idx="2">
                  <c:v>12.88</c:v>
                </c:pt>
                <c:pt idx="3">
                  <c:v>3.43</c:v>
                </c:pt>
                <c:pt idx="4">
                  <c:v>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09-453B-8861-0FFFCB8C0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893009935"/>
        <c:axId val="2114510575"/>
      </c:barChart>
      <c:catAx>
        <c:axId val="1893009935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2114510575"/>
        <c:crosses val="autoZero"/>
        <c:auto val="1"/>
        <c:lblAlgn val="ctr"/>
        <c:lblOffset val="100"/>
        <c:noMultiLvlLbl val="0"/>
      </c:catAx>
      <c:valAx>
        <c:axId val="2114510575"/>
        <c:scaling>
          <c:orientation val="minMax"/>
        </c:scaling>
        <c:delete val="1"/>
        <c:axPos val="t"/>
        <c:numFmt formatCode="0.00" sourceLinked="1"/>
        <c:majorTickMark val="none"/>
        <c:minorTickMark val="none"/>
        <c:tickLblPos val="nextTo"/>
        <c:crossAx val="1893009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644B-2F86-4E6E-A481-CAA09A34CE17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E835E-2245-4630-8BF6-0DFF32700B6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48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E835E-2245-4630-8BF6-0DFF32700B6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88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4040507"/>
            <a:ext cx="32918400" cy="85953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2967337"/>
            <a:ext cx="32918400" cy="596074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30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42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314450"/>
            <a:ext cx="9464040" cy="209226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314450"/>
            <a:ext cx="27843480" cy="209226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12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312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6155059"/>
            <a:ext cx="37856160" cy="10269853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16522069"/>
            <a:ext cx="37856160" cy="5400673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56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6572250"/>
            <a:ext cx="186537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6572250"/>
            <a:ext cx="18653760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97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314452"/>
            <a:ext cx="37856160" cy="4772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39" y="6052187"/>
            <a:ext cx="18568033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39" y="9018270"/>
            <a:ext cx="18568033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0" y="6052187"/>
            <a:ext cx="18659477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0" y="9018270"/>
            <a:ext cx="18659477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06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05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79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645920"/>
            <a:ext cx="14156053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3554732"/>
            <a:ext cx="22219920" cy="1754505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7406640"/>
            <a:ext cx="14156053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51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9" y="1645920"/>
            <a:ext cx="14156053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3554732"/>
            <a:ext cx="22219920" cy="1754505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9" y="7406640"/>
            <a:ext cx="14156053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196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314452"/>
            <a:ext cx="3785616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6572250"/>
            <a:ext cx="3785616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22882862"/>
            <a:ext cx="98755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FC093-71F1-412C-A21E-9F52F3184F3D}" type="datetimeFigureOut">
              <a:rPr lang="en-CA" smtClean="0"/>
              <a:t>2022-08-18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22882862"/>
            <a:ext cx="1481328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22882862"/>
            <a:ext cx="98755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F3BE-CF19-4782-B729-B6678426DE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451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emf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5.jpe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cMaster University Logo" descr="McMaster University, Faculty of Health Sciences&#10;">
            <a:extLst>
              <a:ext uri="{FF2B5EF4-FFF2-40B4-BE49-F238E27FC236}">
                <a16:creationId xmlns:a16="http://schemas.microsoft.com/office/drawing/2014/main" id="{EC80A434-726C-00BE-C520-7D779716F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20" y="383361"/>
            <a:ext cx="3486644" cy="3709627"/>
          </a:xfrm>
          <a:prstGeom prst="rect">
            <a:avLst/>
          </a:prstGeom>
        </p:spPr>
      </p:pic>
      <p:sp>
        <p:nvSpPr>
          <p:cNvPr id="7" name="TextBox 10">
            <a:extLst>
              <a:ext uri="{FF2B5EF4-FFF2-40B4-BE49-F238E27FC236}">
                <a16:creationId xmlns:a16="http://schemas.microsoft.com/office/drawing/2014/main" id="{91D05286-4C6D-F712-FDA5-6C42D05F3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2816" y="207597"/>
            <a:ext cx="33998591" cy="2891181"/>
          </a:xfrm>
          <a:prstGeom prst="rect">
            <a:avLst/>
          </a:prstGeom>
          <a:solidFill>
            <a:srgbClr val="62100E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240031" tIns="300040" rIns="240031" bIns="300040">
            <a:prstTxWarp prst="textNoShape">
              <a:avLst/>
            </a:prstTxWarp>
            <a:spAutoFit/>
          </a:bodyPr>
          <a:lstStyle/>
          <a:p>
            <a:endParaRPr lang="en-US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zh-CN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systematic literature review on statistical methods applied to analyse EQ-5D data in randomized clinical trial</a:t>
            </a:r>
            <a:r>
              <a:rPr lang="en-GB" altLang="zh-CN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AD73C3-164D-B123-52EB-1EC51FD03985}"/>
              </a:ext>
            </a:extLst>
          </p:cNvPr>
          <p:cNvSpPr/>
          <p:nvPr/>
        </p:nvSpPr>
        <p:spPr>
          <a:xfrm>
            <a:off x="4242816" y="3161197"/>
            <a:ext cx="33998591" cy="130229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>
                <a:noFill/>
              </a:rPr>
              <a:t>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2F8294-9DE2-4F9E-194C-1FEAF071677B}"/>
              </a:ext>
            </a:extLst>
          </p:cNvPr>
          <p:cNvSpPr txBox="1"/>
          <p:nvPr/>
        </p:nvSpPr>
        <p:spPr>
          <a:xfrm>
            <a:off x="4469606" y="3167123"/>
            <a:ext cx="3704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92"/>
              </a:spcAft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Jiajun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Ruinan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Xie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Ziran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Yin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Preston Tse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Meixuan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Sha Diao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Zhenyan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Jing Cai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Shitong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Xie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Shun Fu Lee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Eleanor Pullenayegum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3, 4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Feng Xie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E0C77F-1E4E-7FD1-7C86-495515BC1C05}"/>
              </a:ext>
            </a:extLst>
          </p:cNvPr>
          <p:cNvSpPr txBox="1"/>
          <p:nvPr/>
        </p:nvSpPr>
        <p:spPr>
          <a:xfrm>
            <a:off x="4276590" y="3764070"/>
            <a:ext cx="35018514" cy="759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92"/>
              </a:spcAft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Health Research Methods, Evidence &amp; Impact, M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cMaster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University, Hamilton, Canada,  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Pharmacy/Evidence-based Pharmacy </a:t>
            </a:r>
            <a:r>
              <a:rPr lang="en-GB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West China Second University Hospital, Sichuan University, Sichuan, China</a:t>
            </a:r>
          </a:p>
          <a:p>
            <a:pPr>
              <a:spcAft>
                <a:spcPts val="392"/>
              </a:spcAft>
            </a:pP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 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Hospital for Sick Children, Toronto, Ontario, Canada</a:t>
            </a: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Lana School of Public Health, The University of Toronto, Toronto, Canada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91D0CA4-BEA8-7A31-2CE2-123868A9F9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5"/>
          <a:stretch/>
        </p:blipFill>
        <p:spPr>
          <a:xfrm>
            <a:off x="38056496" y="222530"/>
            <a:ext cx="5402313" cy="256040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E0E3F8-4612-6255-68A7-8DAC17D04807}"/>
              </a:ext>
            </a:extLst>
          </p:cNvPr>
          <p:cNvCxnSpPr/>
          <p:nvPr/>
        </p:nvCxnSpPr>
        <p:spPr>
          <a:xfrm>
            <a:off x="0" y="4631291"/>
            <a:ext cx="43891200" cy="0"/>
          </a:xfrm>
          <a:prstGeom prst="line">
            <a:avLst/>
          </a:prstGeom>
          <a:ln w="76200">
            <a:solidFill>
              <a:srgbClr val="6210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5290E4B-73B7-BDE8-57EA-1ECAE245B10B}"/>
              </a:ext>
            </a:extLst>
          </p:cNvPr>
          <p:cNvSpPr txBox="1"/>
          <p:nvPr/>
        </p:nvSpPr>
        <p:spPr>
          <a:xfrm>
            <a:off x="356631" y="5048179"/>
            <a:ext cx="9587469" cy="24929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CA" sz="5000" b="1" dirty="0">
                <a:solidFill>
                  <a:srgbClr val="62100E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Objective</a:t>
            </a:r>
            <a:endParaRPr lang="en-CA" sz="34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/>
            <a:r>
              <a:rPr lang="en-CA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To systematically summarize statistical methods </a:t>
            </a:r>
            <a:r>
              <a:rPr lang="en-US" altLang="zh-CN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that have been used</a:t>
            </a:r>
            <a:r>
              <a:rPr lang="en-CA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to compare treatment effect </a:t>
            </a:r>
            <a:r>
              <a:rPr lang="en-CA" sz="3200" dirty="0">
                <a:ea typeface="DengXian" panose="02010600030101010101" pitchFamily="2" charset="-122"/>
                <a:cs typeface="Arial" panose="020B0604020202020204" pitchFamily="34" charset="0"/>
              </a:rPr>
              <a:t>using </a:t>
            </a:r>
            <a:r>
              <a:rPr lang="en-CA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EQ-5D data in </a:t>
            </a:r>
            <a:r>
              <a:rPr lang="en-CA" sz="3200" dirty="0">
                <a:ea typeface="DengXian" panose="02010600030101010101" pitchFamily="2" charset="-122"/>
                <a:cs typeface="Arial" panose="020B0604020202020204" pitchFamily="34" charset="0"/>
              </a:rPr>
              <a:t>randomized </a:t>
            </a:r>
            <a:r>
              <a:rPr lang="en-CA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clinical trials (RCTs).</a:t>
            </a:r>
            <a:endParaRPr lang="en-CA" sz="3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6A49F83-C137-10CA-ED43-F512EB40DF7C}"/>
              </a:ext>
            </a:extLst>
          </p:cNvPr>
          <p:cNvCxnSpPr/>
          <p:nvPr/>
        </p:nvCxnSpPr>
        <p:spPr>
          <a:xfrm>
            <a:off x="356631" y="5932143"/>
            <a:ext cx="9146598" cy="0"/>
          </a:xfrm>
          <a:prstGeom prst="line">
            <a:avLst/>
          </a:prstGeom>
          <a:ln w="57150">
            <a:solidFill>
              <a:srgbClr val="6210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9C7D40-34A0-410E-38CC-30970D98C040}"/>
              </a:ext>
            </a:extLst>
          </p:cNvPr>
          <p:cNvSpPr txBox="1"/>
          <p:nvPr/>
        </p:nvSpPr>
        <p:spPr>
          <a:xfrm>
            <a:off x="356631" y="7817674"/>
            <a:ext cx="9587469" cy="162813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CA" sz="5000" b="1" dirty="0">
                <a:solidFill>
                  <a:srgbClr val="62100E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Method</a:t>
            </a:r>
          </a:p>
          <a:p>
            <a:pPr algn="just"/>
            <a:r>
              <a:rPr lang="en-GB" sz="32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EMBASE and MEDLINE were searched in November 2021 to identify RCTs that reported and analysed the EQ-5D data. All articles are screened and reviewed in duplicate by two reviewers. </a:t>
            </a:r>
            <a:endParaRPr lang="en-GB" sz="320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CA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Inclusion </a:t>
            </a:r>
            <a:r>
              <a:rPr lang="en-CA" sz="3200" b="1" u="sng" dirty="0">
                <a:cs typeface="Times New Roman" panose="02020603050405020304" pitchFamily="18" charset="0"/>
              </a:rPr>
              <a:t>C</a:t>
            </a:r>
            <a:r>
              <a:rPr lang="en-CA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riteria:</a:t>
            </a:r>
          </a:p>
          <a:p>
            <a:pPr marL="742950" indent="-742950" algn="just">
              <a:buClr>
                <a:srgbClr val="62100E"/>
              </a:buClr>
              <a:buFont typeface="+mj-lt"/>
              <a:buAutoNum type="arabicPeriod"/>
            </a:pPr>
            <a:r>
              <a:rPr lang="en-CA" sz="3200" dirty="0">
                <a:cs typeface="Times New Roman" panose="02020603050405020304" pitchFamily="18" charset="0"/>
              </a:rPr>
              <a:t>Trials with 2 or more arms where participants were randomized</a:t>
            </a:r>
          </a:p>
          <a:p>
            <a:pPr marL="742950" indent="-742950" algn="just">
              <a:buClr>
                <a:srgbClr val="62100E"/>
              </a:buClr>
              <a:buFont typeface="+mj-lt"/>
              <a:buAutoNum type="arabicPeriod"/>
            </a:pPr>
            <a:r>
              <a:rPr lang="en-CA" sz="3200" dirty="0">
                <a:cs typeface="Times New Roman" panose="02020603050405020304" pitchFamily="18" charset="0"/>
              </a:rPr>
              <a:t>Trials with at least one post baseline EQ-5D measurements</a:t>
            </a:r>
          </a:p>
          <a:p>
            <a:pPr marL="742950" indent="-742950" algn="just">
              <a:buClr>
                <a:srgbClr val="62100E"/>
              </a:buClr>
              <a:buFont typeface="+mj-lt"/>
              <a:buAutoNum type="arabicPeriod"/>
            </a:pPr>
            <a:r>
              <a:rPr lang="en-CA" sz="3200" dirty="0">
                <a:cs typeface="Times New Roman" panose="02020603050405020304" pitchFamily="18" charset="0"/>
              </a:rPr>
              <a:t>Trials reported EQ-5D results by treatment groups</a:t>
            </a:r>
          </a:p>
          <a:p>
            <a:pPr>
              <a:spcBef>
                <a:spcPts val="1800"/>
              </a:spcBef>
            </a:pPr>
            <a:r>
              <a:rPr lang="en-CA" sz="3200" b="1" u="sng" dirty="0">
                <a:cs typeface="Times New Roman" panose="02020603050405020304" pitchFamily="18" charset="0"/>
              </a:rPr>
              <a:t>Ex</a:t>
            </a:r>
            <a:r>
              <a:rPr lang="en-CA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clusion Criteria:</a:t>
            </a:r>
          </a:p>
          <a:p>
            <a:pPr marL="742950" indent="-742950" algn="just">
              <a:buClr>
                <a:srgbClr val="62100E"/>
              </a:buClr>
              <a:buFont typeface="+mj-lt"/>
              <a:buAutoNum type="arabicPeriod"/>
            </a:pPr>
            <a:r>
              <a:rPr lang="en-CA" sz="3200" dirty="0">
                <a:cs typeface="Times New Roman" panose="02020603050405020304" pitchFamily="18" charset="0"/>
              </a:rPr>
              <a:t>Only reported EQ-5D derived quality-adjusted life-year</a:t>
            </a:r>
          </a:p>
          <a:p>
            <a:pPr marL="742950" indent="-742950" algn="just">
              <a:buClr>
                <a:srgbClr val="62100E"/>
              </a:buClr>
              <a:buFont typeface="+mj-lt"/>
              <a:buAutoNum type="arabicPeriod"/>
            </a:pPr>
            <a:r>
              <a:rPr lang="en-CA" sz="3200" dirty="0">
                <a:cs typeface="Times New Roman" panose="02020603050405020304" pitchFamily="18" charset="0"/>
              </a:rPr>
              <a:t>Only analyzed EQ-5D as total population (e.g., predictor studies)</a:t>
            </a:r>
            <a:endParaRPr lang="en-CA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Clr>
                <a:srgbClr val="62100E"/>
              </a:buClr>
            </a:pPr>
            <a:r>
              <a:rPr lang="en-CA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Data Extraction</a:t>
            </a:r>
          </a:p>
          <a:p>
            <a:pPr algn="just">
              <a:buClr>
                <a:srgbClr val="62100E"/>
              </a:buClr>
            </a:pPr>
            <a:r>
              <a:rPr lang="en-CA" sz="3200" dirty="0">
                <a:solidFill>
                  <a:schemeClr val="tx1"/>
                </a:solidFill>
                <a:cs typeface="Times New Roman" panose="02020603050405020304" pitchFamily="18" charset="0"/>
              </a:rPr>
              <a:t>Data is extracted and validated by two reviewers independently. The following information is extracted: trial characteristics, EQ-5D assessment and response format, and statistical method.</a:t>
            </a:r>
          </a:p>
          <a:p>
            <a:pPr algn="just">
              <a:spcBef>
                <a:spcPts val="1800"/>
              </a:spcBef>
              <a:buClr>
                <a:srgbClr val="62100E"/>
              </a:buClr>
            </a:pPr>
            <a:r>
              <a:rPr lang="en-CA" sz="32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Data Analysis</a:t>
            </a:r>
          </a:p>
          <a:p>
            <a:pPr algn="just">
              <a:buClr>
                <a:srgbClr val="62100E"/>
              </a:buClr>
            </a:pPr>
            <a:r>
              <a:rPr lang="en-CA" sz="3200" dirty="0">
                <a:cs typeface="Times New Roman" panose="02020603050405020304" pitchFamily="18" charset="0"/>
              </a:rPr>
              <a:t>The following information are summarized:</a:t>
            </a:r>
          </a:p>
          <a:p>
            <a:pPr marL="457200" indent="-457200" algn="just">
              <a:spcAft>
                <a:spcPts val="600"/>
              </a:spcAft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CA" sz="3200" dirty="0">
                <a:cs typeface="Times New Roman" panose="02020603050405020304" pitchFamily="18" charset="0"/>
              </a:rPr>
              <a:t>Trial characteristics and EQ-5D assessments</a:t>
            </a:r>
          </a:p>
          <a:p>
            <a:pPr marL="457200" indent="-457200" algn="just">
              <a:spcAft>
                <a:spcPts val="600"/>
              </a:spcAft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CA" sz="3200" dirty="0">
                <a:cs typeface="Times New Roman" panose="02020603050405020304" pitchFamily="18" charset="0"/>
              </a:rPr>
              <a:t>The reported format of EQ-5D</a:t>
            </a:r>
          </a:p>
          <a:p>
            <a:pPr marL="457200" indent="-457200" algn="just"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CA" sz="3200" dirty="0">
                <a:cs typeface="Times New Roman" panose="02020603050405020304" pitchFamily="18" charset="0"/>
              </a:rPr>
              <a:t>Statistical methods grouped as unadjusted methods, adjusted methods(factors’ adjustment), and repeated measure methods.</a:t>
            </a:r>
          </a:p>
          <a:p>
            <a:pPr marL="457200" indent="-457200" algn="just">
              <a:buClr>
                <a:srgbClr val="62100E"/>
              </a:buClr>
              <a:buFont typeface="Wingdings" panose="05000000000000000000" pitchFamily="2" charset="2"/>
              <a:buChar char="v"/>
            </a:pPr>
            <a:endParaRPr lang="en-CA" sz="3200" dirty="0">
              <a:cs typeface="Times New Roman" panose="02020603050405020304" pitchFamily="18" charset="0"/>
            </a:endParaRPr>
          </a:p>
          <a:p>
            <a:pPr algn="just">
              <a:buClr>
                <a:srgbClr val="62100E"/>
              </a:buClr>
            </a:pPr>
            <a:endParaRPr lang="en-CA" sz="36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CE62ACE-3E14-CA65-F000-3675E8A55209}"/>
              </a:ext>
            </a:extLst>
          </p:cNvPr>
          <p:cNvCxnSpPr/>
          <p:nvPr/>
        </p:nvCxnSpPr>
        <p:spPr>
          <a:xfrm>
            <a:off x="356631" y="8677575"/>
            <a:ext cx="9146598" cy="0"/>
          </a:xfrm>
          <a:prstGeom prst="line">
            <a:avLst/>
          </a:prstGeom>
          <a:ln w="57150">
            <a:solidFill>
              <a:srgbClr val="6210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9B53E4F5-AC5F-2FD7-ECF1-B98380EC7209}"/>
              </a:ext>
            </a:extLst>
          </p:cNvPr>
          <p:cNvSpPr/>
          <p:nvPr/>
        </p:nvSpPr>
        <p:spPr>
          <a:xfrm>
            <a:off x="11329410" y="6708510"/>
            <a:ext cx="4268521" cy="2030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Records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identified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through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 </a:t>
            </a:r>
            <a:endParaRPr lang="en-CA" altLang="zh-CN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database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search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5536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DA1949F-E995-831D-5C5D-1A258BD1DC0E}"/>
              </a:ext>
            </a:extLst>
          </p:cNvPr>
          <p:cNvSpPr/>
          <p:nvPr/>
        </p:nvSpPr>
        <p:spPr>
          <a:xfrm>
            <a:off x="11398131" y="11973794"/>
            <a:ext cx="4215842" cy="1233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Full-texts screened</a:t>
            </a: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3572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FD02673-FCE6-D01A-EC6B-CB427FD861F9}"/>
              </a:ext>
            </a:extLst>
          </p:cNvPr>
          <p:cNvSpPr/>
          <p:nvPr/>
        </p:nvSpPr>
        <p:spPr>
          <a:xfrm>
            <a:off x="16187967" y="10677677"/>
            <a:ext cx="4500333" cy="1691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Excluded for title and abstract</a:t>
            </a: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1901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E15D408-A27B-8F1A-87F7-4D6E06C8ECB1}"/>
              </a:ext>
            </a:extLst>
          </p:cNvPr>
          <p:cNvCxnSpPr>
            <a:cxnSpLocks/>
            <a:stCxn id="76" idx="2"/>
            <a:endCxn id="66" idx="0"/>
          </p:cNvCxnSpPr>
          <p:nvPr/>
        </p:nvCxnSpPr>
        <p:spPr>
          <a:xfrm>
            <a:off x="13490010" y="11072897"/>
            <a:ext cx="16042" cy="90089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378B378-A74D-E852-4B1E-FBE1DAFF9DBC}"/>
              </a:ext>
            </a:extLst>
          </p:cNvPr>
          <p:cNvCxnSpPr>
            <a:cxnSpLocks/>
          </p:cNvCxnSpPr>
          <p:nvPr/>
        </p:nvCxnSpPr>
        <p:spPr>
          <a:xfrm>
            <a:off x="13490010" y="11495337"/>
            <a:ext cx="2697957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A2E5E19-67C5-0C88-42A2-BF0EC25F5A6D}"/>
              </a:ext>
            </a:extLst>
          </p:cNvPr>
          <p:cNvCxnSpPr>
            <a:cxnSpLocks/>
            <a:stCxn id="66" idx="2"/>
            <a:endCxn id="73" idx="0"/>
          </p:cNvCxnSpPr>
          <p:nvPr/>
        </p:nvCxnSpPr>
        <p:spPr>
          <a:xfrm>
            <a:off x="13506052" y="13207277"/>
            <a:ext cx="16042" cy="698426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8BCCEDD1-7F90-4C65-0D2E-0F9DFBA37265}"/>
              </a:ext>
            </a:extLst>
          </p:cNvPr>
          <p:cNvSpPr/>
          <p:nvPr/>
        </p:nvSpPr>
        <p:spPr>
          <a:xfrm>
            <a:off x="16187967" y="12804410"/>
            <a:ext cx="4473994" cy="3105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Excluded full texts</a:t>
            </a: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1602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Duplicate             </a:t>
            </a:r>
            <a:r>
              <a:rPr lang="en-CA" sz="2800" dirty="0">
                <a:solidFill>
                  <a:sysClr val="windowText" lastClr="000000"/>
                </a:solidFill>
              </a:rPr>
              <a:t>	  	 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649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Study design		        </a:t>
            </a:r>
            <a:r>
              <a:rPr lang="en-US" sz="2800" dirty="0">
                <a:solidFill>
                  <a:sysClr val="windowText" lastClr="000000"/>
                </a:solidFill>
              </a:rPr>
              <a:t>322</a:t>
            </a:r>
            <a:endParaRPr lang="en-US" altLang="zh-CN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No results by groups </a:t>
            </a:r>
            <a:r>
              <a:rPr lang="en-CA" sz="2800" dirty="0">
                <a:solidFill>
                  <a:sysClr val="windowText" lastClr="000000"/>
                </a:solidFill>
              </a:rPr>
              <a:t>	  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390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Outcome		       		   1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67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Other</a:t>
            </a:r>
            <a:r>
              <a:rPr lang="en-CA" sz="2800" dirty="0">
                <a:solidFill>
                  <a:sysClr val="windowText" lastClr="000000"/>
                </a:solidFill>
              </a:rPr>
              <a:t>	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                           </a:t>
            </a:r>
            <a:r>
              <a:rPr lang="en-CA" altLang="zh-CN" sz="2800" dirty="0">
                <a:solidFill>
                  <a:sysClr val="windowText" lastClr="000000"/>
                </a:solidFill>
              </a:rPr>
              <a:t>     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74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386426E-B7A5-4228-FB3E-FA1F50937F02}"/>
              </a:ext>
            </a:extLst>
          </p:cNvPr>
          <p:cNvCxnSpPr>
            <a:cxnSpLocks/>
          </p:cNvCxnSpPr>
          <p:nvPr/>
        </p:nvCxnSpPr>
        <p:spPr>
          <a:xfrm flipV="1">
            <a:off x="13506052" y="13506091"/>
            <a:ext cx="2681915" cy="3032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3D900EE-A3C3-B4FD-0595-C507E482C9D4}"/>
              </a:ext>
            </a:extLst>
          </p:cNvPr>
          <p:cNvSpPr/>
          <p:nvPr/>
        </p:nvSpPr>
        <p:spPr>
          <a:xfrm>
            <a:off x="11414173" y="13905703"/>
            <a:ext cx="4215842" cy="1976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Included </a:t>
            </a:r>
            <a:r>
              <a:rPr lang="en-CA" altLang="zh-CN" sz="2800" dirty="0">
                <a:solidFill>
                  <a:sysClr val="windowText" lastClr="000000"/>
                </a:solidFill>
              </a:rPr>
              <a:t>publications</a:t>
            </a:r>
            <a:endParaRPr lang="en-CA" sz="2800" dirty="0">
              <a:solidFill>
                <a:sysClr val="windowText" lastClr="000000"/>
              </a:solidFill>
            </a:endParaRPr>
          </a:p>
          <a:p>
            <a:pPr algn="ctr"/>
            <a:r>
              <a:rPr lang="en-US" altLang="zh-CN" sz="2800" dirty="0">
                <a:solidFill>
                  <a:sysClr val="windowText" lastClr="000000"/>
                </a:solidFill>
              </a:rPr>
              <a:t>n = 1970</a:t>
            </a:r>
          </a:p>
          <a:p>
            <a:pPr algn="ctr"/>
            <a:r>
              <a:rPr lang="zh-CN" altLang="en-US" sz="2800" dirty="0">
                <a:solidFill>
                  <a:sysClr val="windowText" lastClr="000000"/>
                </a:solidFill>
              </a:rPr>
              <a:t>（</a:t>
            </a:r>
            <a:r>
              <a:rPr lang="en-CA" altLang="zh-CN" sz="2800" dirty="0">
                <a:solidFill>
                  <a:sysClr val="windowText" lastClr="000000"/>
                </a:solidFill>
              </a:rPr>
              <a:t> 1869 RCTs</a:t>
            </a:r>
            <a:r>
              <a:rPr lang="zh-CN" altLang="en-US" sz="2800" dirty="0">
                <a:solidFill>
                  <a:sysClr val="windowText" lastClr="000000"/>
                </a:solidFill>
              </a:rPr>
              <a:t>）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A3EA32-78B6-6BE5-36F3-15B27B370FF3}"/>
              </a:ext>
            </a:extLst>
          </p:cNvPr>
          <p:cNvSpPr/>
          <p:nvPr/>
        </p:nvSpPr>
        <p:spPr>
          <a:xfrm>
            <a:off x="16187977" y="8485076"/>
            <a:ext cx="4473984" cy="1394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Excluded for duplicate</a:t>
            </a: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63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235E7F49-DE07-0843-405F-671A6A9EF809}"/>
              </a:ext>
            </a:extLst>
          </p:cNvPr>
          <p:cNvCxnSpPr>
            <a:cxnSpLocks/>
          </p:cNvCxnSpPr>
          <p:nvPr/>
        </p:nvCxnSpPr>
        <p:spPr>
          <a:xfrm>
            <a:off x="13490010" y="9164241"/>
            <a:ext cx="2697957" cy="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50633CEE-219C-3225-E1EF-1AE8506CA4BA}"/>
              </a:ext>
            </a:extLst>
          </p:cNvPr>
          <p:cNvSpPr/>
          <p:nvPr/>
        </p:nvSpPr>
        <p:spPr>
          <a:xfrm>
            <a:off x="11382089" y="9678410"/>
            <a:ext cx="4215842" cy="13944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Abstracts screened</a:t>
            </a:r>
          </a:p>
          <a:p>
            <a:pPr algn="ctr"/>
            <a:r>
              <a:rPr lang="en-CA" sz="2800" dirty="0">
                <a:solidFill>
                  <a:sysClr val="windowText" lastClr="000000"/>
                </a:solidFill>
              </a:rPr>
              <a:t>n = </a:t>
            </a:r>
            <a:r>
              <a:rPr lang="en-US" altLang="zh-CN" sz="2800" dirty="0">
                <a:solidFill>
                  <a:sysClr val="windowText" lastClr="000000"/>
                </a:solidFill>
              </a:rPr>
              <a:t>5473</a:t>
            </a:r>
            <a:endParaRPr lang="en-CA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86AAB07B-E8FF-7529-43A0-ECB8B6094E6E}"/>
              </a:ext>
            </a:extLst>
          </p:cNvPr>
          <p:cNvCxnSpPr>
            <a:cxnSpLocks/>
            <a:stCxn id="65" idx="2"/>
            <a:endCxn id="76" idx="0"/>
          </p:cNvCxnSpPr>
          <p:nvPr/>
        </p:nvCxnSpPr>
        <p:spPr>
          <a:xfrm>
            <a:off x="13463671" y="8739329"/>
            <a:ext cx="26339" cy="939081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6027D49-FBC4-C89B-6F10-C171D6C775A2}"/>
              </a:ext>
            </a:extLst>
          </p:cNvPr>
          <p:cNvSpPr txBox="1"/>
          <p:nvPr/>
        </p:nvSpPr>
        <p:spPr>
          <a:xfrm>
            <a:off x="11255043" y="6101062"/>
            <a:ext cx="97362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Fig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 1.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PRISMA diagram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F086DFC-4E5F-35BA-779D-D1F8CC72FD17}"/>
              </a:ext>
            </a:extLst>
          </p:cNvPr>
          <p:cNvSpPr txBox="1"/>
          <p:nvPr/>
        </p:nvSpPr>
        <p:spPr>
          <a:xfrm>
            <a:off x="11329410" y="5058554"/>
            <a:ext cx="3627562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CA" sz="5000" b="1" dirty="0">
                <a:solidFill>
                  <a:srgbClr val="62100E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Results</a:t>
            </a:r>
            <a:endParaRPr lang="en-CA" sz="3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A13487B-B9DA-BA82-06C4-B1DC7707383C}"/>
              </a:ext>
            </a:extLst>
          </p:cNvPr>
          <p:cNvCxnSpPr>
            <a:cxnSpLocks/>
          </p:cNvCxnSpPr>
          <p:nvPr/>
        </p:nvCxnSpPr>
        <p:spPr>
          <a:xfrm>
            <a:off x="11382089" y="5952985"/>
            <a:ext cx="20299713" cy="0"/>
          </a:xfrm>
          <a:prstGeom prst="line">
            <a:avLst/>
          </a:prstGeom>
          <a:ln w="57150">
            <a:solidFill>
              <a:srgbClr val="6210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Table 87">
            <a:extLst>
              <a:ext uri="{FF2B5EF4-FFF2-40B4-BE49-F238E27FC236}">
                <a16:creationId xmlns:a16="http://schemas.microsoft.com/office/drawing/2014/main" id="{DEFA7598-C1F7-9CBC-98DE-917848979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36895"/>
              </p:ext>
            </p:extLst>
          </p:nvPr>
        </p:nvGraphicFramePr>
        <p:xfrm>
          <a:off x="11418329" y="17069442"/>
          <a:ext cx="4920027" cy="6419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2469">
                  <a:extLst>
                    <a:ext uri="{9D8B030D-6E8A-4147-A177-3AD203B41FA5}">
                      <a16:colId xmlns:a16="http://schemas.microsoft.com/office/drawing/2014/main" val="2397874291"/>
                    </a:ext>
                  </a:extLst>
                </a:gridCol>
                <a:gridCol w="2117558">
                  <a:extLst>
                    <a:ext uri="{9D8B030D-6E8A-4147-A177-3AD203B41FA5}">
                      <a16:colId xmlns:a16="http://schemas.microsoft.com/office/drawing/2014/main" val="2408421701"/>
                    </a:ext>
                  </a:extLst>
                </a:gridCol>
              </a:tblGrid>
              <a:tr h="916939">
                <a:tc>
                  <a:txBody>
                    <a:bodyPr/>
                    <a:lstStyle/>
                    <a:p>
                      <a:r>
                        <a:rPr lang="en-CA" sz="2800" b="1" dirty="0"/>
                        <a:t>Trial Characteristics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/>
                        <a:t>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911070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Trial design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046392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Parallel group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1790 (95.8%)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664433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C</a:t>
                      </a:r>
                      <a:r>
                        <a:rPr lang="en-US" altLang="zh-CN" sz="2800" dirty="0" err="1"/>
                        <a:t>rossover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43 (2.3%)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962291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Factorial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27 (1.4%)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3943580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Not specified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9 (0.5%)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12506"/>
                  </a:ext>
                </a:extLst>
              </a:tr>
              <a:tr h="810962">
                <a:tc>
                  <a:txBody>
                    <a:bodyPr/>
                    <a:lstStyle/>
                    <a:p>
                      <a:r>
                        <a:rPr lang="en-CA" sz="2800" dirty="0"/>
                        <a:t>Number of arms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07185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1593 (85.2%)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061703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158 (8.5%)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48634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r>
                        <a:rPr lang="en-CA" sz="2800" dirty="0"/>
                        <a:t>   &gt;=4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71 (3.8%)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532821"/>
                  </a:ext>
                </a:extLst>
              </a:tr>
              <a:tr h="502838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/>
                        <a:t>   Not specified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47 (2.5%)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718072"/>
                  </a:ext>
                </a:extLst>
              </a:tr>
            </a:tbl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C663300A-DF13-3BF2-772A-44908B6A3492}"/>
              </a:ext>
            </a:extLst>
          </p:cNvPr>
          <p:cNvSpPr txBox="1"/>
          <p:nvPr/>
        </p:nvSpPr>
        <p:spPr>
          <a:xfrm>
            <a:off x="11180676" y="16339795"/>
            <a:ext cx="97362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Table 1.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Trial characteristics and EQ-5D assessment</a:t>
            </a:r>
          </a:p>
        </p:txBody>
      </p:sp>
      <p:graphicFrame>
        <p:nvGraphicFramePr>
          <p:cNvPr id="89" name="Table 87">
            <a:extLst>
              <a:ext uri="{FF2B5EF4-FFF2-40B4-BE49-F238E27FC236}">
                <a16:creationId xmlns:a16="http://schemas.microsoft.com/office/drawing/2014/main" id="{9B9BF022-E686-D093-01FB-A7F616A81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25525"/>
              </p:ext>
            </p:extLst>
          </p:nvPr>
        </p:nvGraphicFramePr>
        <p:xfrm>
          <a:off x="16641716" y="17056112"/>
          <a:ext cx="4676513" cy="62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2386">
                  <a:extLst>
                    <a:ext uri="{9D8B030D-6E8A-4147-A177-3AD203B41FA5}">
                      <a16:colId xmlns:a16="http://schemas.microsoft.com/office/drawing/2014/main" val="2397874291"/>
                    </a:ext>
                  </a:extLst>
                </a:gridCol>
                <a:gridCol w="2334127">
                  <a:extLst>
                    <a:ext uri="{9D8B030D-6E8A-4147-A177-3AD203B41FA5}">
                      <a16:colId xmlns:a16="http://schemas.microsoft.com/office/drawing/2014/main" val="2408421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800" b="1" dirty="0"/>
                        <a:t>EQ-5D assessment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/>
                        <a:t>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911070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en-CA" sz="2800" dirty="0"/>
                        <a:t>Baseline: yes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/>
                        <a:t>1651 (88.3%)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046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Number of post-baseline assessment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C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07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  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701 (37.5%)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9880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   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444 (23.8%)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06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   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310 (16.6%)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48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800" dirty="0"/>
                        <a:t>   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156 (8.4%)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5334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CA" sz="2800" dirty="0"/>
                        <a:t>   &gt;=5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192 (10.3%)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4532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291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800" dirty="0"/>
                        <a:t>   Not specified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2800" dirty="0"/>
                        <a:t>66 (3.5%)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718072"/>
                  </a:ext>
                </a:extLst>
              </a:tr>
            </a:tbl>
          </a:graphicData>
        </a:graphic>
      </p:graphicFrame>
      <p:sp>
        <p:nvSpPr>
          <p:cNvPr id="98" name="TextBox 97">
            <a:extLst>
              <a:ext uri="{FF2B5EF4-FFF2-40B4-BE49-F238E27FC236}">
                <a16:creationId xmlns:a16="http://schemas.microsoft.com/office/drawing/2014/main" id="{1E741530-3365-43C1-76B8-A83FB2A6ACB0}"/>
              </a:ext>
            </a:extLst>
          </p:cNvPr>
          <p:cNvSpPr txBox="1"/>
          <p:nvPr/>
        </p:nvSpPr>
        <p:spPr>
          <a:xfrm>
            <a:off x="21945600" y="6107475"/>
            <a:ext cx="106665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Fig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2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.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Number </a:t>
            </a:r>
            <a:r>
              <a:rPr lang="en-US" altLang="zh-CN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of Trials analyzed EQ-5D from 1997-2021 </a:t>
            </a:r>
            <a:endParaRPr lang="en-CA" sz="3200" b="1" dirty="0">
              <a:solidFill>
                <a:srgbClr val="62100E"/>
              </a:solidFill>
              <a:cs typeface="Times New Roman" panose="02020603050405020304" pitchFamily="18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391D6CB-A491-ACAD-C6B2-B6DE46085B5A}"/>
              </a:ext>
            </a:extLst>
          </p:cNvPr>
          <p:cNvSpPr txBox="1"/>
          <p:nvPr/>
        </p:nvSpPr>
        <p:spPr>
          <a:xfrm>
            <a:off x="21870606" y="14516564"/>
            <a:ext cx="108482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Fig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3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.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Number </a:t>
            </a:r>
            <a:r>
              <a:rPr lang="en-US" altLang="zh-CN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of RCTs by EQ-5D Data Analysis</a:t>
            </a:r>
            <a:endParaRPr lang="en-CA" sz="3200" b="1" dirty="0">
              <a:solidFill>
                <a:srgbClr val="62100E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108C622-363A-DEAE-7968-EA2396C26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50730"/>
              </p:ext>
            </p:extLst>
          </p:nvPr>
        </p:nvGraphicFramePr>
        <p:xfrm>
          <a:off x="33434070" y="5972380"/>
          <a:ext cx="9847530" cy="11446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4080">
                  <a:extLst>
                    <a:ext uri="{9D8B030D-6E8A-4147-A177-3AD203B41FA5}">
                      <a16:colId xmlns:a16="http://schemas.microsoft.com/office/drawing/2014/main" val="4092081597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302400750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1832033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Category/Methods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n(%)           Total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2400" b="1" u="none" strike="noStrike" dirty="0">
                          <a:effectLst/>
                        </a:rPr>
                        <a:t>Proportion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04816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Trials </a:t>
                      </a:r>
                      <a:r>
                        <a:rPr lang="en-US" altLang="zh-CN" sz="2400" u="none" strike="noStrike" dirty="0">
                          <a:effectLst/>
                        </a:rPr>
                        <a:t>that </a:t>
                      </a:r>
                      <a:r>
                        <a:rPr lang="en-GB" sz="2400" u="none" strike="noStrike" dirty="0">
                          <a:effectLst/>
                        </a:rPr>
                        <a:t>analysed numeric EQ-5D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1416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2241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Unadjusted Methods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608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9893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T-test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363(59.70%)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183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Mann-Whitney U Test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126(20.72%)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04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Wilcoxon Test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68(11.18%)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064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ANOVA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41(6.74%)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93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Bootstrap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23(3.78%)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8356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</a:rPr>
                        <a:t>   Kruskal-Wallis Test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9(1.48%)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465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Other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79(12.99%)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712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Adjusted Methods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405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>
                          <a:effectLst/>
                        </a:rPr>
                        <a:t> </a:t>
                      </a:r>
                      <a:endParaRPr lang="en-CA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607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ANCOVA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156(38.52%)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238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Linear Regression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96(23.7%)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8543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Linear Mixed Regression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89(21.98%)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4578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Generalized Linear Regression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13(3.21%)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184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Logistic Regression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4(0.99%)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388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Other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35(8.64%)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2529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Not Specified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20(4.94%)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0844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Repeated Measure Methods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183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5077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   MMRM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119(65.03%)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58583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Repeated ANOVA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29(15.85%)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4375"/>
                  </a:ext>
                </a:extLst>
              </a:tr>
              <a:tr h="511727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GEE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25(13.66%)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160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Repeated ANCOVA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4(2.19%)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2197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   Other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6(3.28%)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4909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b="1" u="none" strike="noStrike" dirty="0">
                          <a:effectLst/>
                        </a:rPr>
                        <a:t>Simple Descriptive Comparison</a:t>
                      </a:r>
                      <a:endParaRPr lang="en-CA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2400" u="none" strike="noStrike" dirty="0">
                          <a:effectLst/>
                        </a:rPr>
                        <a:t>383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400" u="none" strike="noStrike" dirty="0">
                          <a:effectLst/>
                        </a:rPr>
                        <a:t> </a:t>
                      </a:r>
                      <a:endParaRPr lang="en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55886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71D0ABFE-BB4D-D3A9-B09A-E4573E4F5940}"/>
              </a:ext>
            </a:extLst>
          </p:cNvPr>
          <p:cNvGrpSpPr/>
          <p:nvPr/>
        </p:nvGrpSpPr>
        <p:grpSpPr>
          <a:xfrm>
            <a:off x="40804235" y="7193931"/>
            <a:ext cx="2898775" cy="9932757"/>
            <a:chOff x="0" y="0"/>
            <a:chExt cx="2899049" cy="9932682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id="{C3E4B297-2FBE-8D4C-BF37-F63F1B20DAFD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2880000" cy="349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3E26E4CC-06A9-41E7-8151-1EE89801585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303" y="3662485"/>
            <a:ext cx="2880000" cy="347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32" name="Chart 31">
              <a:extLst>
                <a:ext uri="{FF2B5EF4-FFF2-40B4-BE49-F238E27FC236}">
                  <a16:creationId xmlns:a16="http://schemas.microsoft.com/office/drawing/2014/main" id="{4462ACE0-CE41-4428-B839-0968CBDCD46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03158232"/>
                </p:ext>
              </p:extLst>
            </p:nvPr>
          </p:nvGraphicFramePr>
          <p:xfrm>
            <a:off x="19049" y="7280335"/>
            <a:ext cx="2880000" cy="26523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5268EF9-26FC-6672-7EC3-89EE9C6114F1}"/>
              </a:ext>
            </a:extLst>
          </p:cNvPr>
          <p:cNvSpPr txBox="1"/>
          <p:nvPr/>
        </p:nvSpPr>
        <p:spPr>
          <a:xfrm>
            <a:off x="33143372" y="18962689"/>
            <a:ext cx="10441544" cy="43396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CA" sz="5000" b="1" dirty="0">
                <a:solidFill>
                  <a:srgbClr val="62100E"/>
                </a:solidFill>
                <a:ea typeface="DengXian" panose="02010600030101010101" pitchFamily="2" charset="-122"/>
                <a:cs typeface="Times New Roman" panose="02020603050405020304" pitchFamily="18" charset="0"/>
              </a:rPr>
              <a:t>Conclusion</a:t>
            </a:r>
          </a:p>
          <a:p>
            <a:pPr marL="571500" indent="-571500" algn="just"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GB" sz="3600" b="1" dirty="0">
                <a:cs typeface="Times New Roman" panose="02020603050405020304" pitchFamily="18" charset="0"/>
              </a:rPr>
              <a:t>Utility is the most frequently analysed for estimating treatment effects in RCTs.</a:t>
            </a:r>
            <a:endParaRPr lang="en-CA" sz="3600" b="1" dirty="0">
              <a:cs typeface="Times New Roman" panose="02020603050405020304" pitchFamily="18" charset="0"/>
            </a:endParaRPr>
          </a:p>
          <a:p>
            <a:pPr marL="571500" indent="-571500" algn="just"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CA" sz="3600" b="1" dirty="0">
                <a:cs typeface="Times New Roman" panose="02020603050405020304" pitchFamily="18" charset="0"/>
              </a:rPr>
              <a:t>About half of the trials applied unadjusted methods to EQ-5D analysis.</a:t>
            </a:r>
          </a:p>
          <a:p>
            <a:pPr marL="571500" indent="-571500" algn="just">
              <a:buClr>
                <a:srgbClr val="62100E"/>
              </a:buClr>
              <a:buFont typeface="Wingdings" panose="05000000000000000000" pitchFamily="2" charset="2"/>
              <a:buChar char="v"/>
            </a:pPr>
            <a:r>
              <a:rPr lang="en-GB" sz="3600" b="1" dirty="0">
                <a:cs typeface="Times New Roman" panose="02020603050405020304" pitchFamily="18" charset="0"/>
              </a:rPr>
              <a:t>Repeated measure methods have not been commonly used.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F89A2C-2B8F-DAE5-6168-52CE67952A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101948" y="15164016"/>
            <a:ext cx="9759600" cy="8017522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1802C99-2656-215F-D8AE-FD9CC233E380}"/>
              </a:ext>
            </a:extLst>
          </p:cNvPr>
          <p:cNvCxnSpPr/>
          <p:nvPr/>
        </p:nvCxnSpPr>
        <p:spPr>
          <a:xfrm>
            <a:off x="33447672" y="19822590"/>
            <a:ext cx="9146598" cy="0"/>
          </a:xfrm>
          <a:prstGeom prst="line">
            <a:avLst/>
          </a:prstGeom>
          <a:ln w="57150">
            <a:solidFill>
              <a:srgbClr val="6210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CE8BA197-63C2-3E5F-38E2-47B016EEBC6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102740" y="6748859"/>
            <a:ext cx="10072709" cy="6799938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87618525-62FC-61E7-B4D3-BA4F5B5FCBFC}"/>
              </a:ext>
            </a:extLst>
          </p:cNvPr>
          <p:cNvSpPr txBox="1"/>
          <p:nvPr/>
        </p:nvSpPr>
        <p:spPr>
          <a:xfrm>
            <a:off x="33093357" y="5377385"/>
            <a:ext cx="118120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26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Table </a:t>
            </a:r>
            <a:r>
              <a:rPr lang="en-CA" sz="3200" b="1" dirty="0">
                <a:solidFill>
                  <a:srgbClr val="62100E"/>
                </a:solidFill>
                <a:cs typeface="Times New Roman" panose="02020603050405020304" pitchFamily="18" charset="0"/>
              </a:rPr>
              <a:t>2</a:t>
            </a:r>
            <a:r>
              <a:rPr lang="en-CA" sz="3200" b="1" baseline="0" dirty="0">
                <a:solidFill>
                  <a:srgbClr val="62100E"/>
                </a:solidFill>
                <a:cs typeface="Times New Roman" panose="02020603050405020304" pitchFamily="18" charset="0"/>
              </a:rPr>
              <a:t>. Summary of Statistical Methods for Numeric Utility</a:t>
            </a:r>
            <a:endParaRPr lang="en-CA" sz="3200" b="1" dirty="0">
              <a:solidFill>
                <a:srgbClr val="62100E"/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C66FD4-C6DA-297C-7615-3431B71A62BF}"/>
              </a:ext>
            </a:extLst>
          </p:cNvPr>
          <p:cNvSpPr txBox="1"/>
          <p:nvPr/>
        </p:nvSpPr>
        <p:spPr>
          <a:xfrm>
            <a:off x="22147857" y="13698963"/>
            <a:ext cx="104811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* Other refers to unspecified endpoints other than primary and secondary, e.g., PRO, </a:t>
            </a:r>
            <a:r>
              <a:rPr lang="en-GB" sz="1800" dirty="0" err="1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HRQoL</a:t>
            </a:r>
            <a:r>
              <a:rPr lang="en-GB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endpoints.</a:t>
            </a:r>
            <a:endParaRPr lang="en-CA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AB8465-2D17-8987-4A02-2B518760AD26}"/>
              </a:ext>
            </a:extLst>
          </p:cNvPr>
          <p:cNvSpPr txBox="1"/>
          <p:nvPr/>
        </p:nvSpPr>
        <p:spPr>
          <a:xfrm>
            <a:off x="24626866" y="21387720"/>
            <a:ext cx="319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* </a:t>
            </a:r>
            <a:endParaRPr lang="en-CA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78085B6-71FB-623E-4035-E933E3DFFEC1}"/>
              </a:ext>
            </a:extLst>
          </p:cNvPr>
          <p:cNvSpPr txBox="1"/>
          <p:nvPr/>
        </p:nvSpPr>
        <p:spPr>
          <a:xfrm>
            <a:off x="30046791" y="21484541"/>
            <a:ext cx="319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* </a:t>
            </a:r>
            <a:endParaRPr lang="en-CA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F96834-B466-3668-3DDF-73224561346A}"/>
              </a:ext>
            </a:extLst>
          </p:cNvPr>
          <p:cNvSpPr txBox="1"/>
          <p:nvPr/>
        </p:nvSpPr>
        <p:spPr>
          <a:xfrm>
            <a:off x="22076731" y="23266096"/>
            <a:ext cx="941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* Categorized as improved/stable/worsen using a cut-off value, e.g., MCID or population reference</a:t>
            </a:r>
            <a:endParaRPr lang="en-CA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DE2D20B-3EE3-327C-AA0C-BD5CCEEA692C}"/>
              </a:ext>
            </a:extLst>
          </p:cNvPr>
          <p:cNvSpPr txBox="1"/>
          <p:nvPr/>
        </p:nvSpPr>
        <p:spPr>
          <a:xfrm>
            <a:off x="33103806" y="17583106"/>
            <a:ext cx="1097277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* For frequency of methods, multiple application of the same method in a trial will be counted once. For frequency of categories (bold </a:t>
            </a:r>
            <a:r>
              <a:rPr lang="en-US" altLang="zh-CN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in the table</a:t>
            </a:r>
            <a:r>
              <a:rPr lang="en-CA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), multiple application of the methods within one category in a trial will be counted once. ; </a:t>
            </a:r>
            <a:r>
              <a:rPr lang="en-GB" sz="16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ANOVA = </a:t>
            </a:r>
            <a:r>
              <a:rPr lang="en-GB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Analysis of Variance; ANCOVA = </a:t>
            </a:r>
            <a:r>
              <a:rPr lang="en-CA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Analysis of Covariance</a:t>
            </a:r>
            <a:r>
              <a:rPr lang="en-GB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; MMRM = Mixed Model with Repeated Measure; GEE = </a:t>
            </a:r>
            <a:r>
              <a:rPr lang="en-CA" sz="1600" dirty="0">
                <a:ea typeface="DengXian" panose="02010600030101010101" pitchFamily="2" charset="-122"/>
                <a:cs typeface="Times New Roman" panose="02020603050405020304" pitchFamily="18" charset="0"/>
              </a:rPr>
              <a:t>Generalized Estimation Equation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F33D105-0133-6249-F5CC-7AE27F12763D}"/>
              </a:ext>
            </a:extLst>
          </p:cNvPr>
          <p:cNvSpPr txBox="1"/>
          <p:nvPr/>
        </p:nvSpPr>
        <p:spPr>
          <a:xfrm>
            <a:off x="25456581" y="21521070"/>
            <a:ext cx="319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D70543-96CA-E938-8513-EF457D142803}"/>
              </a:ext>
            </a:extLst>
          </p:cNvPr>
          <p:cNvSpPr txBox="1"/>
          <p:nvPr/>
        </p:nvSpPr>
        <p:spPr>
          <a:xfrm>
            <a:off x="30833203" y="21532738"/>
            <a:ext cx="319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2AD1480-97F4-262A-D76F-E9532547810D}"/>
              </a:ext>
            </a:extLst>
          </p:cNvPr>
          <p:cNvSpPr txBox="1"/>
          <p:nvPr/>
        </p:nvSpPr>
        <p:spPr>
          <a:xfrm>
            <a:off x="22076730" y="23499266"/>
            <a:ext cx="941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+ Time to improvement/deterioration</a:t>
            </a:r>
            <a:endParaRPr lang="en-CA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75931B-398D-454A-9CA6-1E638E5010CA}"/>
              </a:ext>
            </a:extLst>
          </p:cNvPr>
          <p:cNvSpPr txBox="1"/>
          <p:nvPr/>
        </p:nvSpPr>
        <p:spPr>
          <a:xfrm>
            <a:off x="26752135" y="20977464"/>
            <a:ext cx="319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‡</a:t>
            </a:r>
            <a:endParaRPr lang="en-CA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9A1D6D-3DFB-86DB-B7A5-02A31A9F1F7D}"/>
              </a:ext>
            </a:extLst>
          </p:cNvPr>
          <p:cNvSpPr txBox="1"/>
          <p:nvPr/>
        </p:nvSpPr>
        <p:spPr>
          <a:xfrm>
            <a:off x="22078676" y="23752265"/>
            <a:ext cx="9412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‡ Domain scores or sum of scores</a:t>
            </a:r>
            <a:endParaRPr lang="en-CA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EA1393-51A5-9E45-A62E-21719B20D1F1}"/>
              </a:ext>
            </a:extLst>
          </p:cNvPr>
          <p:cNvSpPr txBox="1"/>
          <p:nvPr/>
        </p:nvSpPr>
        <p:spPr>
          <a:xfrm>
            <a:off x="23637862" y="15235786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1416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525D3-60CE-0B87-D98D-F9BF8777D594}"/>
              </a:ext>
            </a:extLst>
          </p:cNvPr>
          <p:cNvSpPr txBox="1"/>
          <p:nvPr/>
        </p:nvSpPr>
        <p:spPr>
          <a:xfrm>
            <a:off x="29130088" y="17476427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933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0C2AF9-F2E9-7619-1B4B-D1F019C08992}"/>
              </a:ext>
            </a:extLst>
          </p:cNvPr>
          <p:cNvSpPr txBox="1"/>
          <p:nvPr/>
        </p:nvSpPr>
        <p:spPr>
          <a:xfrm>
            <a:off x="27787373" y="20701239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225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447B0F8-79F6-72D1-D7E7-1B56A014780F}"/>
              </a:ext>
            </a:extLst>
          </p:cNvPr>
          <p:cNvSpPr txBox="1"/>
          <p:nvPr/>
        </p:nvSpPr>
        <p:spPr>
          <a:xfrm>
            <a:off x="24560325" y="21599681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170B3E-5298-6AC1-CB8E-E0F45F9C7BB6}"/>
              </a:ext>
            </a:extLst>
          </p:cNvPr>
          <p:cNvSpPr txBox="1"/>
          <p:nvPr/>
        </p:nvSpPr>
        <p:spPr>
          <a:xfrm>
            <a:off x="25416781" y="21714543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CDD607-7D6F-7493-FA0F-44CC77386E2C}"/>
              </a:ext>
            </a:extLst>
          </p:cNvPr>
          <p:cNvSpPr txBox="1"/>
          <p:nvPr/>
        </p:nvSpPr>
        <p:spPr>
          <a:xfrm>
            <a:off x="26704063" y="21323570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97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54C846D-32A8-1A5F-61FB-AA40BA609F4E}"/>
              </a:ext>
            </a:extLst>
          </p:cNvPr>
          <p:cNvSpPr txBox="1"/>
          <p:nvPr/>
        </p:nvSpPr>
        <p:spPr>
          <a:xfrm>
            <a:off x="30022102" y="21668426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en-GB" dirty="0"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CA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D8103FB-D97E-6864-0C2F-3F8CFD5C0C12}"/>
              </a:ext>
            </a:extLst>
          </p:cNvPr>
          <p:cNvSpPr txBox="1"/>
          <p:nvPr/>
        </p:nvSpPr>
        <p:spPr>
          <a:xfrm>
            <a:off x="30794308" y="21733439"/>
            <a:ext cx="790351" cy="373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ea typeface="DengXian" panose="02010600030101010101" pitchFamily="2" charset="-122"/>
                <a:cs typeface="Times New Roman" panose="02020603050405020304" pitchFamily="18" charset="0"/>
              </a:rPr>
              <a:t>11</a:t>
            </a:r>
            <a:endParaRPr lang="en-CA" dirty="0"/>
          </a:p>
        </p:txBody>
      </p:sp>
      <p:pic>
        <p:nvPicPr>
          <p:cNvPr id="1030" name="Picture 6" descr="Logo">
            <a:extLst>
              <a:ext uri="{FF2B5EF4-FFF2-40B4-BE49-F238E27FC236}">
                <a16:creationId xmlns:a16="http://schemas.microsoft.com/office/drawing/2014/main" id="{25366338-6FFD-2F8C-F9BC-DD6D7052D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098" y="3363098"/>
            <a:ext cx="5577347" cy="73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2506</TotalTime>
  <Words>856</Words>
  <Application>Microsoft Office PowerPoint</Application>
  <PresentationFormat>Custom</PresentationFormat>
  <Paragraphs>186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Jiabi Wen</dc:creator>
  <cp:lastModifiedBy>JIAJUN YAN</cp:lastModifiedBy>
  <cp:revision>44</cp:revision>
  <dcterms:created xsi:type="dcterms:W3CDTF">2022-03-07T04:44:33Z</dcterms:created>
  <dcterms:modified xsi:type="dcterms:W3CDTF">2022-08-18T20:25:34Z</dcterms:modified>
</cp:coreProperties>
</file>