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Codec Pro" panose="020B0604020202020204" charset="0"/>
      <p:regular r:id="rId3"/>
    </p:embeddedFont>
    <p:embeddedFont>
      <p:font typeface="Calibri" panose="020F0502020204030204" pitchFamily="34" charset="0"/>
      <p:regular r:id="rId4"/>
      <p:bold r:id="rId5"/>
      <p:italic r:id="rId6"/>
      <p:boldItalic r:id="rId7"/>
    </p:embeddedFont>
    <p:embeddedFont>
      <p:font typeface="ABeeZee Bold" panose="020B0604020202020204" charset="0"/>
      <p:regular r:id="rId8"/>
    </p:embeddedFont>
    <p:embeddedFont>
      <p:font typeface="Codec Pro ExtraBold"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6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345159"/>
          </a:xfrm>
          <a:prstGeom prst="rect">
            <a:avLst/>
          </a:prstGeom>
          <a:solidFill>
            <a:srgbClr val="887BB0"/>
          </a:solidFill>
        </p:spPr>
      </p:sp>
      <p:sp>
        <p:nvSpPr>
          <p:cNvPr id="3" name="AutoShape 3"/>
          <p:cNvSpPr/>
          <p:nvPr/>
        </p:nvSpPr>
        <p:spPr>
          <a:xfrm>
            <a:off x="0" y="2345159"/>
            <a:ext cx="6369451" cy="2798341"/>
          </a:xfrm>
          <a:prstGeom prst="rect">
            <a:avLst/>
          </a:prstGeom>
          <a:solidFill>
            <a:srgbClr val="85D2D0"/>
          </a:solidFill>
        </p:spPr>
      </p:sp>
      <p:sp>
        <p:nvSpPr>
          <p:cNvPr id="4" name="AutoShape 4"/>
          <p:cNvSpPr/>
          <p:nvPr/>
        </p:nvSpPr>
        <p:spPr>
          <a:xfrm>
            <a:off x="0" y="5143500"/>
            <a:ext cx="6369451" cy="5145472"/>
          </a:xfrm>
          <a:prstGeom prst="rect">
            <a:avLst/>
          </a:prstGeom>
          <a:solidFill>
            <a:srgbClr val="F4B9B8"/>
          </a:solidFill>
        </p:spPr>
      </p:sp>
      <p:sp>
        <p:nvSpPr>
          <p:cNvPr id="5" name="TextBox 5"/>
          <p:cNvSpPr txBox="1"/>
          <p:nvPr/>
        </p:nvSpPr>
        <p:spPr>
          <a:xfrm>
            <a:off x="710735" y="395438"/>
            <a:ext cx="15878853" cy="1035418"/>
          </a:xfrm>
          <a:prstGeom prst="rect">
            <a:avLst/>
          </a:prstGeom>
        </p:spPr>
        <p:txBody>
          <a:bodyPr lIns="0" tIns="0" rIns="0" bIns="0" rtlCol="0" anchor="t">
            <a:spAutoFit/>
          </a:bodyPr>
          <a:lstStyle/>
          <a:p>
            <a:pPr>
              <a:lnSpc>
                <a:spcPts val="3696"/>
              </a:lnSpc>
            </a:pPr>
            <a:r>
              <a:rPr lang="en-US" sz="4061" spc="-134" dirty="0">
                <a:solidFill>
                  <a:srgbClr val="FFFFFF"/>
                </a:solidFill>
                <a:latin typeface="Codec Pro ExtraBold"/>
              </a:rPr>
              <a:t>A qualitative assessment of the content validity of EQ-5D-Y in Asian children in Singapore</a:t>
            </a:r>
          </a:p>
        </p:txBody>
      </p:sp>
      <p:sp>
        <p:nvSpPr>
          <p:cNvPr id="6" name="TextBox 6"/>
          <p:cNvSpPr txBox="1"/>
          <p:nvPr/>
        </p:nvSpPr>
        <p:spPr>
          <a:xfrm>
            <a:off x="597172" y="2536529"/>
            <a:ext cx="4988220" cy="345015"/>
          </a:xfrm>
          <a:prstGeom prst="rect">
            <a:avLst/>
          </a:prstGeom>
        </p:spPr>
        <p:txBody>
          <a:bodyPr lIns="0" tIns="0" rIns="0" bIns="0" rtlCol="0" anchor="t">
            <a:spAutoFit/>
          </a:bodyPr>
          <a:lstStyle/>
          <a:p>
            <a:pPr marL="0" lvl="0" indent="0" algn="l">
              <a:lnSpc>
                <a:spcPts val="2556"/>
              </a:lnSpc>
              <a:spcBef>
                <a:spcPct val="0"/>
              </a:spcBef>
            </a:pPr>
            <a:r>
              <a:rPr lang="en-US" sz="1826">
                <a:solidFill>
                  <a:srgbClr val="0D3639"/>
                </a:solidFill>
                <a:latin typeface="Codec Pro ExtraBold"/>
              </a:rPr>
              <a:t>INTRODUCTION</a:t>
            </a:r>
          </a:p>
        </p:txBody>
      </p:sp>
      <p:sp>
        <p:nvSpPr>
          <p:cNvPr id="7" name="TextBox 7"/>
          <p:cNvSpPr txBox="1"/>
          <p:nvPr/>
        </p:nvSpPr>
        <p:spPr>
          <a:xfrm>
            <a:off x="597172" y="2830237"/>
            <a:ext cx="4988220" cy="2103120"/>
          </a:xfrm>
          <a:prstGeom prst="rect">
            <a:avLst/>
          </a:prstGeom>
        </p:spPr>
        <p:txBody>
          <a:bodyPr lIns="0" tIns="0" rIns="0" bIns="0" rtlCol="0" anchor="t">
            <a:spAutoFit/>
          </a:bodyPr>
          <a:lstStyle/>
          <a:p>
            <a:pPr marL="0" lvl="0" indent="0" algn="l">
              <a:lnSpc>
                <a:spcPts val="1679"/>
              </a:lnSpc>
              <a:spcBef>
                <a:spcPct val="0"/>
              </a:spcBef>
            </a:pPr>
            <a:r>
              <a:rPr lang="en-US" sz="1199" u="none">
                <a:solidFill>
                  <a:srgbClr val="0D3639"/>
                </a:solidFill>
                <a:latin typeface="Codec Pro"/>
              </a:rPr>
              <a:t>Assessing content validity using qualitative evidence is a critical step in instrument development. Content validity concerns the comprehensibility, comprehensiveness, and relevance of the items of a scale in the target population. Unlike other instruments which are developed in the traditional way, the EQ-5D-Y descriptive system was adapted from the EQ-5D-3L, which is designed for use in adults. Consequently, the EQ-5D-Y might lack a solid foundation in terms of content validity. The objective of the study is to understand how children conceptualize poor health and to assess the content validity of EQ-5D-Y in Singapore.</a:t>
            </a:r>
          </a:p>
        </p:txBody>
      </p:sp>
      <p:sp>
        <p:nvSpPr>
          <p:cNvPr id="8" name="AutoShape 8"/>
          <p:cNvSpPr/>
          <p:nvPr/>
        </p:nvSpPr>
        <p:spPr>
          <a:xfrm>
            <a:off x="6369451" y="9225203"/>
            <a:ext cx="11918549" cy="892267"/>
          </a:xfrm>
          <a:prstGeom prst="rect">
            <a:avLst/>
          </a:prstGeom>
          <a:solidFill>
            <a:srgbClr val="FFF4BD"/>
          </a:solidFill>
        </p:spPr>
      </p:sp>
      <p:sp>
        <p:nvSpPr>
          <p:cNvPr id="9" name="TextBox 9"/>
          <p:cNvSpPr txBox="1"/>
          <p:nvPr/>
        </p:nvSpPr>
        <p:spPr>
          <a:xfrm>
            <a:off x="6803350" y="9318177"/>
            <a:ext cx="1721057" cy="329939"/>
          </a:xfrm>
          <a:prstGeom prst="rect">
            <a:avLst/>
          </a:prstGeom>
        </p:spPr>
        <p:txBody>
          <a:bodyPr lIns="0" tIns="0" rIns="0" bIns="0" rtlCol="0" anchor="t">
            <a:spAutoFit/>
          </a:bodyPr>
          <a:lstStyle/>
          <a:p>
            <a:pPr marL="0" lvl="0" indent="0" algn="l">
              <a:lnSpc>
                <a:spcPts val="2429"/>
              </a:lnSpc>
              <a:spcBef>
                <a:spcPct val="0"/>
              </a:spcBef>
            </a:pPr>
            <a:r>
              <a:rPr lang="en-US" sz="1735" u="none">
                <a:solidFill>
                  <a:srgbClr val="0D3639"/>
                </a:solidFill>
                <a:latin typeface="Codec Pro ExtraBold"/>
              </a:rPr>
              <a:t>Conclusion</a:t>
            </a:r>
          </a:p>
        </p:txBody>
      </p:sp>
      <p:sp>
        <p:nvSpPr>
          <p:cNvPr id="10" name="TextBox 10"/>
          <p:cNvSpPr txBox="1"/>
          <p:nvPr/>
        </p:nvSpPr>
        <p:spPr>
          <a:xfrm>
            <a:off x="6803350" y="9610015"/>
            <a:ext cx="10794811" cy="377134"/>
          </a:xfrm>
          <a:prstGeom prst="rect">
            <a:avLst/>
          </a:prstGeom>
        </p:spPr>
        <p:txBody>
          <a:bodyPr lIns="0" tIns="0" rIns="0" bIns="0" rtlCol="0" anchor="t">
            <a:spAutoFit/>
          </a:bodyPr>
          <a:lstStyle/>
          <a:p>
            <a:pPr marL="0" lvl="0" indent="0" algn="l">
              <a:lnSpc>
                <a:spcPts val="1448"/>
              </a:lnSpc>
              <a:spcBef>
                <a:spcPct val="0"/>
              </a:spcBef>
            </a:pPr>
            <a:r>
              <a:rPr lang="en-US" sz="1034">
                <a:solidFill>
                  <a:srgbClr val="0D3639"/>
                </a:solidFill>
                <a:latin typeface="Codec Pro"/>
              </a:rPr>
              <a:t>This study provides new information on how Asian children in city-state conceptualize poor health. EQ-5D-Y seems to exhibit good content validity. This study also provides insights on how to ellicit health dimensions from children in qualitative interviews.</a:t>
            </a:r>
          </a:p>
        </p:txBody>
      </p:sp>
      <p:sp>
        <p:nvSpPr>
          <p:cNvPr id="11" name="TextBox 11"/>
          <p:cNvSpPr txBox="1"/>
          <p:nvPr/>
        </p:nvSpPr>
        <p:spPr>
          <a:xfrm>
            <a:off x="710735" y="1411806"/>
            <a:ext cx="5452601" cy="324913"/>
          </a:xfrm>
          <a:prstGeom prst="rect">
            <a:avLst/>
          </a:prstGeom>
        </p:spPr>
        <p:txBody>
          <a:bodyPr lIns="0" tIns="0" rIns="0" bIns="0" rtlCol="0" anchor="t">
            <a:spAutoFit/>
          </a:bodyPr>
          <a:lstStyle/>
          <a:p>
            <a:pPr algn="ctr">
              <a:lnSpc>
                <a:spcPts val="2386"/>
              </a:lnSpc>
              <a:spcBef>
                <a:spcPct val="0"/>
              </a:spcBef>
            </a:pPr>
            <a:r>
              <a:rPr lang="en-US" sz="1704">
                <a:solidFill>
                  <a:srgbClr val="FFFFFF"/>
                </a:solidFill>
                <a:latin typeface="Codec Pro ExtraBold"/>
              </a:rPr>
              <a:t>Rachel Lee-Yin TAN 1, Michael Herdman 2, Nan LUO 1</a:t>
            </a:r>
          </a:p>
        </p:txBody>
      </p:sp>
      <p:sp>
        <p:nvSpPr>
          <p:cNvPr id="12" name="TextBox 12"/>
          <p:cNvSpPr txBox="1"/>
          <p:nvPr/>
        </p:nvSpPr>
        <p:spPr>
          <a:xfrm>
            <a:off x="710735" y="1706254"/>
            <a:ext cx="16246146" cy="467455"/>
          </a:xfrm>
          <a:prstGeom prst="rect">
            <a:avLst/>
          </a:prstGeom>
        </p:spPr>
        <p:txBody>
          <a:bodyPr lIns="0" tIns="0" rIns="0" bIns="0" rtlCol="0" anchor="t">
            <a:spAutoFit/>
          </a:bodyPr>
          <a:lstStyle/>
          <a:p>
            <a:pPr>
              <a:lnSpc>
                <a:spcPts val="1789"/>
              </a:lnSpc>
              <a:spcBef>
                <a:spcPct val="0"/>
              </a:spcBef>
            </a:pPr>
            <a:r>
              <a:rPr lang="en-US" sz="1278">
                <a:solidFill>
                  <a:srgbClr val="FFFFFF"/>
                </a:solidFill>
                <a:latin typeface="Codec Pro ExtraBold"/>
              </a:rPr>
              <a:t>1 Saw Swee Hock School of Public Health, National University of Singapore, Singapore, Singapore</a:t>
            </a:r>
          </a:p>
          <a:p>
            <a:pPr>
              <a:lnSpc>
                <a:spcPts val="1789"/>
              </a:lnSpc>
              <a:spcBef>
                <a:spcPct val="0"/>
              </a:spcBef>
            </a:pPr>
            <a:r>
              <a:rPr lang="en-US" sz="1278">
                <a:solidFill>
                  <a:srgbClr val="FFFFFF"/>
                </a:solidFill>
                <a:latin typeface="Codec Pro ExtraBold"/>
              </a:rPr>
              <a:t>2 The Office of Health Economics, UK</a:t>
            </a:r>
          </a:p>
        </p:txBody>
      </p:sp>
      <p:sp>
        <p:nvSpPr>
          <p:cNvPr id="13" name="TextBox 13"/>
          <p:cNvSpPr txBox="1"/>
          <p:nvPr/>
        </p:nvSpPr>
        <p:spPr>
          <a:xfrm>
            <a:off x="597172" y="5385028"/>
            <a:ext cx="4988220" cy="331128"/>
          </a:xfrm>
          <a:prstGeom prst="rect">
            <a:avLst/>
          </a:prstGeom>
        </p:spPr>
        <p:txBody>
          <a:bodyPr lIns="0" tIns="0" rIns="0" bIns="0" rtlCol="0" anchor="t">
            <a:spAutoFit/>
          </a:bodyPr>
          <a:lstStyle/>
          <a:p>
            <a:pPr marL="0" lvl="0" indent="0" algn="l">
              <a:lnSpc>
                <a:spcPts val="2429"/>
              </a:lnSpc>
              <a:spcBef>
                <a:spcPct val="0"/>
              </a:spcBef>
            </a:pPr>
            <a:r>
              <a:rPr lang="en-US" sz="1735">
                <a:solidFill>
                  <a:srgbClr val="0D3639"/>
                </a:solidFill>
                <a:latin typeface="Codec Pro ExtraBold"/>
              </a:rPr>
              <a:t>METHODOLOGY</a:t>
            </a:r>
          </a:p>
        </p:txBody>
      </p:sp>
      <p:sp>
        <p:nvSpPr>
          <p:cNvPr id="14" name="TextBox 14"/>
          <p:cNvSpPr txBox="1"/>
          <p:nvPr/>
        </p:nvSpPr>
        <p:spPr>
          <a:xfrm>
            <a:off x="578481" y="5728034"/>
            <a:ext cx="5143270" cy="426720"/>
          </a:xfrm>
          <a:prstGeom prst="rect">
            <a:avLst/>
          </a:prstGeom>
        </p:spPr>
        <p:txBody>
          <a:bodyPr lIns="0" tIns="0" rIns="0" bIns="0" rtlCol="0" anchor="t">
            <a:spAutoFit/>
          </a:bodyPr>
          <a:lstStyle/>
          <a:p>
            <a:pPr marL="0" lvl="0" indent="0" algn="l">
              <a:lnSpc>
                <a:spcPts val="1680"/>
              </a:lnSpc>
              <a:spcBef>
                <a:spcPct val="0"/>
              </a:spcBef>
            </a:pPr>
            <a:r>
              <a:rPr lang="en-US" sz="1200">
                <a:solidFill>
                  <a:srgbClr val="0D3639"/>
                </a:solidFill>
                <a:latin typeface="Codec Pro"/>
              </a:rPr>
              <a:t>Children from the general public of Singapore were recruited, with quotas for age, gender, ethnicity, and experience with disease. </a:t>
            </a:r>
          </a:p>
        </p:txBody>
      </p:sp>
      <p:sp>
        <p:nvSpPr>
          <p:cNvPr id="15" name="TextBox 15"/>
          <p:cNvSpPr txBox="1"/>
          <p:nvPr/>
        </p:nvSpPr>
        <p:spPr>
          <a:xfrm>
            <a:off x="6803350" y="2505244"/>
            <a:ext cx="7723377" cy="344043"/>
          </a:xfrm>
          <a:prstGeom prst="rect">
            <a:avLst/>
          </a:prstGeom>
        </p:spPr>
        <p:txBody>
          <a:bodyPr lIns="0" tIns="0" rIns="0" bIns="0" rtlCol="0" anchor="t">
            <a:spAutoFit/>
          </a:bodyPr>
          <a:lstStyle/>
          <a:p>
            <a:pPr marL="0" lvl="0" indent="0" algn="l">
              <a:lnSpc>
                <a:spcPts val="2561"/>
              </a:lnSpc>
              <a:spcBef>
                <a:spcPct val="0"/>
              </a:spcBef>
            </a:pPr>
            <a:r>
              <a:rPr lang="en-US" sz="1829">
                <a:solidFill>
                  <a:srgbClr val="0D3639"/>
                </a:solidFill>
                <a:latin typeface="Codec Pro ExtraBold"/>
              </a:rPr>
              <a:t>RESULTS</a:t>
            </a:r>
          </a:p>
        </p:txBody>
      </p:sp>
      <p:sp>
        <p:nvSpPr>
          <p:cNvPr id="16" name="TextBox 16"/>
          <p:cNvSpPr txBox="1"/>
          <p:nvPr/>
        </p:nvSpPr>
        <p:spPr>
          <a:xfrm>
            <a:off x="12703347" y="2661469"/>
            <a:ext cx="4894814" cy="1055370"/>
          </a:xfrm>
          <a:prstGeom prst="rect">
            <a:avLst/>
          </a:prstGeom>
        </p:spPr>
        <p:txBody>
          <a:bodyPr lIns="0" tIns="0" rIns="0" bIns="0" rtlCol="0" anchor="t">
            <a:spAutoFit/>
          </a:bodyPr>
          <a:lstStyle/>
          <a:p>
            <a:pPr marL="0" lvl="0" indent="0" algn="l">
              <a:lnSpc>
                <a:spcPts val="1679"/>
              </a:lnSpc>
              <a:spcBef>
                <a:spcPct val="0"/>
              </a:spcBef>
            </a:pPr>
            <a:r>
              <a:rPr lang="en-US" sz="1200">
                <a:solidFill>
                  <a:srgbClr val="0D3639"/>
                </a:solidFill>
                <a:latin typeface="Codec Pro"/>
              </a:rPr>
              <a:t>To date, 13 children were interviewed (age range: 8 to 15 years; female: 6; Chinese: 7, Malay: 2, Indian: 3 ; healthy: 8, chronic condition: 4, acute condition:1). Health conditions include: Severe hand burn, Sleep Apnea, Eczema, Haemophilia, and Immune thrombocytopenia (ITP) </a:t>
            </a:r>
          </a:p>
        </p:txBody>
      </p:sp>
      <p:grpSp>
        <p:nvGrpSpPr>
          <p:cNvPr id="17" name="Group 17"/>
          <p:cNvGrpSpPr/>
          <p:nvPr/>
        </p:nvGrpSpPr>
        <p:grpSpPr>
          <a:xfrm>
            <a:off x="12703347" y="3886358"/>
            <a:ext cx="4894814" cy="1268743"/>
            <a:chOff x="0" y="0"/>
            <a:chExt cx="6526419" cy="1691657"/>
          </a:xfrm>
        </p:grpSpPr>
        <p:sp>
          <p:nvSpPr>
            <p:cNvPr id="18" name="TextBox 18"/>
            <p:cNvSpPr txBox="1"/>
            <p:nvPr/>
          </p:nvSpPr>
          <p:spPr>
            <a:xfrm>
              <a:off x="0" y="297197"/>
              <a:ext cx="6526419" cy="1394460"/>
            </a:xfrm>
            <a:prstGeom prst="rect">
              <a:avLst/>
            </a:prstGeom>
          </p:spPr>
          <p:txBody>
            <a:bodyPr lIns="0" tIns="0" rIns="0" bIns="0" rtlCol="0" anchor="t">
              <a:spAutoFit/>
            </a:bodyPr>
            <a:lstStyle/>
            <a:p>
              <a:pPr>
                <a:lnSpc>
                  <a:spcPts val="1679"/>
                </a:lnSpc>
                <a:spcBef>
                  <a:spcPct val="0"/>
                </a:spcBef>
              </a:pPr>
              <a:r>
                <a:rPr lang="en-US" sz="1199">
                  <a:solidFill>
                    <a:srgbClr val="0D3639"/>
                  </a:solidFill>
                  <a:latin typeface="Codec Pro"/>
                </a:rPr>
                <a:t>Health concepts identified in the interview were organized into 3 domains (Physical Health, Mental Well-being, Social relationship) (See Figure 1.). The five dimensions in EQ-5D-Y were identified across all transcripts. Of the five dimensions in EQ-5D-Y, pain or discomfort’ and ‘usual activities’ were the most discussed. </a:t>
              </a:r>
            </a:p>
          </p:txBody>
        </p:sp>
        <p:sp>
          <p:nvSpPr>
            <p:cNvPr id="19" name="TextBox 19"/>
            <p:cNvSpPr txBox="1"/>
            <p:nvPr/>
          </p:nvSpPr>
          <p:spPr>
            <a:xfrm>
              <a:off x="0" y="-57150"/>
              <a:ext cx="1792095" cy="338325"/>
            </a:xfrm>
            <a:prstGeom prst="rect">
              <a:avLst/>
            </a:prstGeom>
          </p:spPr>
          <p:txBody>
            <a:bodyPr lIns="0" tIns="0" rIns="0" bIns="0" rtlCol="0" anchor="t">
              <a:spAutoFit/>
            </a:bodyPr>
            <a:lstStyle/>
            <a:p>
              <a:pPr marL="0" lvl="0" indent="0" algn="l">
                <a:lnSpc>
                  <a:spcPts val="1960"/>
                </a:lnSpc>
                <a:spcBef>
                  <a:spcPct val="0"/>
                </a:spcBef>
              </a:pPr>
              <a:r>
                <a:rPr lang="en-US" sz="1400">
                  <a:solidFill>
                    <a:srgbClr val="0D3639"/>
                  </a:solidFill>
                  <a:latin typeface="Codec Pro ExtraBold"/>
                </a:rPr>
                <a:t>Poor Health</a:t>
              </a:r>
            </a:p>
          </p:txBody>
        </p:sp>
      </p:grpSp>
      <p:grpSp>
        <p:nvGrpSpPr>
          <p:cNvPr id="20" name="Group 20"/>
          <p:cNvGrpSpPr/>
          <p:nvPr/>
        </p:nvGrpSpPr>
        <p:grpSpPr>
          <a:xfrm>
            <a:off x="12703347" y="5324620"/>
            <a:ext cx="4894814" cy="1059193"/>
            <a:chOff x="0" y="0"/>
            <a:chExt cx="6526419" cy="1412257"/>
          </a:xfrm>
        </p:grpSpPr>
        <p:sp>
          <p:nvSpPr>
            <p:cNvPr id="21" name="TextBox 21"/>
            <p:cNvSpPr txBox="1"/>
            <p:nvPr/>
          </p:nvSpPr>
          <p:spPr>
            <a:xfrm>
              <a:off x="0" y="-57150"/>
              <a:ext cx="2979179" cy="338325"/>
            </a:xfrm>
            <a:prstGeom prst="rect">
              <a:avLst/>
            </a:prstGeom>
          </p:spPr>
          <p:txBody>
            <a:bodyPr lIns="0" tIns="0" rIns="0" bIns="0" rtlCol="0" anchor="t">
              <a:spAutoFit/>
            </a:bodyPr>
            <a:lstStyle/>
            <a:p>
              <a:pPr marL="0" lvl="0" indent="0" algn="l">
                <a:lnSpc>
                  <a:spcPts val="1960"/>
                </a:lnSpc>
                <a:spcBef>
                  <a:spcPct val="0"/>
                </a:spcBef>
              </a:pPr>
              <a:r>
                <a:rPr lang="en-US" sz="1400">
                  <a:solidFill>
                    <a:srgbClr val="0D3639"/>
                  </a:solidFill>
                  <a:latin typeface="Codec Pro ExtraBold"/>
                </a:rPr>
                <a:t>Comprehensibility</a:t>
              </a:r>
            </a:p>
          </p:txBody>
        </p:sp>
        <p:sp>
          <p:nvSpPr>
            <p:cNvPr id="22" name="TextBox 22"/>
            <p:cNvSpPr txBox="1"/>
            <p:nvPr/>
          </p:nvSpPr>
          <p:spPr>
            <a:xfrm>
              <a:off x="0" y="297197"/>
              <a:ext cx="6526419" cy="1115060"/>
            </a:xfrm>
            <a:prstGeom prst="rect">
              <a:avLst/>
            </a:prstGeom>
          </p:spPr>
          <p:txBody>
            <a:bodyPr lIns="0" tIns="0" rIns="0" bIns="0" rtlCol="0" anchor="t">
              <a:spAutoFit/>
            </a:bodyPr>
            <a:lstStyle/>
            <a:p>
              <a:pPr>
                <a:lnSpc>
                  <a:spcPts val="1679"/>
                </a:lnSpc>
                <a:spcBef>
                  <a:spcPct val="0"/>
                </a:spcBef>
              </a:pPr>
              <a:r>
                <a:rPr lang="en-US" sz="1199">
                  <a:solidFill>
                    <a:srgbClr val="0D3639"/>
                  </a:solidFill>
                  <a:latin typeface="Codec Pro"/>
                </a:rPr>
                <a:t>All children, except one (9 years old) had no issues with understanding the EQ-5D-Y questionnaire. That one child did not understand the term ‘mobility’, but was able to answer the item given clarification in brackets ‘walking around’. </a:t>
              </a:r>
            </a:p>
          </p:txBody>
        </p:sp>
      </p:grpSp>
      <p:grpSp>
        <p:nvGrpSpPr>
          <p:cNvPr id="23" name="Group 23"/>
          <p:cNvGrpSpPr/>
          <p:nvPr/>
        </p:nvGrpSpPr>
        <p:grpSpPr>
          <a:xfrm>
            <a:off x="12703347" y="6553332"/>
            <a:ext cx="4894814" cy="1268743"/>
            <a:chOff x="0" y="0"/>
            <a:chExt cx="6526419" cy="1691657"/>
          </a:xfrm>
        </p:grpSpPr>
        <p:sp>
          <p:nvSpPr>
            <p:cNvPr id="24" name="TextBox 24"/>
            <p:cNvSpPr txBox="1"/>
            <p:nvPr/>
          </p:nvSpPr>
          <p:spPr>
            <a:xfrm>
              <a:off x="0" y="-57150"/>
              <a:ext cx="2979179" cy="338325"/>
            </a:xfrm>
            <a:prstGeom prst="rect">
              <a:avLst/>
            </a:prstGeom>
          </p:spPr>
          <p:txBody>
            <a:bodyPr lIns="0" tIns="0" rIns="0" bIns="0" rtlCol="0" anchor="t">
              <a:spAutoFit/>
            </a:bodyPr>
            <a:lstStyle/>
            <a:p>
              <a:pPr marL="0" lvl="0" indent="0" algn="l">
                <a:lnSpc>
                  <a:spcPts val="1960"/>
                </a:lnSpc>
                <a:spcBef>
                  <a:spcPct val="0"/>
                </a:spcBef>
              </a:pPr>
              <a:r>
                <a:rPr lang="en-US" sz="1400">
                  <a:solidFill>
                    <a:srgbClr val="0D3639"/>
                  </a:solidFill>
                  <a:latin typeface="Codec Pro ExtraBold"/>
                </a:rPr>
                <a:t>Comprehensiveness</a:t>
              </a:r>
            </a:p>
          </p:txBody>
        </p:sp>
        <p:sp>
          <p:nvSpPr>
            <p:cNvPr id="25" name="TextBox 25"/>
            <p:cNvSpPr txBox="1"/>
            <p:nvPr/>
          </p:nvSpPr>
          <p:spPr>
            <a:xfrm>
              <a:off x="0" y="297197"/>
              <a:ext cx="6526419" cy="1394460"/>
            </a:xfrm>
            <a:prstGeom prst="rect">
              <a:avLst/>
            </a:prstGeom>
          </p:spPr>
          <p:txBody>
            <a:bodyPr lIns="0" tIns="0" rIns="0" bIns="0" rtlCol="0" anchor="t">
              <a:spAutoFit/>
            </a:bodyPr>
            <a:lstStyle/>
            <a:p>
              <a:pPr>
                <a:lnSpc>
                  <a:spcPts val="1679"/>
                </a:lnSpc>
                <a:spcBef>
                  <a:spcPct val="0"/>
                </a:spcBef>
              </a:pPr>
              <a:r>
                <a:rPr lang="en-US" sz="1199">
                  <a:solidFill>
                    <a:srgbClr val="0D3639"/>
                  </a:solidFill>
                  <a:latin typeface="Codec Pro"/>
                </a:rPr>
                <a:t>A majority of participants concluded that the EQ-5D-Y was comprehensive. Some participants suggested improving the questionnaire by adding questions related to sleep, relationships (with friends and family), and mental health (e.g., emotional pain and stress)</a:t>
              </a:r>
            </a:p>
          </p:txBody>
        </p:sp>
      </p:grpSp>
      <p:grpSp>
        <p:nvGrpSpPr>
          <p:cNvPr id="26" name="Group 26"/>
          <p:cNvGrpSpPr/>
          <p:nvPr/>
        </p:nvGrpSpPr>
        <p:grpSpPr>
          <a:xfrm>
            <a:off x="12703347" y="7991594"/>
            <a:ext cx="4894814" cy="1058060"/>
            <a:chOff x="0" y="0"/>
            <a:chExt cx="6526419" cy="1410747"/>
          </a:xfrm>
        </p:grpSpPr>
        <p:sp>
          <p:nvSpPr>
            <p:cNvPr id="27" name="TextBox 27"/>
            <p:cNvSpPr txBox="1"/>
            <p:nvPr/>
          </p:nvSpPr>
          <p:spPr>
            <a:xfrm>
              <a:off x="0" y="-57150"/>
              <a:ext cx="3010602" cy="338325"/>
            </a:xfrm>
            <a:prstGeom prst="rect">
              <a:avLst/>
            </a:prstGeom>
          </p:spPr>
          <p:txBody>
            <a:bodyPr lIns="0" tIns="0" rIns="0" bIns="0" rtlCol="0" anchor="t">
              <a:spAutoFit/>
            </a:bodyPr>
            <a:lstStyle/>
            <a:p>
              <a:pPr marL="0" lvl="0" indent="0" algn="l">
                <a:lnSpc>
                  <a:spcPts val="1960"/>
                </a:lnSpc>
                <a:spcBef>
                  <a:spcPct val="0"/>
                </a:spcBef>
              </a:pPr>
              <a:r>
                <a:rPr lang="en-US" sz="1400">
                  <a:solidFill>
                    <a:srgbClr val="0D3639"/>
                  </a:solidFill>
                  <a:latin typeface="Codec Pro ExtraBold"/>
                </a:rPr>
                <a:t>Relevance</a:t>
              </a:r>
            </a:p>
          </p:txBody>
        </p:sp>
        <p:sp>
          <p:nvSpPr>
            <p:cNvPr id="28" name="TextBox 28"/>
            <p:cNvSpPr txBox="1"/>
            <p:nvPr/>
          </p:nvSpPr>
          <p:spPr>
            <a:xfrm>
              <a:off x="0" y="295687"/>
              <a:ext cx="6526419" cy="1115060"/>
            </a:xfrm>
            <a:prstGeom prst="rect">
              <a:avLst/>
            </a:prstGeom>
          </p:spPr>
          <p:txBody>
            <a:bodyPr lIns="0" tIns="0" rIns="0" bIns="0" rtlCol="0" anchor="t">
              <a:spAutoFit/>
            </a:bodyPr>
            <a:lstStyle/>
            <a:p>
              <a:pPr>
                <a:lnSpc>
                  <a:spcPts val="1679"/>
                </a:lnSpc>
                <a:spcBef>
                  <a:spcPct val="0"/>
                </a:spcBef>
              </a:pPr>
              <a:r>
                <a:rPr lang="en-US" sz="1199">
                  <a:solidFill>
                    <a:srgbClr val="0D3639"/>
                  </a:solidFill>
                  <a:latin typeface="Codec Pro"/>
                </a:rPr>
                <a:t>A majority of participants found the 5 dimensions to be relevant for assessing poor health. One participant mentioned that the 'Self-Care' dimension is more suitable to measure health of the elderly compared to children. </a:t>
              </a:r>
            </a:p>
          </p:txBody>
        </p:sp>
      </p:grpSp>
      <p:sp>
        <p:nvSpPr>
          <p:cNvPr id="29" name="AutoShape 29"/>
          <p:cNvSpPr/>
          <p:nvPr/>
        </p:nvSpPr>
        <p:spPr>
          <a:xfrm>
            <a:off x="8684517" y="4813320"/>
            <a:ext cx="1434975" cy="0"/>
          </a:xfrm>
          <a:prstGeom prst="line">
            <a:avLst/>
          </a:prstGeom>
          <a:ln w="9525" cap="flat">
            <a:solidFill>
              <a:srgbClr val="A6A6A6"/>
            </a:solidFill>
            <a:prstDash val="solid"/>
            <a:headEnd type="none" w="sm" len="sm"/>
            <a:tailEnd type="none" w="sm" len="sm"/>
          </a:ln>
        </p:spPr>
      </p:sp>
      <p:grpSp>
        <p:nvGrpSpPr>
          <p:cNvPr id="30" name="Group 30"/>
          <p:cNvGrpSpPr/>
          <p:nvPr/>
        </p:nvGrpSpPr>
        <p:grpSpPr>
          <a:xfrm>
            <a:off x="10062926" y="4661477"/>
            <a:ext cx="1081430" cy="300473"/>
            <a:chOff x="0" y="0"/>
            <a:chExt cx="3334396" cy="926455"/>
          </a:xfrm>
        </p:grpSpPr>
        <p:sp>
          <p:nvSpPr>
            <p:cNvPr id="31" name="Freeform 31"/>
            <p:cNvSpPr/>
            <p:nvPr/>
          </p:nvSpPr>
          <p:spPr>
            <a:xfrm>
              <a:off x="92710" y="106680"/>
              <a:ext cx="3230256" cy="807075"/>
            </a:xfrm>
            <a:custGeom>
              <a:avLst/>
              <a:gdLst/>
              <a:ahLst/>
              <a:cxnLst/>
              <a:rect l="l" t="t" r="r" b="b"/>
              <a:pathLst>
                <a:path w="3230256" h="807075">
                  <a:moveTo>
                    <a:pt x="3203586" y="617845"/>
                  </a:moveTo>
                  <a:cubicBezTo>
                    <a:pt x="3203586" y="705475"/>
                    <a:pt x="3127386" y="776595"/>
                    <a:pt x="3046106" y="776595"/>
                  </a:cubicBezTo>
                  <a:lnTo>
                    <a:pt x="66040" y="776595"/>
                  </a:lnTo>
                  <a:cubicBezTo>
                    <a:pt x="43180" y="776595"/>
                    <a:pt x="20320" y="771515"/>
                    <a:pt x="0" y="762625"/>
                  </a:cubicBezTo>
                  <a:cubicBezTo>
                    <a:pt x="26670" y="790565"/>
                    <a:pt x="63500" y="807075"/>
                    <a:pt x="114715" y="807075"/>
                  </a:cubicBezTo>
                  <a:lnTo>
                    <a:pt x="3084206" y="807075"/>
                  </a:lnTo>
                  <a:cubicBezTo>
                    <a:pt x="3164216" y="807075"/>
                    <a:pt x="3230256" y="741035"/>
                    <a:pt x="3230256" y="661025"/>
                  </a:cubicBezTo>
                  <a:lnTo>
                    <a:pt x="3230256" y="95250"/>
                  </a:lnTo>
                  <a:cubicBezTo>
                    <a:pt x="3230256" y="58420"/>
                    <a:pt x="3216286" y="25400"/>
                    <a:pt x="3194696" y="0"/>
                  </a:cubicBezTo>
                  <a:cubicBezTo>
                    <a:pt x="3201046" y="16510"/>
                    <a:pt x="3203586" y="34290"/>
                    <a:pt x="3203586" y="52070"/>
                  </a:cubicBezTo>
                  <a:lnTo>
                    <a:pt x="3203586" y="617845"/>
                  </a:lnTo>
                  <a:lnTo>
                    <a:pt x="3203586" y="617845"/>
                  </a:lnTo>
                  <a:close/>
                </a:path>
              </a:pathLst>
            </a:custGeom>
            <a:solidFill>
              <a:srgbClr val="D7E892"/>
            </a:solidFill>
          </p:spPr>
        </p:sp>
        <p:sp>
          <p:nvSpPr>
            <p:cNvPr id="32" name="Freeform 32"/>
            <p:cNvSpPr/>
            <p:nvPr/>
          </p:nvSpPr>
          <p:spPr>
            <a:xfrm>
              <a:off x="12700" y="12700"/>
              <a:ext cx="3269626" cy="857875"/>
            </a:xfrm>
            <a:custGeom>
              <a:avLst/>
              <a:gdLst/>
              <a:ahLst/>
              <a:cxnLst/>
              <a:rect l="l" t="t" r="r" b="b"/>
              <a:pathLst>
                <a:path w="3269626" h="857875">
                  <a:moveTo>
                    <a:pt x="146050" y="857875"/>
                  </a:moveTo>
                  <a:lnTo>
                    <a:pt x="3123576" y="857875"/>
                  </a:lnTo>
                  <a:cubicBezTo>
                    <a:pt x="3203586" y="857875"/>
                    <a:pt x="3269626" y="791835"/>
                    <a:pt x="3269626" y="711825"/>
                  </a:cubicBezTo>
                  <a:lnTo>
                    <a:pt x="3269626" y="146050"/>
                  </a:lnTo>
                  <a:cubicBezTo>
                    <a:pt x="3269626" y="66040"/>
                    <a:pt x="3203586" y="0"/>
                    <a:pt x="3123576" y="0"/>
                  </a:cubicBezTo>
                  <a:lnTo>
                    <a:pt x="146050" y="0"/>
                  </a:lnTo>
                  <a:cubicBezTo>
                    <a:pt x="66040" y="0"/>
                    <a:pt x="0" y="66040"/>
                    <a:pt x="0" y="146050"/>
                  </a:cubicBezTo>
                  <a:lnTo>
                    <a:pt x="0" y="711825"/>
                  </a:lnTo>
                  <a:cubicBezTo>
                    <a:pt x="0" y="793105"/>
                    <a:pt x="66040" y="857875"/>
                    <a:pt x="146050" y="857875"/>
                  </a:cubicBezTo>
                  <a:close/>
                </a:path>
              </a:pathLst>
            </a:custGeom>
            <a:solidFill>
              <a:srgbClr val="FFFFFF"/>
            </a:solidFill>
          </p:spPr>
        </p:sp>
        <p:sp>
          <p:nvSpPr>
            <p:cNvPr id="33" name="Freeform 33"/>
            <p:cNvSpPr/>
            <p:nvPr/>
          </p:nvSpPr>
          <p:spPr>
            <a:xfrm>
              <a:off x="0" y="0"/>
              <a:ext cx="3334396" cy="926455"/>
            </a:xfrm>
            <a:custGeom>
              <a:avLst/>
              <a:gdLst/>
              <a:ahLst/>
              <a:cxnLst/>
              <a:rect l="l" t="t" r="r" b="b"/>
              <a:pathLst>
                <a:path w="3334396" h="926455">
                  <a:moveTo>
                    <a:pt x="3270896" y="74930"/>
                  </a:moveTo>
                  <a:cubicBezTo>
                    <a:pt x="3242956" y="30480"/>
                    <a:pt x="3193426" y="0"/>
                    <a:pt x="3136276" y="0"/>
                  </a:cubicBezTo>
                  <a:lnTo>
                    <a:pt x="158750" y="0"/>
                  </a:lnTo>
                  <a:cubicBezTo>
                    <a:pt x="71120" y="0"/>
                    <a:pt x="0" y="71120"/>
                    <a:pt x="0" y="158750"/>
                  </a:cubicBezTo>
                  <a:lnTo>
                    <a:pt x="0" y="724525"/>
                  </a:lnTo>
                  <a:cubicBezTo>
                    <a:pt x="0" y="776595"/>
                    <a:pt x="25400" y="822315"/>
                    <a:pt x="63500" y="851525"/>
                  </a:cubicBezTo>
                  <a:cubicBezTo>
                    <a:pt x="91440" y="895975"/>
                    <a:pt x="140970" y="926455"/>
                    <a:pt x="210346" y="926455"/>
                  </a:cubicBezTo>
                  <a:lnTo>
                    <a:pt x="3175646" y="926455"/>
                  </a:lnTo>
                  <a:cubicBezTo>
                    <a:pt x="3263276" y="926455"/>
                    <a:pt x="3334396" y="855335"/>
                    <a:pt x="3334396" y="767705"/>
                  </a:cubicBezTo>
                  <a:lnTo>
                    <a:pt x="3334396" y="201930"/>
                  </a:lnTo>
                  <a:cubicBezTo>
                    <a:pt x="3334396" y="149860"/>
                    <a:pt x="3308996" y="104140"/>
                    <a:pt x="3270896" y="74930"/>
                  </a:cubicBezTo>
                  <a:close/>
                  <a:moveTo>
                    <a:pt x="12700" y="724525"/>
                  </a:moveTo>
                  <a:lnTo>
                    <a:pt x="12700" y="158750"/>
                  </a:lnTo>
                  <a:cubicBezTo>
                    <a:pt x="12700" y="78740"/>
                    <a:pt x="78740" y="12700"/>
                    <a:pt x="158750" y="12700"/>
                  </a:cubicBezTo>
                  <a:lnTo>
                    <a:pt x="3136276" y="12700"/>
                  </a:lnTo>
                  <a:cubicBezTo>
                    <a:pt x="3216286" y="12700"/>
                    <a:pt x="3282326" y="78740"/>
                    <a:pt x="3282326" y="158750"/>
                  </a:cubicBezTo>
                  <a:lnTo>
                    <a:pt x="3282326" y="724525"/>
                  </a:lnTo>
                  <a:cubicBezTo>
                    <a:pt x="3282326" y="804535"/>
                    <a:pt x="3216286" y="870575"/>
                    <a:pt x="3136276" y="870575"/>
                  </a:cubicBezTo>
                  <a:lnTo>
                    <a:pt x="158750" y="870575"/>
                  </a:lnTo>
                  <a:cubicBezTo>
                    <a:pt x="78740" y="870575"/>
                    <a:pt x="12700" y="805805"/>
                    <a:pt x="12700" y="724525"/>
                  </a:cubicBezTo>
                  <a:close/>
                  <a:moveTo>
                    <a:pt x="3322966" y="767705"/>
                  </a:moveTo>
                  <a:cubicBezTo>
                    <a:pt x="3322966" y="847715"/>
                    <a:pt x="3255656" y="913755"/>
                    <a:pt x="3175646" y="913755"/>
                  </a:cubicBezTo>
                  <a:lnTo>
                    <a:pt x="210346" y="913755"/>
                  </a:lnTo>
                  <a:cubicBezTo>
                    <a:pt x="157480" y="913755"/>
                    <a:pt x="120650" y="897245"/>
                    <a:pt x="93980" y="869305"/>
                  </a:cubicBezTo>
                  <a:cubicBezTo>
                    <a:pt x="114300" y="878195"/>
                    <a:pt x="135890" y="883275"/>
                    <a:pt x="160020" y="883275"/>
                  </a:cubicBezTo>
                  <a:lnTo>
                    <a:pt x="3137546" y="883275"/>
                  </a:lnTo>
                  <a:cubicBezTo>
                    <a:pt x="3225176" y="883275"/>
                    <a:pt x="3296296" y="812155"/>
                    <a:pt x="3296296" y="724525"/>
                  </a:cubicBezTo>
                  <a:lnTo>
                    <a:pt x="3296296" y="158750"/>
                  </a:lnTo>
                  <a:cubicBezTo>
                    <a:pt x="3296296" y="140970"/>
                    <a:pt x="3292486" y="123190"/>
                    <a:pt x="3287406" y="106680"/>
                  </a:cubicBezTo>
                  <a:cubicBezTo>
                    <a:pt x="3308996" y="132080"/>
                    <a:pt x="3322966" y="165100"/>
                    <a:pt x="3322966" y="201930"/>
                  </a:cubicBezTo>
                  <a:lnTo>
                    <a:pt x="3322966" y="767705"/>
                  </a:lnTo>
                  <a:cubicBezTo>
                    <a:pt x="3322966" y="767705"/>
                    <a:pt x="3322966" y="767705"/>
                    <a:pt x="3322966" y="767705"/>
                  </a:cubicBezTo>
                  <a:close/>
                </a:path>
              </a:pathLst>
            </a:custGeom>
            <a:solidFill>
              <a:srgbClr val="D7E892"/>
            </a:solidFill>
          </p:spPr>
        </p:sp>
      </p:grpSp>
      <p:sp>
        <p:nvSpPr>
          <p:cNvPr id="34" name="TextBox 34"/>
          <p:cNvSpPr txBox="1"/>
          <p:nvPr/>
        </p:nvSpPr>
        <p:spPr>
          <a:xfrm>
            <a:off x="10228696" y="4743321"/>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Tiredness</a:t>
            </a:r>
          </a:p>
        </p:txBody>
      </p:sp>
      <p:grpSp>
        <p:nvGrpSpPr>
          <p:cNvPr id="35" name="Group 35"/>
          <p:cNvGrpSpPr/>
          <p:nvPr/>
        </p:nvGrpSpPr>
        <p:grpSpPr>
          <a:xfrm>
            <a:off x="8981500" y="7631845"/>
            <a:ext cx="1081430" cy="310129"/>
            <a:chOff x="0" y="0"/>
            <a:chExt cx="3334396" cy="956227"/>
          </a:xfrm>
        </p:grpSpPr>
        <p:sp>
          <p:nvSpPr>
            <p:cNvPr id="36" name="Freeform 36"/>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79CEFF"/>
            </a:solidFill>
          </p:spPr>
        </p:sp>
        <p:sp>
          <p:nvSpPr>
            <p:cNvPr id="37" name="Freeform 37"/>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38" name="Freeform 38"/>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79CEFF"/>
            </a:solidFill>
          </p:spPr>
        </p:sp>
      </p:grpSp>
      <p:sp>
        <p:nvSpPr>
          <p:cNvPr id="39" name="TextBox 39"/>
          <p:cNvSpPr txBox="1"/>
          <p:nvPr/>
        </p:nvSpPr>
        <p:spPr>
          <a:xfrm>
            <a:off x="9147270" y="7712363"/>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Anger</a:t>
            </a:r>
          </a:p>
        </p:txBody>
      </p:sp>
      <p:grpSp>
        <p:nvGrpSpPr>
          <p:cNvPr id="40" name="Group 40"/>
          <p:cNvGrpSpPr/>
          <p:nvPr/>
        </p:nvGrpSpPr>
        <p:grpSpPr>
          <a:xfrm>
            <a:off x="8992288" y="6361328"/>
            <a:ext cx="1081430" cy="310129"/>
            <a:chOff x="0" y="0"/>
            <a:chExt cx="3334396" cy="956227"/>
          </a:xfrm>
        </p:grpSpPr>
        <p:sp>
          <p:nvSpPr>
            <p:cNvPr id="41" name="Freeform 41"/>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79CEFF"/>
            </a:solidFill>
          </p:spPr>
        </p:sp>
        <p:sp>
          <p:nvSpPr>
            <p:cNvPr id="42" name="Freeform 42"/>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43" name="Freeform 43"/>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79CEFF"/>
            </a:solidFill>
          </p:spPr>
        </p:sp>
      </p:grpSp>
      <p:sp>
        <p:nvSpPr>
          <p:cNvPr id="44" name="TextBox 44"/>
          <p:cNvSpPr txBox="1"/>
          <p:nvPr/>
        </p:nvSpPr>
        <p:spPr>
          <a:xfrm>
            <a:off x="9059402" y="6471422"/>
            <a:ext cx="947203" cy="118517"/>
          </a:xfrm>
          <a:prstGeom prst="rect">
            <a:avLst/>
          </a:prstGeom>
        </p:spPr>
        <p:txBody>
          <a:bodyPr lIns="0" tIns="0" rIns="0" bIns="0" rtlCol="0" anchor="t">
            <a:spAutoFit/>
          </a:bodyPr>
          <a:lstStyle/>
          <a:p>
            <a:pPr marL="0" lvl="0" indent="0" algn="ctr">
              <a:lnSpc>
                <a:spcPts val="842"/>
              </a:lnSpc>
              <a:spcBef>
                <a:spcPct val="0"/>
              </a:spcBef>
            </a:pPr>
            <a:r>
              <a:rPr lang="en-US" sz="980" u="none" spc="0">
                <a:solidFill>
                  <a:srgbClr val="1D0230"/>
                </a:solidFill>
                <a:latin typeface="ABeeZee Bold"/>
              </a:rPr>
              <a:t>Depressed/Sad</a:t>
            </a:r>
          </a:p>
        </p:txBody>
      </p:sp>
      <p:sp>
        <p:nvSpPr>
          <p:cNvPr id="45" name="AutoShape 45"/>
          <p:cNvSpPr/>
          <p:nvPr/>
        </p:nvSpPr>
        <p:spPr>
          <a:xfrm rot="-12040">
            <a:off x="8684519" y="2936199"/>
            <a:ext cx="1378416" cy="0"/>
          </a:xfrm>
          <a:prstGeom prst="line">
            <a:avLst/>
          </a:prstGeom>
          <a:ln w="9525" cap="flat">
            <a:solidFill>
              <a:srgbClr val="A6A6A6"/>
            </a:solidFill>
            <a:prstDash val="solid"/>
            <a:headEnd type="none" w="sm" len="sm"/>
            <a:tailEnd type="none" w="sm" len="sm"/>
          </a:ln>
        </p:spPr>
      </p:sp>
      <p:sp>
        <p:nvSpPr>
          <p:cNvPr id="46" name="AutoShape 46"/>
          <p:cNvSpPr/>
          <p:nvPr/>
        </p:nvSpPr>
        <p:spPr>
          <a:xfrm rot="-5400000">
            <a:off x="7989597" y="3621169"/>
            <a:ext cx="1368474" cy="0"/>
          </a:xfrm>
          <a:prstGeom prst="line">
            <a:avLst/>
          </a:prstGeom>
          <a:ln w="9525" cap="flat">
            <a:solidFill>
              <a:srgbClr val="A6A6A6"/>
            </a:solidFill>
            <a:prstDash val="solid"/>
            <a:headEnd type="none" w="sm" len="sm"/>
            <a:tailEnd type="none" w="sm" len="sm"/>
          </a:ln>
        </p:spPr>
      </p:sp>
      <p:sp>
        <p:nvSpPr>
          <p:cNvPr id="47" name="AutoShape 47"/>
          <p:cNvSpPr/>
          <p:nvPr/>
        </p:nvSpPr>
        <p:spPr>
          <a:xfrm>
            <a:off x="8407075" y="4474403"/>
            <a:ext cx="605526" cy="0"/>
          </a:xfrm>
          <a:prstGeom prst="line">
            <a:avLst/>
          </a:prstGeom>
          <a:ln w="9525" cap="flat">
            <a:solidFill>
              <a:srgbClr val="A6A6A6"/>
            </a:solidFill>
            <a:prstDash val="solid"/>
            <a:headEnd type="none" w="sm" len="sm"/>
            <a:tailEnd type="none" w="sm" len="sm"/>
          </a:ln>
        </p:spPr>
      </p:sp>
      <p:sp>
        <p:nvSpPr>
          <p:cNvPr id="48" name="AutoShape 48"/>
          <p:cNvSpPr/>
          <p:nvPr/>
        </p:nvSpPr>
        <p:spPr>
          <a:xfrm rot="-5400000">
            <a:off x="5411991" y="6533046"/>
            <a:ext cx="4120552" cy="0"/>
          </a:xfrm>
          <a:prstGeom prst="line">
            <a:avLst/>
          </a:prstGeom>
          <a:ln w="9525" cap="flat">
            <a:solidFill>
              <a:srgbClr val="A6A6A6"/>
            </a:solidFill>
            <a:prstDash val="solid"/>
            <a:headEnd type="none" w="sm" len="sm"/>
            <a:tailEnd type="none" w="sm" len="sm"/>
          </a:ln>
        </p:spPr>
      </p:sp>
      <p:grpSp>
        <p:nvGrpSpPr>
          <p:cNvPr id="49" name="Group 49"/>
          <p:cNvGrpSpPr/>
          <p:nvPr/>
        </p:nvGrpSpPr>
        <p:grpSpPr>
          <a:xfrm>
            <a:off x="8997328" y="4324101"/>
            <a:ext cx="1081430" cy="310129"/>
            <a:chOff x="0" y="0"/>
            <a:chExt cx="3334396" cy="956227"/>
          </a:xfrm>
        </p:grpSpPr>
        <p:sp>
          <p:nvSpPr>
            <p:cNvPr id="50" name="Freeform 50"/>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51" name="Freeform 51"/>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52" name="Freeform 52"/>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53" name="TextBox 53"/>
          <p:cNvSpPr txBox="1"/>
          <p:nvPr/>
        </p:nvSpPr>
        <p:spPr>
          <a:xfrm>
            <a:off x="9172346" y="4416572"/>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Vital Signs</a:t>
            </a:r>
          </a:p>
        </p:txBody>
      </p:sp>
      <p:grpSp>
        <p:nvGrpSpPr>
          <p:cNvPr id="54" name="Group 54"/>
          <p:cNvGrpSpPr/>
          <p:nvPr/>
        </p:nvGrpSpPr>
        <p:grpSpPr>
          <a:xfrm>
            <a:off x="10062930" y="3380763"/>
            <a:ext cx="1081430" cy="310129"/>
            <a:chOff x="0" y="0"/>
            <a:chExt cx="3334396" cy="956227"/>
          </a:xfrm>
        </p:grpSpPr>
        <p:sp>
          <p:nvSpPr>
            <p:cNvPr id="55" name="Freeform 55"/>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56" name="Freeform 56"/>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57" name="Freeform 57"/>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58" name="TextBox 58"/>
          <p:cNvSpPr txBox="1"/>
          <p:nvPr/>
        </p:nvSpPr>
        <p:spPr>
          <a:xfrm>
            <a:off x="10228700" y="3439654"/>
            <a:ext cx="749890" cy="238176"/>
          </a:xfrm>
          <a:prstGeom prst="rect">
            <a:avLst/>
          </a:prstGeom>
        </p:spPr>
        <p:txBody>
          <a:bodyPr lIns="0" tIns="0" rIns="0" bIns="0" rtlCol="0" anchor="t">
            <a:spAutoFit/>
          </a:bodyPr>
          <a:lstStyle/>
          <a:p>
            <a:pPr algn="ctr">
              <a:lnSpc>
                <a:spcPts val="950"/>
              </a:lnSpc>
            </a:pPr>
            <a:r>
              <a:rPr lang="en-US" sz="980" spc="49">
                <a:solidFill>
                  <a:srgbClr val="1D0230"/>
                </a:solidFill>
                <a:latin typeface="ABeeZee Bold"/>
              </a:rPr>
              <a:t>Sleep Quality</a:t>
            </a:r>
          </a:p>
        </p:txBody>
      </p:sp>
      <p:grpSp>
        <p:nvGrpSpPr>
          <p:cNvPr id="59" name="Group 59"/>
          <p:cNvGrpSpPr/>
          <p:nvPr/>
        </p:nvGrpSpPr>
        <p:grpSpPr>
          <a:xfrm>
            <a:off x="8979958" y="4964461"/>
            <a:ext cx="1081430" cy="310129"/>
            <a:chOff x="0" y="0"/>
            <a:chExt cx="3334396" cy="956227"/>
          </a:xfrm>
        </p:grpSpPr>
        <p:sp>
          <p:nvSpPr>
            <p:cNvPr id="60" name="Freeform 60"/>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61" name="Freeform 61"/>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62" name="Freeform 62"/>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63" name="TextBox 63"/>
          <p:cNvSpPr txBox="1"/>
          <p:nvPr/>
        </p:nvSpPr>
        <p:spPr>
          <a:xfrm>
            <a:off x="9145728" y="5044979"/>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Self-care</a:t>
            </a:r>
          </a:p>
        </p:txBody>
      </p:sp>
      <p:grpSp>
        <p:nvGrpSpPr>
          <p:cNvPr id="64" name="Group 64"/>
          <p:cNvGrpSpPr/>
          <p:nvPr/>
        </p:nvGrpSpPr>
        <p:grpSpPr>
          <a:xfrm>
            <a:off x="11222258" y="2501193"/>
            <a:ext cx="925480" cy="265406"/>
            <a:chOff x="0" y="0"/>
            <a:chExt cx="3334396" cy="956227"/>
          </a:xfrm>
        </p:grpSpPr>
        <p:sp>
          <p:nvSpPr>
            <p:cNvPr id="65" name="Freeform 65"/>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66" name="Freeform 66"/>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67" name="Freeform 67"/>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68" name="TextBox 68"/>
          <p:cNvSpPr txBox="1"/>
          <p:nvPr/>
        </p:nvSpPr>
        <p:spPr>
          <a:xfrm>
            <a:off x="11364123" y="2564214"/>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Itchy</a:t>
            </a:r>
          </a:p>
        </p:txBody>
      </p:sp>
      <p:grpSp>
        <p:nvGrpSpPr>
          <p:cNvPr id="69" name="Group 69"/>
          <p:cNvGrpSpPr/>
          <p:nvPr/>
        </p:nvGrpSpPr>
        <p:grpSpPr>
          <a:xfrm>
            <a:off x="11222258" y="3083976"/>
            <a:ext cx="925480" cy="265406"/>
            <a:chOff x="0" y="0"/>
            <a:chExt cx="3334396" cy="956227"/>
          </a:xfrm>
        </p:grpSpPr>
        <p:sp>
          <p:nvSpPr>
            <p:cNvPr id="70" name="Freeform 70"/>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71" name="Freeform 71"/>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72" name="Freeform 72"/>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73" name="TextBox 73"/>
          <p:cNvSpPr txBox="1"/>
          <p:nvPr/>
        </p:nvSpPr>
        <p:spPr>
          <a:xfrm>
            <a:off x="11364123" y="3105191"/>
            <a:ext cx="641751" cy="252336"/>
          </a:xfrm>
          <a:prstGeom prst="rect">
            <a:avLst/>
          </a:prstGeom>
        </p:spPr>
        <p:txBody>
          <a:bodyPr lIns="0" tIns="0" rIns="0" bIns="0" rtlCol="0" anchor="t">
            <a:spAutoFit/>
          </a:bodyPr>
          <a:lstStyle/>
          <a:p>
            <a:pPr algn="ctr">
              <a:lnSpc>
                <a:spcPts val="902"/>
              </a:lnSpc>
            </a:pPr>
            <a:r>
              <a:rPr lang="en-US" sz="969" spc="48">
                <a:solidFill>
                  <a:srgbClr val="1D0230"/>
                </a:solidFill>
                <a:latin typeface="ABeeZee Bold"/>
              </a:rPr>
              <a:t>Dizzy/</a:t>
            </a:r>
          </a:p>
          <a:p>
            <a:pPr algn="ctr">
              <a:lnSpc>
                <a:spcPts val="902"/>
              </a:lnSpc>
            </a:pPr>
            <a:r>
              <a:rPr lang="en-US" sz="969" spc="48">
                <a:solidFill>
                  <a:srgbClr val="1D0230"/>
                </a:solidFill>
                <a:latin typeface="ABeeZee Bold"/>
              </a:rPr>
              <a:t>Faint</a:t>
            </a:r>
          </a:p>
        </p:txBody>
      </p:sp>
      <p:grpSp>
        <p:nvGrpSpPr>
          <p:cNvPr id="74" name="Group 74"/>
          <p:cNvGrpSpPr/>
          <p:nvPr/>
        </p:nvGrpSpPr>
        <p:grpSpPr>
          <a:xfrm>
            <a:off x="11222258" y="4984707"/>
            <a:ext cx="925480" cy="265406"/>
            <a:chOff x="0" y="0"/>
            <a:chExt cx="3334396" cy="956227"/>
          </a:xfrm>
        </p:grpSpPr>
        <p:sp>
          <p:nvSpPr>
            <p:cNvPr id="75" name="Freeform 75"/>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76" name="Freeform 76"/>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77" name="Freeform 77"/>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78" name="TextBox 78"/>
          <p:cNvSpPr txBox="1"/>
          <p:nvPr/>
        </p:nvSpPr>
        <p:spPr>
          <a:xfrm>
            <a:off x="11364123" y="5066979"/>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School</a:t>
            </a:r>
          </a:p>
        </p:txBody>
      </p:sp>
      <p:grpSp>
        <p:nvGrpSpPr>
          <p:cNvPr id="79" name="Group 79"/>
          <p:cNvGrpSpPr/>
          <p:nvPr/>
        </p:nvGrpSpPr>
        <p:grpSpPr>
          <a:xfrm>
            <a:off x="11222258" y="5294279"/>
            <a:ext cx="925480" cy="265406"/>
            <a:chOff x="0" y="0"/>
            <a:chExt cx="3334396" cy="956227"/>
          </a:xfrm>
        </p:grpSpPr>
        <p:sp>
          <p:nvSpPr>
            <p:cNvPr id="80" name="Freeform 80"/>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81" name="Freeform 81"/>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82" name="Freeform 82"/>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83" name="TextBox 83"/>
          <p:cNvSpPr txBox="1"/>
          <p:nvPr/>
        </p:nvSpPr>
        <p:spPr>
          <a:xfrm>
            <a:off x="11364123" y="5376551"/>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Sports</a:t>
            </a:r>
          </a:p>
        </p:txBody>
      </p:sp>
      <p:grpSp>
        <p:nvGrpSpPr>
          <p:cNvPr id="84" name="Group 84"/>
          <p:cNvGrpSpPr/>
          <p:nvPr/>
        </p:nvGrpSpPr>
        <p:grpSpPr>
          <a:xfrm>
            <a:off x="11222258" y="5602828"/>
            <a:ext cx="925480" cy="265406"/>
            <a:chOff x="0" y="0"/>
            <a:chExt cx="3334396" cy="956227"/>
          </a:xfrm>
        </p:grpSpPr>
        <p:sp>
          <p:nvSpPr>
            <p:cNvPr id="85" name="Freeform 85"/>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86" name="Freeform 86"/>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87" name="Freeform 87"/>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88" name="TextBox 88"/>
          <p:cNvSpPr txBox="1"/>
          <p:nvPr/>
        </p:nvSpPr>
        <p:spPr>
          <a:xfrm>
            <a:off x="11364123" y="5685101"/>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Play</a:t>
            </a:r>
          </a:p>
        </p:txBody>
      </p:sp>
      <p:sp>
        <p:nvSpPr>
          <p:cNvPr id="89" name="AutoShape 89"/>
          <p:cNvSpPr/>
          <p:nvPr/>
        </p:nvSpPr>
        <p:spPr>
          <a:xfrm rot="7686">
            <a:off x="8684625" y="3503941"/>
            <a:ext cx="1378303" cy="0"/>
          </a:xfrm>
          <a:prstGeom prst="line">
            <a:avLst/>
          </a:prstGeom>
          <a:ln w="9525" cap="flat">
            <a:solidFill>
              <a:srgbClr val="A6A6A6"/>
            </a:solidFill>
            <a:prstDash val="solid"/>
            <a:headEnd type="none" w="sm" len="sm"/>
            <a:tailEnd type="none" w="sm" len="sm"/>
          </a:ln>
        </p:spPr>
      </p:sp>
      <p:sp>
        <p:nvSpPr>
          <p:cNvPr id="90" name="AutoShape 90"/>
          <p:cNvSpPr/>
          <p:nvPr/>
        </p:nvSpPr>
        <p:spPr>
          <a:xfrm rot="7686">
            <a:off x="8683084" y="4156645"/>
            <a:ext cx="1378303" cy="0"/>
          </a:xfrm>
          <a:prstGeom prst="line">
            <a:avLst/>
          </a:prstGeom>
          <a:ln w="9525" cap="flat">
            <a:solidFill>
              <a:srgbClr val="A6A6A6"/>
            </a:solidFill>
            <a:prstDash val="solid"/>
            <a:headEnd type="none" w="sm" len="sm"/>
            <a:tailEnd type="none" w="sm" len="sm"/>
          </a:ln>
        </p:spPr>
      </p:sp>
      <p:grpSp>
        <p:nvGrpSpPr>
          <p:cNvPr id="91" name="Group 91"/>
          <p:cNvGrpSpPr/>
          <p:nvPr/>
        </p:nvGrpSpPr>
        <p:grpSpPr>
          <a:xfrm>
            <a:off x="8972251" y="3690892"/>
            <a:ext cx="1081430" cy="303760"/>
            <a:chOff x="0" y="0"/>
            <a:chExt cx="3334396" cy="936590"/>
          </a:xfrm>
        </p:grpSpPr>
        <p:sp>
          <p:nvSpPr>
            <p:cNvPr id="92" name="Freeform 92"/>
            <p:cNvSpPr/>
            <p:nvPr/>
          </p:nvSpPr>
          <p:spPr>
            <a:xfrm>
              <a:off x="92710" y="106680"/>
              <a:ext cx="3230256" cy="817210"/>
            </a:xfrm>
            <a:custGeom>
              <a:avLst/>
              <a:gdLst/>
              <a:ahLst/>
              <a:cxnLst/>
              <a:rect l="l" t="t" r="r" b="b"/>
              <a:pathLst>
                <a:path w="3230256" h="817210">
                  <a:moveTo>
                    <a:pt x="3203586" y="627980"/>
                  </a:moveTo>
                  <a:cubicBezTo>
                    <a:pt x="3203586" y="715610"/>
                    <a:pt x="3127386" y="786730"/>
                    <a:pt x="3046106" y="786730"/>
                  </a:cubicBezTo>
                  <a:lnTo>
                    <a:pt x="66040" y="786730"/>
                  </a:lnTo>
                  <a:cubicBezTo>
                    <a:pt x="43180" y="786730"/>
                    <a:pt x="20320" y="781650"/>
                    <a:pt x="0" y="772760"/>
                  </a:cubicBezTo>
                  <a:cubicBezTo>
                    <a:pt x="26670" y="800700"/>
                    <a:pt x="63500" y="817210"/>
                    <a:pt x="114715" y="817210"/>
                  </a:cubicBezTo>
                  <a:lnTo>
                    <a:pt x="3084206" y="817210"/>
                  </a:lnTo>
                  <a:cubicBezTo>
                    <a:pt x="3164216" y="817210"/>
                    <a:pt x="3230256" y="751170"/>
                    <a:pt x="3230256" y="671160"/>
                  </a:cubicBezTo>
                  <a:lnTo>
                    <a:pt x="3230256" y="95250"/>
                  </a:lnTo>
                  <a:cubicBezTo>
                    <a:pt x="3230256" y="58420"/>
                    <a:pt x="3216286" y="25400"/>
                    <a:pt x="3194696" y="0"/>
                  </a:cubicBezTo>
                  <a:cubicBezTo>
                    <a:pt x="3201046" y="16510"/>
                    <a:pt x="3203586" y="34290"/>
                    <a:pt x="3203586" y="52070"/>
                  </a:cubicBezTo>
                  <a:lnTo>
                    <a:pt x="3203586" y="627980"/>
                  </a:lnTo>
                  <a:lnTo>
                    <a:pt x="3203586" y="627980"/>
                  </a:lnTo>
                  <a:close/>
                </a:path>
              </a:pathLst>
            </a:custGeom>
            <a:solidFill>
              <a:srgbClr val="D7E892"/>
            </a:solidFill>
          </p:spPr>
        </p:sp>
        <p:sp>
          <p:nvSpPr>
            <p:cNvPr id="93" name="Freeform 93"/>
            <p:cNvSpPr/>
            <p:nvPr/>
          </p:nvSpPr>
          <p:spPr>
            <a:xfrm>
              <a:off x="12700" y="12700"/>
              <a:ext cx="3269626" cy="868010"/>
            </a:xfrm>
            <a:custGeom>
              <a:avLst/>
              <a:gdLst/>
              <a:ahLst/>
              <a:cxnLst/>
              <a:rect l="l" t="t" r="r" b="b"/>
              <a:pathLst>
                <a:path w="3269626" h="868010">
                  <a:moveTo>
                    <a:pt x="146050" y="868010"/>
                  </a:moveTo>
                  <a:lnTo>
                    <a:pt x="3123576" y="868010"/>
                  </a:lnTo>
                  <a:cubicBezTo>
                    <a:pt x="3203586" y="868010"/>
                    <a:pt x="3269626" y="801970"/>
                    <a:pt x="3269626" y="721960"/>
                  </a:cubicBezTo>
                  <a:lnTo>
                    <a:pt x="3269626" y="146050"/>
                  </a:lnTo>
                  <a:cubicBezTo>
                    <a:pt x="3269626" y="66040"/>
                    <a:pt x="3203586" y="0"/>
                    <a:pt x="3123576" y="0"/>
                  </a:cubicBezTo>
                  <a:lnTo>
                    <a:pt x="146050" y="0"/>
                  </a:lnTo>
                  <a:cubicBezTo>
                    <a:pt x="66040" y="0"/>
                    <a:pt x="0" y="66040"/>
                    <a:pt x="0" y="146050"/>
                  </a:cubicBezTo>
                  <a:lnTo>
                    <a:pt x="0" y="721960"/>
                  </a:lnTo>
                  <a:cubicBezTo>
                    <a:pt x="0" y="803240"/>
                    <a:pt x="66040" y="868010"/>
                    <a:pt x="146050" y="868010"/>
                  </a:cubicBezTo>
                  <a:close/>
                </a:path>
              </a:pathLst>
            </a:custGeom>
            <a:solidFill>
              <a:srgbClr val="FFFFFF"/>
            </a:solidFill>
          </p:spPr>
        </p:sp>
        <p:sp>
          <p:nvSpPr>
            <p:cNvPr id="94" name="Freeform 94"/>
            <p:cNvSpPr/>
            <p:nvPr/>
          </p:nvSpPr>
          <p:spPr>
            <a:xfrm>
              <a:off x="0" y="0"/>
              <a:ext cx="3334396" cy="936590"/>
            </a:xfrm>
            <a:custGeom>
              <a:avLst/>
              <a:gdLst/>
              <a:ahLst/>
              <a:cxnLst/>
              <a:rect l="l" t="t" r="r" b="b"/>
              <a:pathLst>
                <a:path w="3334396" h="936590">
                  <a:moveTo>
                    <a:pt x="3270896" y="74930"/>
                  </a:moveTo>
                  <a:cubicBezTo>
                    <a:pt x="3242956" y="30480"/>
                    <a:pt x="3193426" y="0"/>
                    <a:pt x="3136276" y="0"/>
                  </a:cubicBezTo>
                  <a:lnTo>
                    <a:pt x="158750" y="0"/>
                  </a:lnTo>
                  <a:cubicBezTo>
                    <a:pt x="71120" y="0"/>
                    <a:pt x="0" y="71120"/>
                    <a:pt x="0" y="158750"/>
                  </a:cubicBezTo>
                  <a:lnTo>
                    <a:pt x="0" y="734660"/>
                  </a:lnTo>
                  <a:cubicBezTo>
                    <a:pt x="0" y="786730"/>
                    <a:pt x="25400" y="832450"/>
                    <a:pt x="63500" y="861660"/>
                  </a:cubicBezTo>
                  <a:cubicBezTo>
                    <a:pt x="91440" y="906110"/>
                    <a:pt x="140970" y="936590"/>
                    <a:pt x="210346" y="936590"/>
                  </a:cubicBezTo>
                  <a:lnTo>
                    <a:pt x="3175646" y="936590"/>
                  </a:lnTo>
                  <a:cubicBezTo>
                    <a:pt x="3263276" y="936590"/>
                    <a:pt x="3334396" y="865470"/>
                    <a:pt x="3334396" y="777840"/>
                  </a:cubicBezTo>
                  <a:lnTo>
                    <a:pt x="3334396" y="201930"/>
                  </a:lnTo>
                  <a:cubicBezTo>
                    <a:pt x="3334396" y="149860"/>
                    <a:pt x="3308996" y="104140"/>
                    <a:pt x="3270896" y="74930"/>
                  </a:cubicBezTo>
                  <a:close/>
                  <a:moveTo>
                    <a:pt x="12700" y="734660"/>
                  </a:moveTo>
                  <a:lnTo>
                    <a:pt x="12700" y="158750"/>
                  </a:lnTo>
                  <a:cubicBezTo>
                    <a:pt x="12700" y="78740"/>
                    <a:pt x="78740" y="12700"/>
                    <a:pt x="158750" y="12700"/>
                  </a:cubicBezTo>
                  <a:lnTo>
                    <a:pt x="3136276" y="12700"/>
                  </a:lnTo>
                  <a:cubicBezTo>
                    <a:pt x="3216286" y="12700"/>
                    <a:pt x="3282326" y="78740"/>
                    <a:pt x="3282326" y="158750"/>
                  </a:cubicBezTo>
                  <a:lnTo>
                    <a:pt x="3282326" y="734660"/>
                  </a:lnTo>
                  <a:cubicBezTo>
                    <a:pt x="3282326" y="814670"/>
                    <a:pt x="3216286" y="880710"/>
                    <a:pt x="3136276" y="880710"/>
                  </a:cubicBezTo>
                  <a:lnTo>
                    <a:pt x="158750" y="880710"/>
                  </a:lnTo>
                  <a:cubicBezTo>
                    <a:pt x="78740" y="880710"/>
                    <a:pt x="12700" y="815940"/>
                    <a:pt x="12700" y="734660"/>
                  </a:cubicBezTo>
                  <a:close/>
                  <a:moveTo>
                    <a:pt x="3322966" y="777840"/>
                  </a:moveTo>
                  <a:cubicBezTo>
                    <a:pt x="3322966" y="857850"/>
                    <a:pt x="3255656" y="923890"/>
                    <a:pt x="3175646" y="923890"/>
                  </a:cubicBezTo>
                  <a:lnTo>
                    <a:pt x="210346" y="923890"/>
                  </a:lnTo>
                  <a:cubicBezTo>
                    <a:pt x="157480" y="923890"/>
                    <a:pt x="120650" y="907380"/>
                    <a:pt x="93980" y="879440"/>
                  </a:cubicBezTo>
                  <a:cubicBezTo>
                    <a:pt x="114300" y="888330"/>
                    <a:pt x="135890" y="893410"/>
                    <a:pt x="160020" y="893410"/>
                  </a:cubicBezTo>
                  <a:lnTo>
                    <a:pt x="3137546" y="893410"/>
                  </a:lnTo>
                  <a:cubicBezTo>
                    <a:pt x="3225176" y="893410"/>
                    <a:pt x="3296296" y="822290"/>
                    <a:pt x="3296296" y="734660"/>
                  </a:cubicBezTo>
                  <a:lnTo>
                    <a:pt x="3296296" y="158750"/>
                  </a:lnTo>
                  <a:cubicBezTo>
                    <a:pt x="3296296" y="140970"/>
                    <a:pt x="3292486" y="123190"/>
                    <a:pt x="3287406" y="106680"/>
                  </a:cubicBezTo>
                  <a:cubicBezTo>
                    <a:pt x="3308996" y="132080"/>
                    <a:pt x="3322966" y="165100"/>
                    <a:pt x="3322966" y="201930"/>
                  </a:cubicBezTo>
                  <a:lnTo>
                    <a:pt x="3322966" y="777840"/>
                  </a:lnTo>
                  <a:cubicBezTo>
                    <a:pt x="3322966" y="777840"/>
                    <a:pt x="3322966" y="777840"/>
                    <a:pt x="3322966" y="777840"/>
                  </a:cubicBezTo>
                  <a:close/>
                </a:path>
              </a:pathLst>
            </a:custGeom>
            <a:solidFill>
              <a:srgbClr val="D7E892"/>
            </a:solidFill>
          </p:spPr>
        </p:sp>
      </p:grpSp>
      <p:sp>
        <p:nvSpPr>
          <p:cNvPr id="95" name="TextBox 95"/>
          <p:cNvSpPr txBox="1"/>
          <p:nvPr/>
        </p:nvSpPr>
        <p:spPr>
          <a:xfrm>
            <a:off x="9138021" y="3745414"/>
            <a:ext cx="749890" cy="223292"/>
          </a:xfrm>
          <a:prstGeom prst="rect">
            <a:avLst/>
          </a:prstGeom>
        </p:spPr>
        <p:txBody>
          <a:bodyPr lIns="0" tIns="0" rIns="0" bIns="0" rtlCol="0" anchor="t">
            <a:spAutoFit/>
          </a:bodyPr>
          <a:lstStyle/>
          <a:p>
            <a:pPr algn="ctr">
              <a:lnSpc>
                <a:spcPts val="842"/>
              </a:lnSpc>
            </a:pPr>
            <a:r>
              <a:rPr lang="en-US" sz="980" spc="0">
                <a:solidFill>
                  <a:srgbClr val="1D0230"/>
                </a:solidFill>
                <a:latin typeface="ABeeZee Bold"/>
              </a:rPr>
              <a:t>Food Restrictions</a:t>
            </a:r>
          </a:p>
        </p:txBody>
      </p:sp>
      <p:sp>
        <p:nvSpPr>
          <p:cNvPr id="96" name="AutoShape 96"/>
          <p:cNvSpPr/>
          <p:nvPr/>
        </p:nvSpPr>
        <p:spPr>
          <a:xfrm rot="7686">
            <a:off x="8684625" y="5442302"/>
            <a:ext cx="1378303" cy="0"/>
          </a:xfrm>
          <a:prstGeom prst="line">
            <a:avLst/>
          </a:prstGeom>
          <a:ln w="9525" cap="flat">
            <a:solidFill>
              <a:srgbClr val="A6A6A6"/>
            </a:solidFill>
            <a:prstDash val="solid"/>
            <a:headEnd type="none" w="sm" len="sm"/>
            <a:tailEnd type="none" w="sm" len="sm"/>
          </a:ln>
        </p:spPr>
      </p:sp>
      <p:sp>
        <p:nvSpPr>
          <p:cNvPr id="97" name="AutoShape 97"/>
          <p:cNvSpPr/>
          <p:nvPr/>
        </p:nvSpPr>
        <p:spPr>
          <a:xfrm rot="7686">
            <a:off x="8684625" y="6066759"/>
            <a:ext cx="1378303" cy="0"/>
          </a:xfrm>
          <a:prstGeom prst="line">
            <a:avLst/>
          </a:prstGeom>
          <a:ln w="9525" cap="flat">
            <a:solidFill>
              <a:srgbClr val="A6A6A6"/>
            </a:solidFill>
            <a:prstDash val="solid"/>
            <a:headEnd type="none" w="sm" len="sm"/>
            <a:tailEnd type="none" w="sm" len="sm"/>
          </a:ln>
        </p:spPr>
      </p:sp>
      <p:sp>
        <p:nvSpPr>
          <p:cNvPr id="98" name="AutoShape 98"/>
          <p:cNvSpPr/>
          <p:nvPr/>
        </p:nvSpPr>
        <p:spPr>
          <a:xfrm rot="-5400000">
            <a:off x="7962605" y="5343060"/>
            <a:ext cx="1447120" cy="0"/>
          </a:xfrm>
          <a:prstGeom prst="line">
            <a:avLst/>
          </a:prstGeom>
          <a:ln w="9525" cap="flat">
            <a:solidFill>
              <a:srgbClr val="A6A6A6"/>
            </a:solidFill>
            <a:prstDash val="solid"/>
            <a:headEnd type="none" w="sm" len="sm"/>
            <a:tailEnd type="none" w="sm" len="sm"/>
          </a:ln>
        </p:spPr>
      </p:sp>
      <p:sp>
        <p:nvSpPr>
          <p:cNvPr id="99" name="AutoShape 99"/>
          <p:cNvSpPr/>
          <p:nvPr/>
        </p:nvSpPr>
        <p:spPr>
          <a:xfrm rot="7686">
            <a:off x="8700454" y="7459934"/>
            <a:ext cx="1378303" cy="0"/>
          </a:xfrm>
          <a:prstGeom prst="line">
            <a:avLst/>
          </a:prstGeom>
          <a:ln w="9525" cap="flat">
            <a:solidFill>
              <a:srgbClr val="A6A6A6"/>
            </a:solidFill>
            <a:prstDash val="solid"/>
            <a:headEnd type="none" w="sm" len="sm"/>
            <a:tailEnd type="none" w="sm" len="sm"/>
          </a:ln>
        </p:spPr>
      </p:sp>
      <p:grpSp>
        <p:nvGrpSpPr>
          <p:cNvPr id="100" name="Group 100"/>
          <p:cNvGrpSpPr/>
          <p:nvPr/>
        </p:nvGrpSpPr>
        <p:grpSpPr>
          <a:xfrm>
            <a:off x="10053681" y="7312677"/>
            <a:ext cx="1081430" cy="303760"/>
            <a:chOff x="0" y="0"/>
            <a:chExt cx="3334396" cy="936590"/>
          </a:xfrm>
        </p:grpSpPr>
        <p:sp>
          <p:nvSpPr>
            <p:cNvPr id="101" name="Freeform 101"/>
            <p:cNvSpPr/>
            <p:nvPr/>
          </p:nvSpPr>
          <p:spPr>
            <a:xfrm>
              <a:off x="92710" y="106680"/>
              <a:ext cx="3230256" cy="817210"/>
            </a:xfrm>
            <a:custGeom>
              <a:avLst/>
              <a:gdLst/>
              <a:ahLst/>
              <a:cxnLst/>
              <a:rect l="l" t="t" r="r" b="b"/>
              <a:pathLst>
                <a:path w="3230256" h="817210">
                  <a:moveTo>
                    <a:pt x="3203586" y="627980"/>
                  </a:moveTo>
                  <a:cubicBezTo>
                    <a:pt x="3203586" y="715610"/>
                    <a:pt x="3127386" y="786730"/>
                    <a:pt x="3046106" y="786730"/>
                  </a:cubicBezTo>
                  <a:lnTo>
                    <a:pt x="66040" y="786730"/>
                  </a:lnTo>
                  <a:cubicBezTo>
                    <a:pt x="43180" y="786730"/>
                    <a:pt x="20320" y="781650"/>
                    <a:pt x="0" y="772760"/>
                  </a:cubicBezTo>
                  <a:cubicBezTo>
                    <a:pt x="26670" y="800700"/>
                    <a:pt x="63500" y="817210"/>
                    <a:pt x="114715" y="817210"/>
                  </a:cubicBezTo>
                  <a:lnTo>
                    <a:pt x="3084206" y="817210"/>
                  </a:lnTo>
                  <a:cubicBezTo>
                    <a:pt x="3164216" y="817210"/>
                    <a:pt x="3230256" y="751170"/>
                    <a:pt x="3230256" y="671160"/>
                  </a:cubicBezTo>
                  <a:lnTo>
                    <a:pt x="3230256" y="95250"/>
                  </a:lnTo>
                  <a:cubicBezTo>
                    <a:pt x="3230256" y="58420"/>
                    <a:pt x="3216286" y="25400"/>
                    <a:pt x="3194696" y="0"/>
                  </a:cubicBezTo>
                  <a:cubicBezTo>
                    <a:pt x="3201046" y="16510"/>
                    <a:pt x="3203586" y="34290"/>
                    <a:pt x="3203586" y="52070"/>
                  </a:cubicBezTo>
                  <a:lnTo>
                    <a:pt x="3203586" y="627980"/>
                  </a:lnTo>
                  <a:lnTo>
                    <a:pt x="3203586" y="627980"/>
                  </a:lnTo>
                  <a:close/>
                </a:path>
              </a:pathLst>
            </a:custGeom>
            <a:solidFill>
              <a:srgbClr val="79CEFF"/>
            </a:solidFill>
          </p:spPr>
        </p:sp>
        <p:sp>
          <p:nvSpPr>
            <p:cNvPr id="102" name="Freeform 102"/>
            <p:cNvSpPr/>
            <p:nvPr/>
          </p:nvSpPr>
          <p:spPr>
            <a:xfrm>
              <a:off x="12700" y="12700"/>
              <a:ext cx="3269626" cy="868010"/>
            </a:xfrm>
            <a:custGeom>
              <a:avLst/>
              <a:gdLst/>
              <a:ahLst/>
              <a:cxnLst/>
              <a:rect l="l" t="t" r="r" b="b"/>
              <a:pathLst>
                <a:path w="3269626" h="868010">
                  <a:moveTo>
                    <a:pt x="146050" y="868010"/>
                  </a:moveTo>
                  <a:lnTo>
                    <a:pt x="3123576" y="868010"/>
                  </a:lnTo>
                  <a:cubicBezTo>
                    <a:pt x="3203586" y="868010"/>
                    <a:pt x="3269626" y="801970"/>
                    <a:pt x="3269626" y="721960"/>
                  </a:cubicBezTo>
                  <a:lnTo>
                    <a:pt x="3269626" y="146050"/>
                  </a:lnTo>
                  <a:cubicBezTo>
                    <a:pt x="3269626" y="66040"/>
                    <a:pt x="3203586" y="0"/>
                    <a:pt x="3123576" y="0"/>
                  </a:cubicBezTo>
                  <a:lnTo>
                    <a:pt x="146050" y="0"/>
                  </a:lnTo>
                  <a:cubicBezTo>
                    <a:pt x="66040" y="0"/>
                    <a:pt x="0" y="66040"/>
                    <a:pt x="0" y="146050"/>
                  </a:cubicBezTo>
                  <a:lnTo>
                    <a:pt x="0" y="721960"/>
                  </a:lnTo>
                  <a:cubicBezTo>
                    <a:pt x="0" y="803240"/>
                    <a:pt x="66040" y="868010"/>
                    <a:pt x="146050" y="868010"/>
                  </a:cubicBezTo>
                  <a:close/>
                </a:path>
              </a:pathLst>
            </a:custGeom>
            <a:solidFill>
              <a:srgbClr val="FFFFFF"/>
            </a:solidFill>
          </p:spPr>
        </p:sp>
        <p:sp>
          <p:nvSpPr>
            <p:cNvPr id="103" name="Freeform 103"/>
            <p:cNvSpPr/>
            <p:nvPr/>
          </p:nvSpPr>
          <p:spPr>
            <a:xfrm>
              <a:off x="0" y="0"/>
              <a:ext cx="3334396" cy="936590"/>
            </a:xfrm>
            <a:custGeom>
              <a:avLst/>
              <a:gdLst/>
              <a:ahLst/>
              <a:cxnLst/>
              <a:rect l="l" t="t" r="r" b="b"/>
              <a:pathLst>
                <a:path w="3334396" h="936590">
                  <a:moveTo>
                    <a:pt x="3270896" y="74930"/>
                  </a:moveTo>
                  <a:cubicBezTo>
                    <a:pt x="3242956" y="30480"/>
                    <a:pt x="3193426" y="0"/>
                    <a:pt x="3136276" y="0"/>
                  </a:cubicBezTo>
                  <a:lnTo>
                    <a:pt x="158750" y="0"/>
                  </a:lnTo>
                  <a:cubicBezTo>
                    <a:pt x="71120" y="0"/>
                    <a:pt x="0" y="71120"/>
                    <a:pt x="0" y="158750"/>
                  </a:cubicBezTo>
                  <a:lnTo>
                    <a:pt x="0" y="734660"/>
                  </a:lnTo>
                  <a:cubicBezTo>
                    <a:pt x="0" y="786730"/>
                    <a:pt x="25400" y="832450"/>
                    <a:pt x="63500" y="861660"/>
                  </a:cubicBezTo>
                  <a:cubicBezTo>
                    <a:pt x="91440" y="906110"/>
                    <a:pt x="140970" y="936590"/>
                    <a:pt x="210346" y="936590"/>
                  </a:cubicBezTo>
                  <a:lnTo>
                    <a:pt x="3175646" y="936590"/>
                  </a:lnTo>
                  <a:cubicBezTo>
                    <a:pt x="3263276" y="936590"/>
                    <a:pt x="3334396" y="865470"/>
                    <a:pt x="3334396" y="777840"/>
                  </a:cubicBezTo>
                  <a:lnTo>
                    <a:pt x="3334396" y="201930"/>
                  </a:lnTo>
                  <a:cubicBezTo>
                    <a:pt x="3334396" y="149860"/>
                    <a:pt x="3308996" y="104140"/>
                    <a:pt x="3270896" y="74930"/>
                  </a:cubicBezTo>
                  <a:close/>
                  <a:moveTo>
                    <a:pt x="12700" y="734660"/>
                  </a:moveTo>
                  <a:lnTo>
                    <a:pt x="12700" y="158750"/>
                  </a:lnTo>
                  <a:cubicBezTo>
                    <a:pt x="12700" y="78740"/>
                    <a:pt x="78740" y="12700"/>
                    <a:pt x="158750" y="12700"/>
                  </a:cubicBezTo>
                  <a:lnTo>
                    <a:pt x="3136276" y="12700"/>
                  </a:lnTo>
                  <a:cubicBezTo>
                    <a:pt x="3216286" y="12700"/>
                    <a:pt x="3282326" y="78740"/>
                    <a:pt x="3282326" y="158750"/>
                  </a:cubicBezTo>
                  <a:lnTo>
                    <a:pt x="3282326" y="734660"/>
                  </a:lnTo>
                  <a:cubicBezTo>
                    <a:pt x="3282326" y="814670"/>
                    <a:pt x="3216286" y="880710"/>
                    <a:pt x="3136276" y="880710"/>
                  </a:cubicBezTo>
                  <a:lnTo>
                    <a:pt x="158750" y="880710"/>
                  </a:lnTo>
                  <a:cubicBezTo>
                    <a:pt x="78740" y="880710"/>
                    <a:pt x="12700" y="815940"/>
                    <a:pt x="12700" y="734660"/>
                  </a:cubicBezTo>
                  <a:close/>
                  <a:moveTo>
                    <a:pt x="3322966" y="777840"/>
                  </a:moveTo>
                  <a:cubicBezTo>
                    <a:pt x="3322966" y="857850"/>
                    <a:pt x="3255656" y="923890"/>
                    <a:pt x="3175646" y="923890"/>
                  </a:cubicBezTo>
                  <a:lnTo>
                    <a:pt x="210346" y="923890"/>
                  </a:lnTo>
                  <a:cubicBezTo>
                    <a:pt x="157480" y="923890"/>
                    <a:pt x="120650" y="907380"/>
                    <a:pt x="93980" y="879440"/>
                  </a:cubicBezTo>
                  <a:cubicBezTo>
                    <a:pt x="114300" y="888330"/>
                    <a:pt x="135890" y="893410"/>
                    <a:pt x="160020" y="893410"/>
                  </a:cubicBezTo>
                  <a:lnTo>
                    <a:pt x="3137546" y="893410"/>
                  </a:lnTo>
                  <a:cubicBezTo>
                    <a:pt x="3225176" y="893410"/>
                    <a:pt x="3296296" y="822290"/>
                    <a:pt x="3296296" y="734660"/>
                  </a:cubicBezTo>
                  <a:lnTo>
                    <a:pt x="3296296" y="158750"/>
                  </a:lnTo>
                  <a:cubicBezTo>
                    <a:pt x="3296296" y="140970"/>
                    <a:pt x="3292486" y="123190"/>
                    <a:pt x="3287406" y="106680"/>
                  </a:cubicBezTo>
                  <a:cubicBezTo>
                    <a:pt x="3308996" y="132080"/>
                    <a:pt x="3322966" y="165100"/>
                    <a:pt x="3322966" y="201930"/>
                  </a:cubicBezTo>
                  <a:lnTo>
                    <a:pt x="3322966" y="777840"/>
                  </a:lnTo>
                  <a:cubicBezTo>
                    <a:pt x="3322966" y="777840"/>
                    <a:pt x="3322966" y="777840"/>
                    <a:pt x="3322966" y="777840"/>
                  </a:cubicBezTo>
                  <a:close/>
                </a:path>
              </a:pathLst>
            </a:custGeom>
            <a:solidFill>
              <a:srgbClr val="79CEFF"/>
            </a:solidFill>
          </p:spPr>
        </p:sp>
      </p:grpSp>
      <p:sp>
        <p:nvSpPr>
          <p:cNvPr id="104" name="TextBox 104"/>
          <p:cNvSpPr txBox="1"/>
          <p:nvPr/>
        </p:nvSpPr>
        <p:spPr>
          <a:xfrm>
            <a:off x="10159111" y="7394875"/>
            <a:ext cx="87057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Unmotivated</a:t>
            </a:r>
          </a:p>
        </p:txBody>
      </p:sp>
      <p:sp>
        <p:nvSpPr>
          <p:cNvPr id="105" name="AutoShape 105"/>
          <p:cNvSpPr/>
          <p:nvPr/>
        </p:nvSpPr>
        <p:spPr>
          <a:xfrm rot="7686">
            <a:off x="8700454" y="6839100"/>
            <a:ext cx="1378303" cy="0"/>
          </a:xfrm>
          <a:prstGeom prst="line">
            <a:avLst/>
          </a:prstGeom>
          <a:ln w="9525" cap="flat">
            <a:solidFill>
              <a:srgbClr val="A6A6A6"/>
            </a:solidFill>
            <a:prstDash val="solid"/>
            <a:headEnd type="none" w="sm" len="sm"/>
            <a:tailEnd type="none" w="sm" len="sm"/>
          </a:ln>
        </p:spPr>
      </p:sp>
      <p:grpSp>
        <p:nvGrpSpPr>
          <p:cNvPr id="106" name="Group 106"/>
          <p:cNvGrpSpPr/>
          <p:nvPr/>
        </p:nvGrpSpPr>
        <p:grpSpPr>
          <a:xfrm>
            <a:off x="10041302" y="6690507"/>
            <a:ext cx="1081430" cy="294104"/>
            <a:chOff x="0" y="0"/>
            <a:chExt cx="3334396" cy="906818"/>
          </a:xfrm>
        </p:grpSpPr>
        <p:sp>
          <p:nvSpPr>
            <p:cNvPr id="107" name="Freeform 107"/>
            <p:cNvSpPr/>
            <p:nvPr/>
          </p:nvSpPr>
          <p:spPr>
            <a:xfrm>
              <a:off x="92710" y="106680"/>
              <a:ext cx="3230256" cy="787438"/>
            </a:xfrm>
            <a:custGeom>
              <a:avLst/>
              <a:gdLst/>
              <a:ahLst/>
              <a:cxnLst/>
              <a:rect l="l" t="t" r="r" b="b"/>
              <a:pathLst>
                <a:path w="3230256" h="787438">
                  <a:moveTo>
                    <a:pt x="3203586" y="598208"/>
                  </a:moveTo>
                  <a:cubicBezTo>
                    <a:pt x="3203586" y="685838"/>
                    <a:pt x="3127386" y="756958"/>
                    <a:pt x="3046106" y="756958"/>
                  </a:cubicBezTo>
                  <a:lnTo>
                    <a:pt x="66040" y="756958"/>
                  </a:lnTo>
                  <a:cubicBezTo>
                    <a:pt x="43180" y="756958"/>
                    <a:pt x="20320" y="751878"/>
                    <a:pt x="0" y="742988"/>
                  </a:cubicBezTo>
                  <a:cubicBezTo>
                    <a:pt x="26670" y="770928"/>
                    <a:pt x="63500" y="787438"/>
                    <a:pt x="114715" y="787438"/>
                  </a:cubicBezTo>
                  <a:lnTo>
                    <a:pt x="3084206" y="787438"/>
                  </a:lnTo>
                  <a:cubicBezTo>
                    <a:pt x="3164216" y="787438"/>
                    <a:pt x="3230256" y="721398"/>
                    <a:pt x="3230256" y="641388"/>
                  </a:cubicBezTo>
                  <a:lnTo>
                    <a:pt x="3230256" y="95250"/>
                  </a:lnTo>
                  <a:cubicBezTo>
                    <a:pt x="3230256" y="58420"/>
                    <a:pt x="3216286" y="25400"/>
                    <a:pt x="3194696" y="0"/>
                  </a:cubicBezTo>
                  <a:cubicBezTo>
                    <a:pt x="3201046" y="16510"/>
                    <a:pt x="3203586" y="34290"/>
                    <a:pt x="3203586" y="52070"/>
                  </a:cubicBezTo>
                  <a:lnTo>
                    <a:pt x="3203586" y="598208"/>
                  </a:lnTo>
                  <a:lnTo>
                    <a:pt x="3203586" y="598208"/>
                  </a:lnTo>
                  <a:close/>
                </a:path>
              </a:pathLst>
            </a:custGeom>
            <a:solidFill>
              <a:srgbClr val="79CEFF"/>
            </a:solidFill>
          </p:spPr>
        </p:sp>
        <p:sp>
          <p:nvSpPr>
            <p:cNvPr id="108" name="Freeform 108"/>
            <p:cNvSpPr/>
            <p:nvPr/>
          </p:nvSpPr>
          <p:spPr>
            <a:xfrm>
              <a:off x="12700" y="12700"/>
              <a:ext cx="3269626" cy="838238"/>
            </a:xfrm>
            <a:custGeom>
              <a:avLst/>
              <a:gdLst/>
              <a:ahLst/>
              <a:cxnLst/>
              <a:rect l="l" t="t" r="r" b="b"/>
              <a:pathLst>
                <a:path w="3269626" h="838238">
                  <a:moveTo>
                    <a:pt x="146050" y="838238"/>
                  </a:moveTo>
                  <a:lnTo>
                    <a:pt x="3123576" y="838238"/>
                  </a:lnTo>
                  <a:cubicBezTo>
                    <a:pt x="3203586" y="838238"/>
                    <a:pt x="3269626" y="772198"/>
                    <a:pt x="3269626" y="692188"/>
                  </a:cubicBezTo>
                  <a:lnTo>
                    <a:pt x="3269626" y="146050"/>
                  </a:lnTo>
                  <a:cubicBezTo>
                    <a:pt x="3269626" y="66040"/>
                    <a:pt x="3203586" y="0"/>
                    <a:pt x="3123576" y="0"/>
                  </a:cubicBezTo>
                  <a:lnTo>
                    <a:pt x="146050" y="0"/>
                  </a:lnTo>
                  <a:cubicBezTo>
                    <a:pt x="66040" y="0"/>
                    <a:pt x="0" y="66040"/>
                    <a:pt x="0" y="146050"/>
                  </a:cubicBezTo>
                  <a:lnTo>
                    <a:pt x="0" y="692188"/>
                  </a:lnTo>
                  <a:cubicBezTo>
                    <a:pt x="0" y="773468"/>
                    <a:pt x="66040" y="838238"/>
                    <a:pt x="146050" y="838238"/>
                  </a:cubicBezTo>
                  <a:close/>
                </a:path>
              </a:pathLst>
            </a:custGeom>
            <a:solidFill>
              <a:srgbClr val="FFFFFF"/>
            </a:solidFill>
          </p:spPr>
        </p:sp>
        <p:sp>
          <p:nvSpPr>
            <p:cNvPr id="109" name="Freeform 109"/>
            <p:cNvSpPr/>
            <p:nvPr/>
          </p:nvSpPr>
          <p:spPr>
            <a:xfrm>
              <a:off x="0" y="0"/>
              <a:ext cx="3334396" cy="906818"/>
            </a:xfrm>
            <a:custGeom>
              <a:avLst/>
              <a:gdLst/>
              <a:ahLst/>
              <a:cxnLst/>
              <a:rect l="l" t="t" r="r" b="b"/>
              <a:pathLst>
                <a:path w="3334396" h="906818">
                  <a:moveTo>
                    <a:pt x="3270896" y="74930"/>
                  </a:moveTo>
                  <a:cubicBezTo>
                    <a:pt x="3242956" y="30480"/>
                    <a:pt x="3193426" y="0"/>
                    <a:pt x="3136276" y="0"/>
                  </a:cubicBezTo>
                  <a:lnTo>
                    <a:pt x="158750" y="0"/>
                  </a:lnTo>
                  <a:cubicBezTo>
                    <a:pt x="71120" y="0"/>
                    <a:pt x="0" y="71120"/>
                    <a:pt x="0" y="158750"/>
                  </a:cubicBezTo>
                  <a:lnTo>
                    <a:pt x="0" y="704888"/>
                  </a:lnTo>
                  <a:cubicBezTo>
                    <a:pt x="0" y="756958"/>
                    <a:pt x="25400" y="802678"/>
                    <a:pt x="63500" y="831888"/>
                  </a:cubicBezTo>
                  <a:cubicBezTo>
                    <a:pt x="91440" y="876338"/>
                    <a:pt x="140970" y="906818"/>
                    <a:pt x="210346" y="906818"/>
                  </a:cubicBezTo>
                  <a:lnTo>
                    <a:pt x="3175646" y="906818"/>
                  </a:lnTo>
                  <a:cubicBezTo>
                    <a:pt x="3263276" y="906818"/>
                    <a:pt x="3334396" y="835698"/>
                    <a:pt x="3334396" y="748068"/>
                  </a:cubicBezTo>
                  <a:lnTo>
                    <a:pt x="3334396" y="201930"/>
                  </a:lnTo>
                  <a:cubicBezTo>
                    <a:pt x="3334396" y="149860"/>
                    <a:pt x="3308996" y="104140"/>
                    <a:pt x="3270896" y="74930"/>
                  </a:cubicBezTo>
                  <a:close/>
                  <a:moveTo>
                    <a:pt x="12700" y="704888"/>
                  </a:moveTo>
                  <a:lnTo>
                    <a:pt x="12700" y="158750"/>
                  </a:lnTo>
                  <a:cubicBezTo>
                    <a:pt x="12700" y="78740"/>
                    <a:pt x="78740" y="12700"/>
                    <a:pt x="158750" y="12700"/>
                  </a:cubicBezTo>
                  <a:lnTo>
                    <a:pt x="3136276" y="12700"/>
                  </a:lnTo>
                  <a:cubicBezTo>
                    <a:pt x="3216286" y="12700"/>
                    <a:pt x="3282326" y="78740"/>
                    <a:pt x="3282326" y="158750"/>
                  </a:cubicBezTo>
                  <a:lnTo>
                    <a:pt x="3282326" y="704888"/>
                  </a:lnTo>
                  <a:cubicBezTo>
                    <a:pt x="3282326" y="784898"/>
                    <a:pt x="3216286" y="850938"/>
                    <a:pt x="3136276" y="850938"/>
                  </a:cubicBezTo>
                  <a:lnTo>
                    <a:pt x="158750" y="850938"/>
                  </a:lnTo>
                  <a:cubicBezTo>
                    <a:pt x="78740" y="850938"/>
                    <a:pt x="12700" y="786168"/>
                    <a:pt x="12700" y="704888"/>
                  </a:cubicBezTo>
                  <a:close/>
                  <a:moveTo>
                    <a:pt x="3322966" y="748068"/>
                  </a:moveTo>
                  <a:cubicBezTo>
                    <a:pt x="3322966" y="828078"/>
                    <a:pt x="3255656" y="894118"/>
                    <a:pt x="3175646" y="894118"/>
                  </a:cubicBezTo>
                  <a:lnTo>
                    <a:pt x="210346" y="894118"/>
                  </a:lnTo>
                  <a:cubicBezTo>
                    <a:pt x="157480" y="894118"/>
                    <a:pt x="120650" y="877608"/>
                    <a:pt x="93980" y="849668"/>
                  </a:cubicBezTo>
                  <a:cubicBezTo>
                    <a:pt x="114300" y="858558"/>
                    <a:pt x="135890" y="863638"/>
                    <a:pt x="160020" y="863638"/>
                  </a:cubicBezTo>
                  <a:lnTo>
                    <a:pt x="3137546" y="863638"/>
                  </a:lnTo>
                  <a:cubicBezTo>
                    <a:pt x="3225176" y="863638"/>
                    <a:pt x="3296296" y="792518"/>
                    <a:pt x="3296296" y="704888"/>
                  </a:cubicBezTo>
                  <a:lnTo>
                    <a:pt x="3296296" y="158750"/>
                  </a:lnTo>
                  <a:cubicBezTo>
                    <a:pt x="3296296" y="140970"/>
                    <a:pt x="3292486" y="123190"/>
                    <a:pt x="3287406" y="106680"/>
                  </a:cubicBezTo>
                  <a:cubicBezTo>
                    <a:pt x="3308996" y="132080"/>
                    <a:pt x="3322966" y="165100"/>
                    <a:pt x="3322966" y="201930"/>
                  </a:cubicBezTo>
                  <a:lnTo>
                    <a:pt x="3322966" y="748068"/>
                  </a:lnTo>
                  <a:cubicBezTo>
                    <a:pt x="3322966" y="748068"/>
                    <a:pt x="3322966" y="748068"/>
                    <a:pt x="3322966" y="748068"/>
                  </a:cubicBezTo>
                  <a:close/>
                </a:path>
              </a:pathLst>
            </a:custGeom>
            <a:solidFill>
              <a:srgbClr val="79CEFF"/>
            </a:solidFill>
          </p:spPr>
        </p:sp>
      </p:grpSp>
      <p:sp>
        <p:nvSpPr>
          <p:cNvPr id="110" name="TextBox 110"/>
          <p:cNvSpPr txBox="1"/>
          <p:nvPr/>
        </p:nvSpPr>
        <p:spPr>
          <a:xfrm>
            <a:off x="10157586" y="6733165"/>
            <a:ext cx="848863" cy="227457"/>
          </a:xfrm>
          <a:prstGeom prst="rect">
            <a:avLst/>
          </a:prstGeom>
        </p:spPr>
        <p:txBody>
          <a:bodyPr lIns="0" tIns="0" rIns="0" bIns="0" rtlCol="0" anchor="t">
            <a:spAutoFit/>
          </a:bodyPr>
          <a:lstStyle/>
          <a:p>
            <a:pPr algn="ctr">
              <a:lnSpc>
                <a:spcPts val="872"/>
              </a:lnSpc>
            </a:pPr>
            <a:r>
              <a:rPr lang="en-US" sz="969" spc="48">
                <a:solidFill>
                  <a:srgbClr val="1D0230"/>
                </a:solidFill>
                <a:latin typeface="ABeeZee Bold"/>
              </a:rPr>
              <a:t>Annoyed/</a:t>
            </a:r>
          </a:p>
          <a:p>
            <a:pPr algn="ctr">
              <a:lnSpc>
                <a:spcPts val="872"/>
              </a:lnSpc>
            </a:pPr>
            <a:r>
              <a:rPr lang="en-US" sz="969" spc="48">
                <a:solidFill>
                  <a:srgbClr val="1D0230"/>
                </a:solidFill>
                <a:latin typeface="ABeeZee Bold"/>
              </a:rPr>
              <a:t>Frustated</a:t>
            </a:r>
          </a:p>
        </p:txBody>
      </p:sp>
      <p:sp>
        <p:nvSpPr>
          <p:cNvPr id="111" name="AutoShape 111"/>
          <p:cNvSpPr/>
          <p:nvPr/>
        </p:nvSpPr>
        <p:spPr>
          <a:xfrm rot="-60253">
            <a:off x="8684808" y="7775845"/>
            <a:ext cx="288799" cy="0"/>
          </a:xfrm>
          <a:prstGeom prst="line">
            <a:avLst/>
          </a:prstGeom>
          <a:ln w="9525" cap="flat">
            <a:solidFill>
              <a:srgbClr val="A6A6A6"/>
            </a:solidFill>
            <a:prstDash val="solid"/>
            <a:headEnd type="none" w="sm" len="sm"/>
            <a:tailEnd type="none" w="sm" len="sm"/>
          </a:ln>
        </p:spPr>
      </p:sp>
      <p:sp>
        <p:nvSpPr>
          <p:cNvPr id="112" name="AutoShape 112"/>
          <p:cNvSpPr/>
          <p:nvPr/>
        </p:nvSpPr>
        <p:spPr>
          <a:xfrm>
            <a:off x="8681541" y="6513311"/>
            <a:ext cx="307665" cy="0"/>
          </a:xfrm>
          <a:prstGeom prst="line">
            <a:avLst/>
          </a:prstGeom>
          <a:ln w="9525" cap="flat">
            <a:solidFill>
              <a:srgbClr val="A6A6A6"/>
            </a:solidFill>
            <a:prstDash val="solid"/>
            <a:headEnd type="none" w="sm" len="sm"/>
            <a:tailEnd type="none" w="sm" len="sm"/>
          </a:ln>
        </p:spPr>
      </p:sp>
      <p:sp>
        <p:nvSpPr>
          <p:cNvPr id="113" name="AutoShape 113"/>
          <p:cNvSpPr/>
          <p:nvPr/>
        </p:nvSpPr>
        <p:spPr>
          <a:xfrm>
            <a:off x="8684624" y="5119526"/>
            <a:ext cx="307665" cy="0"/>
          </a:xfrm>
          <a:prstGeom prst="line">
            <a:avLst/>
          </a:prstGeom>
          <a:ln w="9525" cap="flat">
            <a:solidFill>
              <a:srgbClr val="A6A6A6"/>
            </a:solidFill>
            <a:prstDash val="solid"/>
            <a:headEnd type="none" w="sm" len="sm"/>
            <a:tailEnd type="none" w="sm" len="sm"/>
          </a:ln>
        </p:spPr>
      </p:sp>
      <p:sp>
        <p:nvSpPr>
          <p:cNvPr id="114" name="AutoShape 114"/>
          <p:cNvSpPr/>
          <p:nvPr/>
        </p:nvSpPr>
        <p:spPr>
          <a:xfrm>
            <a:off x="8675375" y="3844416"/>
            <a:ext cx="307665" cy="0"/>
          </a:xfrm>
          <a:prstGeom prst="line">
            <a:avLst/>
          </a:prstGeom>
          <a:ln w="9525" cap="flat">
            <a:solidFill>
              <a:srgbClr val="A6A6A6"/>
            </a:solidFill>
            <a:prstDash val="solid"/>
            <a:headEnd type="none" w="sm" len="sm"/>
            <a:tailEnd type="none" w="sm" len="sm"/>
          </a:ln>
        </p:spPr>
      </p:sp>
      <p:sp>
        <p:nvSpPr>
          <p:cNvPr id="115" name="AutoShape 115"/>
          <p:cNvSpPr/>
          <p:nvPr/>
        </p:nvSpPr>
        <p:spPr>
          <a:xfrm>
            <a:off x="8684624" y="3224158"/>
            <a:ext cx="307665" cy="0"/>
          </a:xfrm>
          <a:prstGeom prst="line">
            <a:avLst/>
          </a:prstGeom>
          <a:ln w="9525" cap="flat">
            <a:solidFill>
              <a:srgbClr val="A6A6A6"/>
            </a:solidFill>
            <a:prstDash val="solid"/>
            <a:headEnd type="none" w="sm" len="sm"/>
            <a:tailEnd type="none" w="sm" len="sm"/>
          </a:ln>
        </p:spPr>
      </p:sp>
      <p:grpSp>
        <p:nvGrpSpPr>
          <p:cNvPr id="116" name="Group 116"/>
          <p:cNvGrpSpPr/>
          <p:nvPr/>
        </p:nvGrpSpPr>
        <p:grpSpPr>
          <a:xfrm>
            <a:off x="8972251" y="3070634"/>
            <a:ext cx="1081430" cy="310129"/>
            <a:chOff x="0" y="0"/>
            <a:chExt cx="3334396" cy="956227"/>
          </a:xfrm>
        </p:grpSpPr>
        <p:sp>
          <p:nvSpPr>
            <p:cNvPr id="117" name="Freeform 117"/>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18" name="Freeform 118"/>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19" name="Freeform 119"/>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20" name="TextBox 120"/>
          <p:cNvSpPr txBox="1"/>
          <p:nvPr/>
        </p:nvSpPr>
        <p:spPr>
          <a:xfrm>
            <a:off x="9138021" y="3149611"/>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Appetite</a:t>
            </a:r>
          </a:p>
        </p:txBody>
      </p:sp>
      <p:grpSp>
        <p:nvGrpSpPr>
          <p:cNvPr id="121" name="Group 121"/>
          <p:cNvGrpSpPr/>
          <p:nvPr/>
        </p:nvGrpSpPr>
        <p:grpSpPr>
          <a:xfrm>
            <a:off x="9006576" y="8132891"/>
            <a:ext cx="1081430" cy="310129"/>
            <a:chOff x="0" y="0"/>
            <a:chExt cx="3334396" cy="956227"/>
          </a:xfrm>
        </p:grpSpPr>
        <p:sp>
          <p:nvSpPr>
            <p:cNvPr id="122" name="Freeform 122"/>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FFD18C"/>
            </a:solidFill>
          </p:spPr>
        </p:sp>
        <p:sp>
          <p:nvSpPr>
            <p:cNvPr id="123" name="Freeform 123"/>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24" name="Freeform 124"/>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FFD18C"/>
            </a:solidFill>
          </p:spPr>
        </p:sp>
      </p:grpSp>
      <p:sp>
        <p:nvSpPr>
          <p:cNvPr id="125" name="TextBox 125"/>
          <p:cNvSpPr txBox="1"/>
          <p:nvPr/>
        </p:nvSpPr>
        <p:spPr>
          <a:xfrm>
            <a:off x="9135866" y="8236492"/>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Family</a:t>
            </a:r>
          </a:p>
        </p:txBody>
      </p:sp>
      <p:grpSp>
        <p:nvGrpSpPr>
          <p:cNvPr id="126" name="Group 126"/>
          <p:cNvGrpSpPr/>
          <p:nvPr/>
        </p:nvGrpSpPr>
        <p:grpSpPr>
          <a:xfrm>
            <a:off x="8989207" y="8753149"/>
            <a:ext cx="1081430" cy="310129"/>
            <a:chOff x="0" y="0"/>
            <a:chExt cx="3334396" cy="956227"/>
          </a:xfrm>
        </p:grpSpPr>
        <p:sp>
          <p:nvSpPr>
            <p:cNvPr id="127" name="Freeform 127"/>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FFD18C"/>
            </a:solidFill>
          </p:spPr>
        </p:sp>
        <p:sp>
          <p:nvSpPr>
            <p:cNvPr id="128" name="Freeform 128"/>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29" name="Freeform 129"/>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FFD18C"/>
            </a:solidFill>
          </p:spPr>
        </p:sp>
      </p:grpSp>
      <p:sp>
        <p:nvSpPr>
          <p:cNvPr id="130" name="TextBox 130"/>
          <p:cNvSpPr txBox="1"/>
          <p:nvPr/>
        </p:nvSpPr>
        <p:spPr>
          <a:xfrm>
            <a:off x="9154977" y="8856750"/>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Friends</a:t>
            </a:r>
          </a:p>
        </p:txBody>
      </p:sp>
      <p:sp>
        <p:nvSpPr>
          <p:cNvPr id="131" name="AutoShape 131"/>
          <p:cNvSpPr/>
          <p:nvPr/>
        </p:nvSpPr>
        <p:spPr>
          <a:xfrm>
            <a:off x="8684624" y="5755090"/>
            <a:ext cx="307665" cy="0"/>
          </a:xfrm>
          <a:prstGeom prst="line">
            <a:avLst/>
          </a:prstGeom>
          <a:ln w="9525" cap="flat">
            <a:solidFill>
              <a:srgbClr val="A6A6A6"/>
            </a:solidFill>
            <a:prstDash val="solid"/>
            <a:headEnd type="none" w="sm" len="sm"/>
            <a:tailEnd type="none" w="sm" len="sm"/>
          </a:ln>
        </p:spPr>
      </p:sp>
      <p:grpSp>
        <p:nvGrpSpPr>
          <p:cNvPr id="132" name="Group 132"/>
          <p:cNvGrpSpPr/>
          <p:nvPr/>
        </p:nvGrpSpPr>
        <p:grpSpPr>
          <a:xfrm>
            <a:off x="8981496" y="5600025"/>
            <a:ext cx="1081430" cy="310129"/>
            <a:chOff x="0" y="0"/>
            <a:chExt cx="3334396" cy="956227"/>
          </a:xfrm>
        </p:grpSpPr>
        <p:sp>
          <p:nvSpPr>
            <p:cNvPr id="133" name="Freeform 133"/>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34" name="Freeform 134"/>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35" name="Freeform 135"/>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36" name="TextBox 136"/>
          <p:cNvSpPr txBox="1"/>
          <p:nvPr/>
        </p:nvSpPr>
        <p:spPr>
          <a:xfrm>
            <a:off x="9147266" y="5680543"/>
            <a:ext cx="749890"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Mobility</a:t>
            </a:r>
          </a:p>
        </p:txBody>
      </p:sp>
      <p:sp>
        <p:nvSpPr>
          <p:cNvPr id="137" name="AutoShape 137"/>
          <p:cNvSpPr/>
          <p:nvPr/>
        </p:nvSpPr>
        <p:spPr>
          <a:xfrm>
            <a:off x="10603645" y="2630814"/>
            <a:ext cx="618613" cy="0"/>
          </a:xfrm>
          <a:prstGeom prst="line">
            <a:avLst/>
          </a:prstGeom>
          <a:ln w="9525" cap="flat">
            <a:solidFill>
              <a:srgbClr val="A6A6A6"/>
            </a:solidFill>
            <a:prstDash val="solid"/>
            <a:headEnd type="none" w="sm" len="sm"/>
            <a:tailEnd type="none" w="sm" len="sm"/>
          </a:ln>
        </p:spPr>
      </p:sp>
      <p:sp>
        <p:nvSpPr>
          <p:cNvPr id="138" name="AutoShape 138"/>
          <p:cNvSpPr/>
          <p:nvPr/>
        </p:nvSpPr>
        <p:spPr>
          <a:xfrm rot="-40064">
            <a:off x="11144355" y="2933014"/>
            <a:ext cx="132214" cy="0"/>
          </a:xfrm>
          <a:prstGeom prst="line">
            <a:avLst/>
          </a:prstGeom>
          <a:ln w="9525" cap="flat">
            <a:solidFill>
              <a:srgbClr val="A6A6A6"/>
            </a:solidFill>
            <a:prstDash val="solid"/>
            <a:headEnd type="none" w="sm" len="sm"/>
            <a:tailEnd type="none" w="sm" len="sm"/>
          </a:ln>
        </p:spPr>
      </p:sp>
      <p:grpSp>
        <p:nvGrpSpPr>
          <p:cNvPr id="139" name="Group 139"/>
          <p:cNvGrpSpPr/>
          <p:nvPr/>
        </p:nvGrpSpPr>
        <p:grpSpPr>
          <a:xfrm>
            <a:off x="11222258" y="2801082"/>
            <a:ext cx="925480" cy="273874"/>
            <a:chOff x="0" y="0"/>
            <a:chExt cx="3334396" cy="986737"/>
          </a:xfrm>
        </p:grpSpPr>
        <p:sp>
          <p:nvSpPr>
            <p:cNvPr id="140" name="Freeform 140"/>
            <p:cNvSpPr/>
            <p:nvPr/>
          </p:nvSpPr>
          <p:spPr>
            <a:xfrm>
              <a:off x="92710" y="106680"/>
              <a:ext cx="3230256" cy="867357"/>
            </a:xfrm>
            <a:custGeom>
              <a:avLst/>
              <a:gdLst/>
              <a:ahLst/>
              <a:cxnLst/>
              <a:rect l="l" t="t" r="r" b="b"/>
              <a:pathLst>
                <a:path w="3230256" h="867357">
                  <a:moveTo>
                    <a:pt x="3203586" y="678127"/>
                  </a:moveTo>
                  <a:cubicBezTo>
                    <a:pt x="3203586" y="765757"/>
                    <a:pt x="3127386" y="836877"/>
                    <a:pt x="3046106" y="836877"/>
                  </a:cubicBezTo>
                  <a:lnTo>
                    <a:pt x="66040" y="836877"/>
                  </a:lnTo>
                  <a:cubicBezTo>
                    <a:pt x="43180" y="836877"/>
                    <a:pt x="20320" y="831797"/>
                    <a:pt x="0" y="822907"/>
                  </a:cubicBezTo>
                  <a:cubicBezTo>
                    <a:pt x="26670" y="850847"/>
                    <a:pt x="63500" y="867357"/>
                    <a:pt x="114715" y="867357"/>
                  </a:cubicBezTo>
                  <a:lnTo>
                    <a:pt x="3084206" y="867357"/>
                  </a:lnTo>
                  <a:cubicBezTo>
                    <a:pt x="3164216" y="867357"/>
                    <a:pt x="3230256" y="801317"/>
                    <a:pt x="3230256" y="721307"/>
                  </a:cubicBezTo>
                  <a:lnTo>
                    <a:pt x="3230256" y="95250"/>
                  </a:lnTo>
                  <a:cubicBezTo>
                    <a:pt x="3230256" y="58420"/>
                    <a:pt x="3216286" y="25400"/>
                    <a:pt x="3194696" y="0"/>
                  </a:cubicBezTo>
                  <a:cubicBezTo>
                    <a:pt x="3201046" y="16510"/>
                    <a:pt x="3203586" y="34290"/>
                    <a:pt x="3203586" y="52070"/>
                  </a:cubicBezTo>
                  <a:lnTo>
                    <a:pt x="3203586" y="678127"/>
                  </a:lnTo>
                  <a:lnTo>
                    <a:pt x="3203586" y="678127"/>
                  </a:lnTo>
                  <a:close/>
                </a:path>
              </a:pathLst>
            </a:custGeom>
            <a:solidFill>
              <a:srgbClr val="D7E892"/>
            </a:solidFill>
          </p:spPr>
        </p:sp>
        <p:sp>
          <p:nvSpPr>
            <p:cNvPr id="141" name="Freeform 141"/>
            <p:cNvSpPr/>
            <p:nvPr/>
          </p:nvSpPr>
          <p:spPr>
            <a:xfrm>
              <a:off x="12700" y="12700"/>
              <a:ext cx="3269626" cy="918157"/>
            </a:xfrm>
            <a:custGeom>
              <a:avLst/>
              <a:gdLst/>
              <a:ahLst/>
              <a:cxnLst/>
              <a:rect l="l" t="t" r="r" b="b"/>
              <a:pathLst>
                <a:path w="3269626" h="918157">
                  <a:moveTo>
                    <a:pt x="146050" y="918157"/>
                  </a:moveTo>
                  <a:lnTo>
                    <a:pt x="3123576" y="918157"/>
                  </a:lnTo>
                  <a:cubicBezTo>
                    <a:pt x="3203586" y="918157"/>
                    <a:pt x="3269626" y="852117"/>
                    <a:pt x="3269626" y="772107"/>
                  </a:cubicBezTo>
                  <a:lnTo>
                    <a:pt x="3269626" y="146050"/>
                  </a:lnTo>
                  <a:cubicBezTo>
                    <a:pt x="3269626" y="66040"/>
                    <a:pt x="3203586" y="0"/>
                    <a:pt x="3123576" y="0"/>
                  </a:cubicBezTo>
                  <a:lnTo>
                    <a:pt x="146050" y="0"/>
                  </a:lnTo>
                  <a:cubicBezTo>
                    <a:pt x="66040" y="0"/>
                    <a:pt x="0" y="66040"/>
                    <a:pt x="0" y="146050"/>
                  </a:cubicBezTo>
                  <a:lnTo>
                    <a:pt x="0" y="772107"/>
                  </a:lnTo>
                  <a:cubicBezTo>
                    <a:pt x="0" y="853387"/>
                    <a:pt x="66040" y="918157"/>
                    <a:pt x="146050" y="918157"/>
                  </a:cubicBezTo>
                  <a:close/>
                </a:path>
              </a:pathLst>
            </a:custGeom>
            <a:solidFill>
              <a:srgbClr val="FFFFFF"/>
            </a:solidFill>
          </p:spPr>
        </p:sp>
        <p:sp>
          <p:nvSpPr>
            <p:cNvPr id="142" name="Freeform 142"/>
            <p:cNvSpPr/>
            <p:nvPr/>
          </p:nvSpPr>
          <p:spPr>
            <a:xfrm>
              <a:off x="0" y="0"/>
              <a:ext cx="3334396" cy="986737"/>
            </a:xfrm>
            <a:custGeom>
              <a:avLst/>
              <a:gdLst/>
              <a:ahLst/>
              <a:cxnLst/>
              <a:rect l="l" t="t" r="r" b="b"/>
              <a:pathLst>
                <a:path w="3334396" h="986737">
                  <a:moveTo>
                    <a:pt x="3270896" y="74930"/>
                  </a:moveTo>
                  <a:cubicBezTo>
                    <a:pt x="3242956" y="30480"/>
                    <a:pt x="3193426" y="0"/>
                    <a:pt x="3136276" y="0"/>
                  </a:cubicBezTo>
                  <a:lnTo>
                    <a:pt x="158750" y="0"/>
                  </a:lnTo>
                  <a:cubicBezTo>
                    <a:pt x="71120" y="0"/>
                    <a:pt x="0" y="71120"/>
                    <a:pt x="0" y="158750"/>
                  </a:cubicBezTo>
                  <a:lnTo>
                    <a:pt x="0" y="784807"/>
                  </a:lnTo>
                  <a:cubicBezTo>
                    <a:pt x="0" y="836877"/>
                    <a:pt x="25400" y="882597"/>
                    <a:pt x="63500" y="911807"/>
                  </a:cubicBezTo>
                  <a:cubicBezTo>
                    <a:pt x="91440" y="956257"/>
                    <a:pt x="140970" y="986737"/>
                    <a:pt x="210346" y="986737"/>
                  </a:cubicBezTo>
                  <a:lnTo>
                    <a:pt x="3175646" y="986737"/>
                  </a:lnTo>
                  <a:cubicBezTo>
                    <a:pt x="3263276" y="986737"/>
                    <a:pt x="3334396" y="915617"/>
                    <a:pt x="3334396" y="827987"/>
                  </a:cubicBezTo>
                  <a:lnTo>
                    <a:pt x="3334396" y="201930"/>
                  </a:lnTo>
                  <a:cubicBezTo>
                    <a:pt x="3334396" y="149860"/>
                    <a:pt x="3308996" y="104140"/>
                    <a:pt x="3270896" y="74930"/>
                  </a:cubicBezTo>
                  <a:close/>
                  <a:moveTo>
                    <a:pt x="12700" y="784807"/>
                  </a:moveTo>
                  <a:lnTo>
                    <a:pt x="12700" y="158750"/>
                  </a:lnTo>
                  <a:cubicBezTo>
                    <a:pt x="12700" y="78740"/>
                    <a:pt x="78740" y="12700"/>
                    <a:pt x="158750" y="12700"/>
                  </a:cubicBezTo>
                  <a:lnTo>
                    <a:pt x="3136276" y="12700"/>
                  </a:lnTo>
                  <a:cubicBezTo>
                    <a:pt x="3216286" y="12700"/>
                    <a:pt x="3282326" y="78740"/>
                    <a:pt x="3282326" y="158750"/>
                  </a:cubicBezTo>
                  <a:lnTo>
                    <a:pt x="3282326" y="784807"/>
                  </a:lnTo>
                  <a:cubicBezTo>
                    <a:pt x="3282326" y="864817"/>
                    <a:pt x="3216286" y="930857"/>
                    <a:pt x="3136276" y="930857"/>
                  </a:cubicBezTo>
                  <a:lnTo>
                    <a:pt x="158750" y="930857"/>
                  </a:lnTo>
                  <a:cubicBezTo>
                    <a:pt x="78740" y="930857"/>
                    <a:pt x="12700" y="866087"/>
                    <a:pt x="12700" y="784807"/>
                  </a:cubicBezTo>
                  <a:close/>
                  <a:moveTo>
                    <a:pt x="3322966" y="827987"/>
                  </a:moveTo>
                  <a:cubicBezTo>
                    <a:pt x="3322966" y="907997"/>
                    <a:pt x="3255656" y="974037"/>
                    <a:pt x="3175646" y="974037"/>
                  </a:cubicBezTo>
                  <a:lnTo>
                    <a:pt x="210346" y="974037"/>
                  </a:lnTo>
                  <a:cubicBezTo>
                    <a:pt x="157480" y="974037"/>
                    <a:pt x="120650" y="957527"/>
                    <a:pt x="93980" y="929587"/>
                  </a:cubicBezTo>
                  <a:cubicBezTo>
                    <a:pt x="114300" y="938477"/>
                    <a:pt x="135890" y="943557"/>
                    <a:pt x="160020" y="943557"/>
                  </a:cubicBezTo>
                  <a:lnTo>
                    <a:pt x="3137546" y="943557"/>
                  </a:lnTo>
                  <a:cubicBezTo>
                    <a:pt x="3225176" y="943557"/>
                    <a:pt x="3296296" y="872437"/>
                    <a:pt x="3296296" y="784807"/>
                  </a:cubicBezTo>
                  <a:lnTo>
                    <a:pt x="3296296" y="158750"/>
                  </a:lnTo>
                  <a:cubicBezTo>
                    <a:pt x="3296296" y="140970"/>
                    <a:pt x="3292486" y="123190"/>
                    <a:pt x="3287406" y="106680"/>
                  </a:cubicBezTo>
                  <a:cubicBezTo>
                    <a:pt x="3308996" y="132080"/>
                    <a:pt x="3322966" y="165100"/>
                    <a:pt x="3322966" y="201930"/>
                  </a:cubicBezTo>
                  <a:lnTo>
                    <a:pt x="3322966" y="827987"/>
                  </a:lnTo>
                  <a:cubicBezTo>
                    <a:pt x="3322966" y="827987"/>
                    <a:pt x="3322966" y="827987"/>
                    <a:pt x="3322966" y="827987"/>
                  </a:cubicBezTo>
                  <a:close/>
                </a:path>
              </a:pathLst>
            </a:custGeom>
            <a:solidFill>
              <a:srgbClr val="D7E892"/>
            </a:solidFill>
          </p:spPr>
        </p:sp>
      </p:grpSp>
      <p:sp>
        <p:nvSpPr>
          <p:cNvPr id="143" name="TextBox 143"/>
          <p:cNvSpPr txBox="1"/>
          <p:nvPr/>
        </p:nvSpPr>
        <p:spPr>
          <a:xfrm>
            <a:off x="11364123" y="2868337"/>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Nauseous</a:t>
            </a:r>
          </a:p>
        </p:txBody>
      </p:sp>
      <p:sp>
        <p:nvSpPr>
          <p:cNvPr id="144" name="AutoShape 144"/>
          <p:cNvSpPr/>
          <p:nvPr/>
        </p:nvSpPr>
        <p:spPr>
          <a:xfrm>
            <a:off x="10603645" y="3233089"/>
            <a:ext cx="618613" cy="0"/>
          </a:xfrm>
          <a:prstGeom prst="line">
            <a:avLst/>
          </a:prstGeom>
          <a:ln w="9525" cap="flat">
            <a:solidFill>
              <a:srgbClr val="A6A6A6"/>
            </a:solidFill>
            <a:prstDash val="solid"/>
            <a:headEnd type="none" w="sm" len="sm"/>
            <a:tailEnd type="none" w="sm" len="sm"/>
          </a:ln>
        </p:spPr>
      </p:sp>
      <p:sp>
        <p:nvSpPr>
          <p:cNvPr id="145" name="AutoShape 145"/>
          <p:cNvSpPr/>
          <p:nvPr/>
        </p:nvSpPr>
        <p:spPr>
          <a:xfrm rot="-5400000">
            <a:off x="10302508" y="2931952"/>
            <a:ext cx="605356" cy="0"/>
          </a:xfrm>
          <a:prstGeom prst="line">
            <a:avLst/>
          </a:prstGeom>
          <a:ln w="9525" cap="flat">
            <a:solidFill>
              <a:srgbClr val="A6A6A6"/>
            </a:solidFill>
            <a:prstDash val="solid"/>
            <a:headEnd type="none" w="sm" len="sm"/>
            <a:tailEnd type="none" w="sm" len="sm"/>
          </a:ln>
        </p:spPr>
      </p:sp>
      <p:grpSp>
        <p:nvGrpSpPr>
          <p:cNvPr id="146" name="Group 146"/>
          <p:cNvGrpSpPr/>
          <p:nvPr/>
        </p:nvGrpSpPr>
        <p:grpSpPr>
          <a:xfrm>
            <a:off x="10062930" y="2785089"/>
            <a:ext cx="1081430" cy="300473"/>
            <a:chOff x="0" y="0"/>
            <a:chExt cx="3334396" cy="926455"/>
          </a:xfrm>
        </p:grpSpPr>
        <p:sp>
          <p:nvSpPr>
            <p:cNvPr id="147" name="Freeform 147"/>
            <p:cNvSpPr/>
            <p:nvPr/>
          </p:nvSpPr>
          <p:spPr>
            <a:xfrm>
              <a:off x="92710" y="106680"/>
              <a:ext cx="3230256" cy="807075"/>
            </a:xfrm>
            <a:custGeom>
              <a:avLst/>
              <a:gdLst/>
              <a:ahLst/>
              <a:cxnLst/>
              <a:rect l="l" t="t" r="r" b="b"/>
              <a:pathLst>
                <a:path w="3230256" h="807075">
                  <a:moveTo>
                    <a:pt x="3203586" y="617845"/>
                  </a:moveTo>
                  <a:cubicBezTo>
                    <a:pt x="3203586" y="705475"/>
                    <a:pt x="3127386" y="776595"/>
                    <a:pt x="3046106" y="776595"/>
                  </a:cubicBezTo>
                  <a:lnTo>
                    <a:pt x="66040" y="776595"/>
                  </a:lnTo>
                  <a:cubicBezTo>
                    <a:pt x="43180" y="776595"/>
                    <a:pt x="20320" y="771515"/>
                    <a:pt x="0" y="762625"/>
                  </a:cubicBezTo>
                  <a:cubicBezTo>
                    <a:pt x="26670" y="790565"/>
                    <a:pt x="63500" y="807075"/>
                    <a:pt x="114715" y="807075"/>
                  </a:cubicBezTo>
                  <a:lnTo>
                    <a:pt x="3084206" y="807075"/>
                  </a:lnTo>
                  <a:cubicBezTo>
                    <a:pt x="3164216" y="807075"/>
                    <a:pt x="3230256" y="741035"/>
                    <a:pt x="3230256" y="661025"/>
                  </a:cubicBezTo>
                  <a:lnTo>
                    <a:pt x="3230256" y="95250"/>
                  </a:lnTo>
                  <a:cubicBezTo>
                    <a:pt x="3230256" y="58420"/>
                    <a:pt x="3216286" y="25400"/>
                    <a:pt x="3194696" y="0"/>
                  </a:cubicBezTo>
                  <a:cubicBezTo>
                    <a:pt x="3201046" y="16510"/>
                    <a:pt x="3203586" y="34290"/>
                    <a:pt x="3203586" y="52070"/>
                  </a:cubicBezTo>
                  <a:lnTo>
                    <a:pt x="3203586" y="617845"/>
                  </a:lnTo>
                  <a:lnTo>
                    <a:pt x="3203586" y="617845"/>
                  </a:lnTo>
                  <a:close/>
                </a:path>
              </a:pathLst>
            </a:custGeom>
            <a:solidFill>
              <a:srgbClr val="D7E892"/>
            </a:solidFill>
          </p:spPr>
        </p:sp>
        <p:sp>
          <p:nvSpPr>
            <p:cNvPr id="148" name="Freeform 148"/>
            <p:cNvSpPr/>
            <p:nvPr/>
          </p:nvSpPr>
          <p:spPr>
            <a:xfrm>
              <a:off x="12700" y="12700"/>
              <a:ext cx="3269626" cy="857875"/>
            </a:xfrm>
            <a:custGeom>
              <a:avLst/>
              <a:gdLst/>
              <a:ahLst/>
              <a:cxnLst/>
              <a:rect l="l" t="t" r="r" b="b"/>
              <a:pathLst>
                <a:path w="3269626" h="857875">
                  <a:moveTo>
                    <a:pt x="146050" y="857875"/>
                  </a:moveTo>
                  <a:lnTo>
                    <a:pt x="3123576" y="857875"/>
                  </a:lnTo>
                  <a:cubicBezTo>
                    <a:pt x="3203586" y="857875"/>
                    <a:pt x="3269626" y="791835"/>
                    <a:pt x="3269626" y="711825"/>
                  </a:cubicBezTo>
                  <a:lnTo>
                    <a:pt x="3269626" y="146050"/>
                  </a:lnTo>
                  <a:cubicBezTo>
                    <a:pt x="3269626" y="66040"/>
                    <a:pt x="3203586" y="0"/>
                    <a:pt x="3123576" y="0"/>
                  </a:cubicBezTo>
                  <a:lnTo>
                    <a:pt x="146050" y="0"/>
                  </a:lnTo>
                  <a:cubicBezTo>
                    <a:pt x="66040" y="0"/>
                    <a:pt x="0" y="66040"/>
                    <a:pt x="0" y="146050"/>
                  </a:cubicBezTo>
                  <a:lnTo>
                    <a:pt x="0" y="711825"/>
                  </a:lnTo>
                  <a:cubicBezTo>
                    <a:pt x="0" y="793105"/>
                    <a:pt x="66040" y="857875"/>
                    <a:pt x="146050" y="857875"/>
                  </a:cubicBezTo>
                  <a:close/>
                </a:path>
              </a:pathLst>
            </a:custGeom>
            <a:solidFill>
              <a:srgbClr val="FFFFFF"/>
            </a:solidFill>
          </p:spPr>
        </p:sp>
        <p:sp>
          <p:nvSpPr>
            <p:cNvPr id="149" name="Freeform 149"/>
            <p:cNvSpPr/>
            <p:nvPr/>
          </p:nvSpPr>
          <p:spPr>
            <a:xfrm>
              <a:off x="0" y="0"/>
              <a:ext cx="3334396" cy="926455"/>
            </a:xfrm>
            <a:custGeom>
              <a:avLst/>
              <a:gdLst/>
              <a:ahLst/>
              <a:cxnLst/>
              <a:rect l="l" t="t" r="r" b="b"/>
              <a:pathLst>
                <a:path w="3334396" h="926455">
                  <a:moveTo>
                    <a:pt x="3270896" y="74930"/>
                  </a:moveTo>
                  <a:cubicBezTo>
                    <a:pt x="3242956" y="30480"/>
                    <a:pt x="3193426" y="0"/>
                    <a:pt x="3136276" y="0"/>
                  </a:cubicBezTo>
                  <a:lnTo>
                    <a:pt x="158750" y="0"/>
                  </a:lnTo>
                  <a:cubicBezTo>
                    <a:pt x="71120" y="0"/>
                    <a:pt x="0" y="71120"/>
                    <a:pt x="0" y="158750"/>
                  </a:cubicBezTo>
                  <a:lnTo>
                    <a:pt x="0" y="724525"/>
                  </a:lnTo>
                  <a:cubicBezTo>
                    <a:pt x="0" y="776595"/>
                    <a:pt x="25400" y="822315"/>
                    <a:pt x="63500" y="851525"/>
                  </a:cubicBezTo>
                  <a:cubicBezTo>
                    <a:pt x="91440" y="895975"/>
                    <a:pt x="140970" y="926455"/>
                    <a:pt x="210346" y="926455"/>
                  </a:cubicBezTo>
                  <a:lnTo>
                    <a:pt x="3175646" y="926455"/>
                  </a:lnTo>
                  <a:cubicBezTo>
                    <a:pt x="3263276" y="926455"/>
                    <a:pt x="3334396" y="855335"/>
                    <a:pt x="3334396" y="767705"/>
                  </a:cubicBezTo>
                  <a:lnTo>
                    <a:pt x="3334396" y="201930"/>
                  </a:lnTo>
                  <a:cubicBezTo>
                    <a:pt x="3334396" y="149860"/>
                    <a:pt x="3308996" y="104140"/>
                    <a:pt x="3270896" y="74930"/>
                  </a:cubicBezTo>
                  <a:close/>
                  <a:moveTo>
                    <a:pt x="12700" y="724525"/>
                  </a:moveTo>
                  <a:lnTo>
                    <a:pt x="12700" y="158750"/>
                  </a:lnTo>
                  <a:cubicBezTo>
                    <a:pt x="12700" y="78740"/>
                    <a:pt x="78740" y="12700"/>
                    <a:pt x="158750" y="12700"/>
                  </a:cubicBezTo>
                  <a:lnTo>
                    <a:pt x="3136276" y="12700"/>
                  </a:lnTo>
                  <a:cubicBezTo>
                    <a:pt x="3216286" y="12700"/>
                    <a:pt x="3282326" y="78740"/>
                    <a:pt x="3282326" y="158750"/>
                  </a:cubicBezTo>
                  <a:lnTo>
                    <a:pt x="3282326" y="724525"/>
                  </a:lnTo>
                  <a:cubicBezTo>
                    <a:pt x="3282326" y="804535"/>
                    <a:pt x="3216286" y="870575"/>
                    <a:pt x="3136276" y="870575"/>
                  </a:cubicBezTo>
                  <a:lnTo>
                    <a:pt x="158750" y="870575"/>
                  </a:lnTo>
                  <a:cubicBezTo>
                    <a:pt x="78740" y="870575"/>
                    <a:pt x="12700" y="805805"/>
                    <a:pt x="12700" y="724525"/>
                  </a:cubicBezTo>
                  <a:close/>
                  <a:moveTo>
                    <a:pt x="3322966" y="767705"/>
                  </a:moveTo>
                  <a:cubicBezTo>
                    <a:pt x="3322966" y="847715"/>
                    <a:pt x="3255656" y="913755"/>
                    <a:pt x="3175646" y="913755"/>
                  </a:cubicBezTo>
                  <a:lnTo>
                    <a:pt x="210346" y="913755"/>
                  </a:lnTo>
                  <a:cubicBezTo>
                    <a:pt x="157480" y="913755"/>
                    <a:pt x="120650" y="897245"/>
                    <a:pt x="93980" y="869305"/>
                  </a:cubicBezTo>
                  <a:cubicBezTo>
                    <a:pt x="114300" y="878195"/>
                    <a:pt x="135890" y="883275"/>
                    <a:pt x="160020" y="883275"/>
                  </a:cubicBezTo>
                  <a:lnTo>
                    <a:pt x="3137546" y="883275"/>
                  </a:lnTo>
                  <a:cubicBezTo>
                    <a:pt x="3225176" y="883275"/>
                    <a:pt x="3296296" y="812155"/>
                    <a:pt x="3296296" y="724525"/>
                  </a:cubicBezTo>
                  <a:lnTo>
                    <a:pt x="3296296" y="158750"/>
                  </a:lnTo>
                  <a:cubicBezTo>
                    <a:pt x="3296296" y="140970"/>
                    <a:pt x="3292486" y="123190"/>
                    <a:pt x="3287406" y="106680"/>
                  </a:cubicBezTo>
                  <a:cubicBezTo>
                    <a:pt x="3308996" y="132080"/>
                    <a:pt x="3322966" y="165100"/>
                    <a:pt x="3322966" y="201930"/>
                  </a:cubicBezTo>
                  <a:lnTo>
                    <a:pt x="3322966" y="767705"/>
                  </a:lnTo>
                  <a:cubicBezTo>
                    <a:pt x="3322966" y="767705"/>
                    <a:pt x="3322966" y="767705"/>
                    <a:pt x="3322966" y="767705"/>
                  </a:cubicBezTo>
                  <a:close/>
                </a:path>
              </a:pathLst>
            </a:custGeom>
            <a:solidFill>
              <a:srgbClr val="D7E892"/>
            </a:solidFill>
          </p:spPr>
        </p:sp>
      </p:grpSp>
      <p:sp>
        <p:nvSpPr>
          <p:cNvPr id="150" name="TextBox 150"/>
          <p:cNvSpPr txBox="1"/>
          <p:nvPr/>
        </p:nvSpPr>
        <p:spPr>
          <a:xfrm>
            <a:off x="10228700" y="2826804"/>
            <a:ext cx="749890" cy="236931"/>
          </a:xfrm>
          <a:prstGeom prst="rect">
            <a:avLst/>
          </a:prstGeom>
        </p:spPr>
        <p:txBody>
          <a:bodyPr lIns="0" tIns="0" rIns="0" bIns="0" rtlCol="0" anchor="t">
            <a:spAutoFit/>
          </a:bodyPr>
          <a:lstStyle/>
          <a:p>
            <a:pPr algn="ctr">
              <a:lnSpc>
                <a:spcPts val="960"/>
              </a:lnSpc>
            </a:pPr>
            <a:r>
              <a:rPr lang="en-US" sz="980" spc="49">
                <a:solidFill>
                  <a:srgbClr val="1D0230"/>
                </a:solidFill>
                <a:latin typeface="ABeeZee Bold"/>
              </a:rPr>
              <a:t>Pain &amp; Discomfort</a:t>
            </a:r>
          </a:p>
        </p:txBody>
      </p:sp>
      <p:sp>
        <p:nvSpPr>
          <p:cNvPr id="151" name="AutoShape 151"/>
          <p:cNvSpPr/>
          <p:nvPr/>
        </p:nvSpPr>
        <p:spPr>
          <a:xfrm>
            <a:off x="10609808" y="3839691"/>
            <a:ext cx="618613" cy="0"/>
          </a:xfrm>
          <a:prstGeom prst="line">
            <a:avLst/>
          </a:prstGeom>
          <a:ln w="9525" cap="flat">
            <a:solidFill>
              <a:srgbClr val="A6A6A6"/>
            </a:solidFill>
            <a:prstDash val="solid"/>
            <a:headEnd type="none" w="sm" len="sm"/>
            <a:tailEnd type="none" w="sm" len="sm"/>
          </a:ln>
        </p:spPr>
      </p:sp>
      <p:sp>
        <p:nvSpPr>
          <p:cNvPr id="152" name="AutoShape 152"/>
          <p:cNvSpPr/>
          <p:nvPr/>
        </p:nvSpPr>
        <p:spPr>
          <a:xfrm rot="-5400000">
            <a:off x="10529285" y="3917133"/>
            <a:ext cx="157966" cy="0"/>
          </a:xfrm>
          <a:prstGeom prst="line">
            <a:avLst/>
          </a:prstGeom>
          <a:ln w="9525" cap="flat">
            <a:solidFill>
              <a:srgbClr val="A6A6A6"/>
            </a:solidFill>
            <a:prstDash val="solid"/>
            <a:headEnd type="none" w="sm" len="sm"/>
            <a:tailEnd type="none" w="sm" len="sm"/>
          </a:ln>
        </p:spPr>
      </p:sp>
      <p:sp>
        <p:nvSpPr>
          <p:cNvPr id="153" name="AutoShape 153"/>
          <p:cNvSpPr/>
          <p:nvPr/>
        </p:nvSpPr>
        <p:spPr>
          <a:xfrm>
            <a:off x="10609808" y="4456581"/>
            <a:ext cx="618613" cy="0"/>
          </a:xfrm>
          <a:prstGeom prst="line">
            <a:avLst/>
          </a:prstGeom>
          <a:ln w="9525" cap="flat">
            <a:solidFill>
              <a:srgbClr val="A6A6A6"/>
            </a:solidFill>
            <a:prstDash val="solid"/>
            <a:headEnd type="none" w="sm" len="sm"/>
            <a:tailEnd type="none" w="sm" len="sm"/>
          </a:ln>
        </p:spPr>
      </p:sp>
      <p:sp>
        <p:nvSpPr>
          <p:cNvPr id="154" name="AutoShape 154"/>
          <p:cNvSpPr/>
          <p:nvPr/>
        </p:nvSpPr>
        <p:spPr>
          <a:xfrm rot="-5400000">
            <a:off x="10529285" y="4376057"/>
            <a:ext cx="157966" cy="0"/>
          </a:xfrm>
          <a:prstGeom prst="line">
            <a:avLst/>
          </a:prstGeom>
          <a:ln w="9525" cap="flat">
            <a:solidFill>
              <a:srgbClr val="A6A6A6"/>
            </a:solidFill>
            <a:prstDash val="solid"/>
            <a:headEnd type="none" w="sm" len="sm"/>
            <a:tailEnd type="none" w="sm" len="sm"/>
          </a:ln>
        </p:spPr>
      </p:sp>
      <p:sp>
        <p:nvSpPr>
          <p:cNvPr id="155" name="AutoShape 155"/>
          <p:cNvSpPr/>
          <p:nvPr/>
        </p:nvSpPr>
        <p:spPr>
          <a:xfrm rot="-40064">
            <a:off x="11122746" y="4162038"/>
            <a:ext cx="132214" cy="0"/>
          </a:xfrm>
          <a:prstGeom prst="line">
            <a:avLst/>
          </a:prstGeom>
          <a:ln w="9525" cap="flat">
            <a:solidFill>
              <a:srgbClr val="A6A6A6"/>
            </a:solidFill>
            <a:prstDash val="solid"/>
            <a:headEnd type="none" w="sm" len="sm"/>
            <a:tailEnd type="none" w="sm" len="sm"/>
          </a:ln>
        </p:spPr>
      </p:sp>
      <p:grpSp>
        <p:nvGrpSpPr>
          <p:cNvPr id="156" name="Group 156"/>
          <p:cNvGrpSpPr/>
          <p:nvPr/>
        </p:nvGrpSpPr>
        <p:grpSpPr>
          <a:xfrm>
            <a:off x="10053681" y="4000039"/>
            <a:ext cx="1081430" cy="310129"/>
            <a:chOff x="0" y="0"/>
            <a:chExt cx="3334396" cy="956227"/>
          </a:xfrm>
        </p:grpSpPr>
        <p:sp>
          <p:nvSpPr>
            <p:cNvPr id="157" name="Freeform 157"/>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58" name="Freeform 158"/>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59" name="Freeform 159"/>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60" name="TextBox 160"/>
          <p:cNvSpPr txBox="1"/>
          <p:nvPr/>
        </p:nvSpPr>
        <p:spPr>
          <a:xfrm>
            <a:off x="10219451" y="4057123"/>
            <a:ext cx="749890" cy="224536"/>
          </a:xfrm>
          <a:prstGeom prst="rect">
            <a:avLst/>
          </a:prstGeom>
        </p:spPr>
        <p:txBody>
          <a:bodyPr lIns="0" tIns="0" rIns="0" bIns="0" rtlCol="0" anchor="t">
            <a:spAutoFit/>
          </a:bodyPr>
          <a:lstStyle/>
          <a:p>
            <a:pPr algn="ctr">
              <a:lnSpc>
                <a:spcPts val="833"/>
              </a:lnSpc>
            </a:pPr>
            <a:r>
              <a:rPr lang="en-US" sz="980" spc="49">
                <a:solidFill>
                  <a:srgbClr val="1D0230"/>
                </a:solidFill>
                <a:latin typeface="ABeeZee Bold"/>
              </a:rPr>
              <a:t>Basic Functions</a:t>
            </a:r>
          </a:p>
        </p:txBody>
      </p:sp>
      <p:grpSp>
        <p:nvGrpSpPr>
          <p:cNvPr id="161" name="Group 161"/>
          <p:cNvGrpSpPr/>
          <p:nvPr/>
        </p:nvGrpSpPr>
        <p:grpSpPr>
          <a:xfrm>
            <a:off x="11222258" y="3712829"/>
            <a:ext cx="925480" cy="265406"/>
            <a:chOff x="0" y="0"/>
            <a:chExt cx="3334396" cy="956227"/>
          </a:xfrm>
        </p:grpSpPr>
        <p:sp>
          <p:nvSpPr>
            <p:cNvPr id="162" name="Freeform 162"/>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63" name="Freeform 163"/>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64" name="Freeform 164"/>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65" name="TextBox 165"/>
          <p:cNvSpPr txBox="1"/>
          <p:nvPr/>
        </p:nvSpPr>
        <p:spPr>
          <a:xfrm>
            <a:off x="11364123" y="3795101"/>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Breathing</a:t>
            </a:r>
          </a:p>
        </p:txBody>
      </p:sp>
      <p:grpSp>
        <p:nvGrpSpPr>
          <p:cNvPr id="166" name="Group 166"/>
          <p:cNvGrpSpPr/>
          <p:nvPr/>
        </p:nvGrpSpPr>
        <p:grpSpPr>
          <a:xfrm>
            <a:off x="11222258" y="4022401"/>
            <a:ext cx="925480" cy="265406"/>
            <a:chOff x="0" y="0"/>
            <a:chExt cx="3334396" cy="956227"/>
          </a:xfrm>
        </p:grpSpPr>
        <p:sp>
          <p:nvSpPr>
            <p:cNvPr id="167" name="Freeform 167"/>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68" name="Freeform 168"/>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69" name="Freeform 169"/>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70" name="TextBox 170"/>
          <p:cNvSpPr txBox="1"/>
          <p:nvPr/>
        </p:nvSpPr>
        <p:spPr>
          <a:xfrm>
            <a:off x="11364123" y="4104674"/>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Vision</a:t>
            </a:r>
          </a:p>
        </p:txBody>
      </p:sp>
      <p:grpSp>
        <p:nvGrpSpPr>
          <p:cNvPr id="171" name="Group 171"/>
          <p:cNvGrpSpPr/>
          <p:nvPr/>
        </p:nvGrpSpPr>
        <p:grpSpPr>
          <a:xfrm>
            <a:off x="11222258" y="4331973"/>
            <a:ext cx="925480" cy="265406"/>
            <a:chOff x="0" y="0"/>
            <a:chExt cx="3334396" cy="956227"/>
          </a:xfrm>
        </p:grpSpPr>
        <p:sp>
          <p:nvSpPr>
            <p:cNvPr id="172" name="Freeform 172"/>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73" name="Freeform 173"/>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74" name="Freeform 174"/>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75" name="TextBox 175"/>
          <p:cNvSpPr txBox="1"/>
          <p:nvPr/>
        </p:nvSpPr>
        <p:spPr>
          <a:xfrm>
            <a:off x="11364123" y="4414246"/>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Hearing</a:t>
            </a:r>
          </a:p>
        </p:txBody>
      </p:sp>
      <p:sp>
        <p:nvSpPr>
          <p:cNvPr id="176" name="AutoShape 176"/>
          <p:cNvSpPr/>
          <p:nvPr/>
        </p:nvSpPr>
        <p:spPr>
          <a:xfrm>
            <a:off x="10605186" y="5116444"/>
            <a:ext cx="618613" cy="0"/>
          </a:xfrm>
          <a:prstGeom prst="line">
            <a:avLst/>
          </a:prstGeom>
          <a:ln w="9525" cap="flat">
            <a:solidFill>
              <a:srgbClr val="A6A6A6"/>
            </a:solidFill>
            <a:prstDash val="solid"/>
            <a:headEnd type="none" w="sm" len="sm"/>
            <a:tailEnd type="none" w="sm" len="sm"/>
          </a:ln>
        </p:spPr>
      </p:sp>
      <p:sp>
        <p:nvSpPr>
          <p:cNvPr id="177" name="AutoShape 177"/>
          <p:cNvSpPr/>
          <p:nvPr/>
        </p:nvSpPr>
        <p:spPr>
          <a:xfrm rot="-5400000">
            <a:off x="10532366" y="5200049"/>
            <a:ext cx="157966" cy="0"/>
          </a:xfrm>
          <a:prstGeom prst="line">
            <a:avLst/>
          </a:prstGeom>
          <a:ln w="9525" cap="flat">
            <a:solidFill>
              <a:srgbClr val="A6A6A6"/>
            </a:solidFill>
            <a:prstDash val="solid"/>
            <a:headEnd type="none" w="sm" len="sm"/>
            <a:tailEnd type="none" w="sm" len="sm"/>
          </a:ln>
        </p:spPr>
      </p:sp>
      <p:sp>
        <p:nvSpPr>
          <p:cNvPr id="178" name="AutoShape 178"/>
          <p:cNvSpPr/>
          <p:nvPr/>
        </p:nvSpPr>
        <p:spPr>
          <a:xfrm>
            <a:off x="10609808" y="5728215"/>
            <a:ext cx="618613" cy="0"/>
          </a:xfrm>
          <a:prstGeom prst="line">
            <a:avLst/>
          </a:prstGeom>
          <a:ln w="9525" cap="flat">
            <a:solidFill>
              <a:srgbClr val="A6A6A6"/>
            </a:solidFill>
            <a:prstDash val="solid"/>
            <a:headEnd type="none" w="sm" len="sm"/>
            <a:tailEnd type="none" w="sm" len="sm"/>
          </a:ln>
        </p:spPr>
      </p:sp>
      <p:sp>
        <p:nvSpPr>
          <p:cNvPr id="179" name="AutoShape 179"/>
          <p:cNvSpPr/>
          <p:nvPr/>
        </p:nvSpPr>
        <p:spPr>
          <a:xfrm rot="-5400000">
            <a:off x="10529285" y="5647691"/>
            <a:ext cx="157966" cy="0"/>
          </a:xfrm>
          <a:prstGeom prst="line">
            <a:avLst/>
          </a:prstGeom>
          <a:ln w="9525" cap="flat">
            <a:solidFill>
              <a:srgbClr val="A6A6A6"/>
            </a:solidFill>
            <a:prstDash val="solid"/>
            <a:headEnd type="none" w="sm" len="sm"/>
            <a:tailEnd type="none" w="sm" len="sm"/>
          </a:ln>
        </p:spPr>
      </p:sp>
      <p:sp>
        <p:nvSpPr>
          <p:cNvPr id="180" name="AutoShape 180"/>
          <p:cNvSpPr/>
          <p:nvPr/>
        </p:nvSpPr>
        <p:spPr>
          <a:xfrm rot="-40064">
            <a:off x="11090031" y="5422618"/>
            <a:ext cx="132214" cy="0"/>
          </a:xfrm>
          <a:prstGeom prst="line">
            <a:avLst/>
          </a:prstGeom>
          <a:ln w="9525" cap="flat">
            <a:solidFill>
              <a:srgbClr val="A6A6A6"/>
            </a:solidFill>
            <a:prstDash val="solid"/>
            <a:headEnd type="none" w="sm" len="sm"/>
            <a:tailEnd type="none" w="sm" len="sm"/>
          </a:ln>
        </p:spPr>
      </p:sp>
      <p:grpSp>
        <p:nvGrpSpPr>
          <p:cNvPr id="181" name="Group 181"/>
          <p:cNvGrpSpPr/>
          <p:nvPr/>
        </p:nvGrpSpPr>
        <p:grpSpPr>
          <a:xfrm>
            <a:off x="10062926" y="5280169"/>
            <a:ext cx="1081430" cy="303760"/>
            <a:chOff x="0" y="0"/>
            <a:chExt cx="3334396" cy="936590"/>
          </a:xfrm>
        </p:grpSpPr>
        <p:sp>
          <p:nvSpPr>
            <p:cNvPr id="182" name="Freeform 182"/>
            <p:cNvSpPr/>
            <p:nvPr/>
          </p:nvSpPr>
          <p:spPr>
            <a:xfrm>
              <a:off x="92710" y="106680"/>
              <a:ext cx="3230256" cy="817210"/>
            </a:xfrm>
            <a:custGeom>
              <a:avLst/>
              <a:gdLst/>
              <a:ahLst/>
              <a:cxnLst/>
              <a:rect l="l" t="t" r="r" b="b"/>
              <a:pathLst>
                <a:path w="3230256" h="817210">
                  <a:moveTo>
                    <a:pt x="3203586" y="627980"/>
                  </a:moveTo>
                  <a:cubicBezTo>
                    <a:pt x="3203586" y="715610"/>
                    <a:pt x="3127386" y="786730"/>
                    <a:pt x="3046106" y="786730"/>
                  </a:cubicBezTo>
                  <a:lnTo>
                    <a:pt x="66040" y="786730"/>
                  </a:lnTo>
                  <a:cubicBezTo>
                    <a:pt x="43180" y="786730"/>
                    <a:pt x="20320" y="781650"/>
                    <a:pt x="0" y="772760"/>
                  </a:cubicBezTo>
                  <a:cubicBezTo>
                    <a:pt x="26670" y="800700"/>
                    <a:pt x="63500" y="817210"/>
                    <a:pt x="114715" y="817210"/>
                  </a:cubicBezTo>
                  <a:lnTo>
                    <a:pt x="3084206" y="817210"/>
                  </a:lnTo>
                  <a:cubicBezTo>
                    <a:pt x="3164216" y="817210"/>
                    <a:pt x="3230256" y="751170"/>
                    <a:pt x="3230256" y="671160"/>
                  </a:cubicBezTo>
                  <a:lnTo>
                    <a:pt x="3230256" y="95250"/>
                  </a:lnTo>
                  <a:cubicBezTo>
                    <a:pt x="3230256" y="58420"/>
                    <a:pt x="3216286" y="25400"/>
                    <a:pt x="3194696" y="0"/>
                  </a:cubicBezTo>
                  <a:cubicBezTo>
                    <a:pt x="3201046" y="16510"/>
                    <a:pt x="3203586" y="34290"/>
                    <a:pt x="3203586" y="52070"/>
                  </a:cubicBezTo>
                  <a:lnTo>
                    <a:pt x="3203586" y="627980"/>
                  </a:lnTo>
                  <a:lnTo>
                    <a:pt x="3203586" y="627980"/>
                  </a:lnTo>
                  <a:close/>
                </a:path>
              </a:pathLst>
            </a:custGeom>
            <a:solidFill>
              <a:srgbClr val="D7E892"/>
            </a:solidFill>
          </p:spPr>
        </p:sp>
        <p:sp>
          <p:nvSpPr>
            <p:cNvPr id="183" name="Freeform 183"/>
            <p:cNvSpPr/>
            <p:nvPr/>
          </p:nvSpPr>
          <p:spPr>
            <a:xfrm>
              <a:off x="12700" y="12700"/>
              <a:ext cx="3269626" cy="868010"/>
            </a:xfrm>
            <a:custGeom>
              <a:avLst/>
              <a:gdLst/>
              <a:ahLst/>
              <a:cxnLst/>
              <a:rect l="l" t="t" r="r" b="b"/>
              <a:pathLst>
                <a:path w="3269626" h="868010">
                  <a:moveTo>
                    <a:pt x="146050" y="868010"/>
                  </a:moveTo>
                  <a:lnTo>
                    <a:pt x="3123576" y="868010"/>
                  </a:lnTo>
                  <a:cubicBezTo>
                    <a:pt x="3203586" y="868010"/>
                    <a:pt x="3269626" y="801970"/>
                    <a:pt x="3269626" y="721960"/>
                  </a:cubicBezTo>
                  <a:lnTo>
                    <a:pt x="3269626" y="146050"/>
                  </a:lnTo>
                  <a:cubicBezTo>
                    <a:pt x="3269626" y="66040"/>
                    <a:pt x="3203586" y="0"/>
                    <a:pt x="3123576" y="0"/>
                  </a:cubicBezTo>
                  <a:lnTo>
                    <a:pt x="146050" y="0"/>
                  </a:lnTo>
                  <a:cubicBezTo>
                    <a:pt x="66040" y="0"/>
                    <a:pt x="0" y="66040"/>
                    <a:pt x="0" y="146050"/>
                  </a:cubicBezTo>
                  <a:lnTo>
                    <a:pt x="0" y="721960"/>
                  </a:lnTo>
                  <a:cubicBezTo>
                    <a:pt x="0" y="803240"/>
                    <a:pt x="66040" y="868010"/>
                    <a:pt x="146050" y="868010"/>
                  </a:cubicBezTo>
                  <a:close/>
                </a:path>
              </a:pathLst>
            </a:custGeom>
            <a:solidFill>
              <a:srgbClr val="FFFFFF"/>
            </a:solidFill>
          </p:spPr>
        </p:sp>
        <p:sp>
          <p:nvSpPr>
            <p:cNvPr id="184" name="Freeform 184"/>
            <p:cNvSpPr/>
            <p:nvPr/>
          </p:nvSpPr>
          <p:spPr>
            <a:xfrm>
              <a:off x="0" y="0"/>
              <a:ext cx="3334396" cy="936590"/>
            </a:xfrm>
            <a:custGeom>
              <a:avLst/>
              <a:gdLst/>
              <a:ahLst/>
              <a:cxnLst/>
              <a:rect l="l" t="t" r="r" b="b"/>
              <a:pathLst>
                <a:path w="3334396" h="936590">
                  <a:moveTo>
                    <a:pt x="3270896" y="74930"/>
                  </a:moveTo>
                  <a:cubicBezTo>
                    <a:pt x="3242956" y="30480"/>
                    <a:pt x="3193426" y="0"/>
                    <a:pt x="3136276" y="0"/>
                  </a:cubicBezTo>
                  <a:lnTo>
                    <a:pt x="158750" y="0"/>
                  </a:lnTo>
                  <a:cubicBezTo>
                    <a:pt x="71120" y="0"/>
                    <a:pt x="0" y="71120"/>
                    <a:pt x="0" y="158750"/>
                  </a:cubicBezTo>
                  <a:lnTo>
                    <a:pt x="0" y="734660"/>
                  </a:lnTo>
                  <a:cubicBezTo>
                    <a:pt x="0" y="786730"/>
                    <a:pt x="25400" y="832450"/>
                    <a:pt x="63500" y="861660"/>
                  </a:cubicBezTo>
                  <a:cubicBezTo>
                    <a:pt x="91440" y="906110"/>
                    <a:pt x="140970" y="936590"/>
                    <a:pt x="210346" y="936590"/>
                  </a:cubicBezTo>
                  <a:lnTo>
                    <a:pt x="3175646" y="936590"/>
                  </a:lnTo>
                  <a:cubicBezTo>
                    <a:pt x="3263276" y="936590"/>
                    <a:pt x="3334396" y="865470"/>
                    <a:pt x="3334396" y="777840"/>
                  </a:cubicBezTo>
                  <a:lnTo>
                    <a:pt x="3334396" y="201930"/>
                  </a:lnTo>
                  <a:cubicBezTo>
                    <a:pt x="3334396" y="149860"/>
                    <a:pt x="3308996" y="104140"/>
                    <a:pt x="3270896" y="74930"/>
                  </a:cubicBezTo>
                  <a:close/>
                  <a:moveTo>
                    <a:pt x="12700" y="734660"/>
                  </a:moveTo>
                  <a:lnTo>
                    <a:pt x="12700" y="158750"/>
                  </a:lnTo>
                  <a:cubicBezTo>
                    <a:pt x="12700" y="78740"/>
                    <a:pt x="78740" y="12700"/>
                    <a:pt x="158750" y="12700"/>
                  </a:cubicBezTo>
                  <a:lnTo>
                    <a:pt x="3136276" y="12700"/>
                  </a:lnTo>
                  <a:cubicBezTo>
                    <a:pt x="3216286" y="12700"/>
                    <a:pt x="3282326" y="78740"/>
                    <a:pt x="3282326" y="158750"/>
                  </a:cubicBezTo>
                  <a:lnTo>
                    <a:pt x="3282326" y="734660"/>
                  </a:lnTo>
                  <a:cubicBezTo>
                    <a:pt x="3282326" y="814670"/>
                    <a:pt x="3216286" y="880710"/>
                    <a:pt x="3136276" y="880710"/>
                  </a:cubicBezTo>
                  <a:lnTo>
                    <a:pt x="158750" y="880710"/>
                  </a:lnTo>
                  <a:cubicBezTo>
                    <a:pt x="78740" y="880710"/>
                    <a:pt x="12700" y="815940"/>
                    <a:pt x="12700" y="734660"/>
                  </a:cubicBezTo>
                  <a:close/>
                  <a:moveTo>
                    <a:pt x="3322966" y="777840"/>
                  </a:moveTo>
                  <a:cubicBezTo>
                    <a:pt x="3322966" y="857850"/>
                    <a:pt x="3255656" y="923890"/>
                    <a:pt x="3175646" y="923890"/>
                  </a:cubicBezTo>
                  <a:lnTo>
                    <a:pt x="210346" y="923890"/>
                  </a:lnTo>
                  <a:cubicBezTo>
                    <a:pt x="157480" y="923890"/>
                    <a:pt x="120650" y="907380"/>
                    <a:pt x="93980" y="879440"/>
                  </a:cubicBezTo>
                  <a:cubicBezTo>
                    <a:pt x="114300" y="888330"/>
                    <a:pt x="135890" y="893410"/>
                    <a:pt x="160020" y="893410"/>
                  </a:cubicBezTo>
                  <a:lnTo>
                    <a:pt x="3137546" y="893410"/>
                  </a:lnTo>
                  <a:cubicBezTo>
                    <a:pt x="3225176" y="893410"/>
                    <a:pt x="3296296" y="822290"/>
                    <a:pt x="3296296" y="734660"/>
                  </a:cubicBezTo>
                  <a:lnTo>
                    <a:pt x="3296296" y="158750"/>
                  </a:lnTo>
                  <a:cubicBezTo>
                    <a:pt x="3296296" y="140970"/>
                    <a:pt x="3292486" y="123190"/>
                    <a:pt x="3287406" y="106680"/>
                  </a:cubicBezTo>
                  <a:cubicBezTo>
                    <a:pt x="3308996" y="132080"/>
                    <a:pt x="3322966" y="165100"/>
                    <a:pt x="3322966" y="201930"/>
                  </a:cubicBezTo>
                  <a:lnTo>
                    <a:pt x="3322966" y="777840"/>
                  </a:lnTo>
                  <a:cubicBezTo>
                    <a:pt x="3322966" y="777840"/>
                    <a:pt x="3322966" y="777840"/>
                    <a:pt x="3322966" y="777840"/>
                  </a:cubicBezTo>
                  <a:close/>
                </a:path>
              </a:pathLst>
            </a:custGeom>
            <a:solidFill>
              <a:srgbClr val="D7E892"/>
            </a:solidFill>
          </p:spPr>
        </p:sp>
      </p:grpSp>
      <p:sp>
        <p:nvSpPr>
          <p:cNvPr id="185" name="TextBox 185"/>
          <p:cNvSpPr txBox="1"/>
          <p:nvPr/>
        </p:nvSpPr>
        <p:spPr>
          <a:xfrm>
            <a:off x="10228696" y="5286063"/>
            <a:ext cx="749890" cy="291973"/>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Usual Activities</a:t>
            </a:r>
          </a:p>
        </p:txBody>
      </p:sp>
      <p:sp>
        <p:nvSpPr>
          <p:cNvPr id="186" name="AutoShape 186"/>
          <p:cNvSpPr/>
          <p:nvPr/>
        </p:nvSpPr>
        <p:spPr>
          <a:xfrm rot="-40064">
            <a:off x="11122746" y="6061367"/>
            <a:ext cx="132214" cy="0"/>
          </a:xfrm>
          <a:prstGeom prst="line">
            <a:avLst/>
          </a:prstGeom>
          <a:ln w="9525" cap="flat">
            <a:solidFill>
              <a:srgbClr val="A6A6A6"/>
            </a:solidFill>
            <a:prstDash val="solid"/>
            <a:headEnd type="none" w="sm" len="sm"/>
            <a:tailEnd type="none" w="sm" len="sm"/>
          </a:ln>
        </p:spPr>
      </p:sp>
      <p:grpSp>
        <p:nvGrpSpPr>
          <p:cNvPr id="187" name="Group 187"/>
          <p:cNvGrpSpPr/>
          <p:nvPr/>
        </p:nvGrpSpPr>
        <p:grpSpPr>
          <a:xfrm>
            <a:off x="10062926" y="5910154"/>
            <a:ext cx="1081430" cy="310129"/>
            <a:chOff x="0" y="0"/>
            <a:chExt cx="3334396" cy="956227"/>
          </a:xfrm>
        </p:grpSpPr>
        <p:sp>
          <p:nvSpPr>
            <p:cNvPr id="188" name="Freeform 188"/>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89" name="Freeform 189"/>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90" name="Freeform 190"/>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91" name="TextBox 191"/>
          <p:cNvSpPr txBox="1"/>
          <p:nvPr/>
        </p:nvSpPr>
        <p:spPr>
          <a:xfrm>
            <a:off x="10228696" y="6006290"/>
            <a:ext cx="790132"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Appearance</a:t>
            </a:r>
          </a:p>
        </p:txBody>
      </p:sp>
      <p:grpSp>
        <p:nvGrpSpPr>
          <p:cNvPr id="192" name="Group 192"/>
          <p:cNvGrpSpPr/>
          <p:nvPr/>
        </p:nvGrpSpPr>
        <p:grpSpPr>
          <a:xfrm>
            <a:off x="11222258" y="5940464"/>
            <a:ext cx="925480" cy="265406"/>
            <a:chOff x="0" y="0"/>
            <a:chExt cx="3334396" cy="956227"/>
          </a:xfrm>
        </p:grpSpPr>
        <p:sp>
          <p:nvSpPr>
            <p:cNvPr id="193" name="Freeform 193"/>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94" name="Freeform 194"/>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195" name="Freeform 195"/>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196" name="TextBox 196"/>
          <p:cNvSpPr txBox="1"/>
          <p:nvPr/>
        </p:nvSpPr>
        <p:spPr>
          <a:xfrm>
            <a:off x="11364123" y="5982845"/>
            <a:ext cx="641751" cy="209220"/>
          </a:xfrm>
          <a:prstGeom prst="rect">
            <a:avLst/>
          </a:prstGeom>
        </p:spPr>
        <p:txBody>
          <a:bodyPr lIns="0" tIns="0" rIns="0" bIns="0" rtlCol="0" anchor="t">
            <a:spAutoFit/>
          </a:bodyPr>
          <a:lstStyle/>
          <a:p>
            <a:pPr algn="ctr">
              <a:lnSpc>
                <a:spcPts val="803"/>
              </a:lnSpc>
            </a:pPr>
            <a:r>
              <a:rPr lang="en-US" sz="980" spc="49">
                <a:solidFill>
                  <a:srgbClr val="1D0230"/>
                </a:solidFill>
                <a:latin typeface="ABeeZee Bold"/>
              </a:rPr>
              <a:t>Pale looking</a:t>
            </a:r>
          </a:p>
        </p:txBody>
      </p:sp>
      <p:grpSp>
        <p:nvGrpSpPr>
          <p:cNvPr id="197" name="Group 197"/>
          <p:cNvGrpSpPr/>
          <p:nvPr/>
        </p:nvGrpSpPr>
        <p:grpSpPr>
          <a:xfrm>
            <a:off x="11222258" y="6242366"/>
            <a:ext cx="925480" cy="265406"/>
            <a:chOff x="0" y="0"/>
            <a:chExt cx="3334396" cy="956227"/>
          </a:xfrm>
        </p:grpSpPr>
        <p:sp>
          <p:nvSpPr>
            <p:cNvPr id="198" name="Freeform 198"/>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D7E892"/>
            </a:solidFill>
          </p:spPr>
        </p:sp>
        <p:sp>
          <p:nvSpPr>
            <p:cNvPr id="199" name="Freeform 199"/>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200" name="Freeform 200"/>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D7E892"/>
            </a:solidFill>
          </p:spPr>
        </p:sp>
      </p:grpSp>
      <p:sp>
        <p:nvSpPr>
          <p:cNvPr id="201" name="TextBox 201"/>
          <p:cNvSpPr txBox="1"/>
          <p:nvPr/>
        </p:nvSpPr>
        <p:spPr>
          <a:xfrm>
            <a:off x="11364123" y="6324639"/>
            <a:ext cx="641751"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Spots</a:t>
            </a:r>
          </a:p>
        </p:txBody>
      </p:sp>
      <p:sp>
        <p:nvSpPr>
          <p:cNvPr id="202" name="AutoShape 202"/>
          <p:cNvSpPr/>
          <p:nvPr/>
        </p:nvSpPr>
        <p:spPr>
          <a:xfrm>
            <a:off x="10606727" y="6381330"/>
            <a:ext cx="618613" cy="0"/>
          </a:xfrm>
          <a:prstGeom prst="line">
            <a:avLst/>
          </a:prstGeom>
          <a:ln w="9525" cap="flat">
            <a:solidFill>
              <a:srgbClr val="A6A6A6"/>
            </a:solidFill>
            <a:prstDash val="solid"/>
            <a:headEnd type="none" w="sm" len="sm"/>
            <a:tailEnd type="none" w="sm" len="sm"/>
          </a:ln>
        </p:spPr>
      </p:sp>
      <p:sp>
        <p:nvSpPr>
          <p:cNvPr id="203" name="AutoShape 203"/>
          <p:cNvSpPr/>
          <p:nvPr/>
        </p:nvSpPr>
        <p:spPr>
          <a:xfrm rot="-5400000">
            <a:off x="10526203" y="6300807"/>
            <a:ext cx="157966" cy="0"/>
          </a:xfrm>
          <a:prstGeom prst="line">
            <a:avLst/>
          </a:prstGeom>
          <a:ln w="9525" cap="flat">
            <a:solidFill>
              <a:srgbClr val="A6A6A6"/>
            </a:solidFill>
            <a:prstDash val="solid"/>
            <a:headEnd type="none" w="sm" len="sm"/>
            <a:tailEnd type="none" w="sm" len="sm"/>
          </a:ln>
        </p:spPr>
      </p:sp>
      <p:sp>
        <p:nvSpPr>
          <p:cNvPr id="204" name="AutoShape 204"/>
          <p:cNvSpPr/>
          <p:nvPr/>
        </p:nvSpPr>
        <p:spPr>
          <a:xfrm rot="-5400000">
            <a:off x="8063582" y="7143737"/>
            <a:ext cx="1264215" cy="0"/>
          </a:xfrm>
          <a:prstGeom prst="line">
            <a:avLst/>
          </a:prstGeom>
          <a:ln w="9525" cap="flat">
            <a:solidFill>
              <a:srgbClr val="A6A6A6"/>
            </a:solidFill>
            <a:prstDash val="solid"/>
            <a:headEnd type="none" w="sm" len="sm"/>
            <a:tailEnd type="none" w="sm" len="sm"/>
          </a:ln>
        </p:spPr>
      </p:sp>
      <p:sp>
        <p:nvSpPr>
          <p:cNvPr id="205" name="AutoShape 205"/>
          <p:cNvSpPr/>
          <p:nvPr/>
        </p:nvSpPr>
        <p:spPr>
          <a:xfrm>
            <a:off x="7477030" y="7130151"/>
            <a:ext cx="1704785" cy="0"/>
          </a:xfrm>
          <a:prstGeom prst="line">
            <a:avLst/>
          </a:prstGeom>
          <a:ln w="9525" cap="flat">
            <a:solidFill>
              <a:srgbClr val="A6A6A6"/>
            </a:solidFill>
            <a:prstDash val="solid"/>
            <a:headEnd type="none" w="sm" len="sm"/>
            <a:tailEnd type="none" w="sm" len="sm"/>
          </a:ln>
        </p:spPr>
      </p:sp>
      <p:grpSp>
        <p:nvGrpSpPr>
          <p:cNvPr id="206" name="Group 206"/>
          <p:cNvGrpSpPr/>
          <p:nvPr/>
        </p:nvGrpSpPr>
        <p:grpSpPr>
          <a:xfrm>
            <a:off x="8979958" y="6984611"/>
            <a:ext cx="1081430" cy="310129"/>
            <a:chOff x="0" y="0"/>
            <a:chExt cx="3334396" cy="956227"/>
          </a:xfrm>
        </p:grpSpPr>
        <p:sp>
          <p:nvSpPr>
            <p:cNvPr id="207" name="Freeform 207"/>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79CEFF"/>
            </a:solidFill>
          </p:spPr>
        </p:sp>
        <p:sp>
          <p:nvSpPr>
            <p:cNvPr id="208" name="Freeform 208"/>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FFFF"/>
            </a:solidFill>
          </p:spPr>
        </p:sp>
        <p:sp>
          <p:nvSpPr>
            <p:cNvPr id="209" name="Freeform 209"/>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79CEFF"/>
            </a:solidFill>
          </p:spPr>
        </p:sp>
      </p:grpSp>
      <p:sp>
        <p:nvSpPr>
          <p:cNvPr id="210" name="TextBox 210"/>
          <p:cNvSpPr txBox="1"/>
          <p:nvPr/>
        </p:nvSpPr>
        <p:spPr>
          <a:xfrm>
            <a:off x="9096242" y="7069955"/>
            <a:ext cx="848863"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Helplessness</a:t>
            </a:r>
          </a:p>
        </p:txBody>
      </p:sp>
      <p:grpSp>
        <p:nvGrpSpPr>
          <p:cNvPr id="211" name="Group 211"/>
          <p:cNvGrpSpPr/>
          <p:nvPr/>
        </p:nvGrpSpPr>
        <p:grpSpPr>
          <a:xfrm>
            <a:off x="7682125" y="6984611"/>
            <a:ext cx="1081430" cy="310129"/>
            <a:chOff x="0" y="0"/>
            <a:chExt cx="1441907" cy="413505"/>
          </a:xfrm>
        </p:grpSpPr>
        <p:grpSp>
          <p:nvGrpSpPr>
            <p:cNvPr id="212" name="Group 212"/>
            <p:cNvGrpSpPr/>
            <p:nvPr/>
          </p:nvGrpSpPr>
          <p:grpSpPr>
            <a:xfrm>
              <a:off x="0" y="0"/>
              <a:ext cx="1441907" cy="413505"/>
              <a:chOff x="0" y="0"/>
              <a:chExt cx="3334396" cy="956227"/>
            </a:xfrm>
          </p:grpSpPr>
          <p:sp>
            <p:nvSpPr>
              <p:cNvPr id="213" name="Freeform 213"/>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38B6FF"/>
              </a:solidFill>
            </p:spPr>
          </p:sp>
          <p:sp>
            <p:nvSpPr>
              <p:cNvPr id="214" name="Freeform 214"/>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79CEFF"/>
              </a:solidFill>
            </p:spPr>
          </p:sp>
          <p:sp>
            <p:nvSpPr>
              <p:cNvPr id="215" name="Freeform 215"/>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38B6FF"/>
              </a:solidFill>
            </p:spPr>
          </p:sp>
        </p:grpSp>
        <p:sp>
          <p:nvSpPr>
            <p:cNvPr id="216" name="TextBox 216"/>
            <p:cNvSpPr txBox="1"/>
            <p:nvPr/>
          </p:nvSpPr>
          <p:spPr>
            <a:xfrm>
              <a:off x="82968" y="52602"/>
              <a:ext cx="1275970" cy="329999"/>
            </a:xfrm>
            <a:prstGeom prst="rect">
              <a:avLst/>
            </a:prstGeom>
          </p:spPr>
          <p:txBody>
            <a:bodyPr lIns="0" tIns="0" rIns="0" bIns="0" rtlCol="0" anchor="t">
              <a:spAutoFit/>
            </a:bodyPr>
            <a:lstStyle/>
            <a:p>
              <a:pPr algn="ctr">
                <a:lnSpc>
                  <a:spcPts val="966"/>
                </a:lnSpc>
              </a:pPr>
              <a:r>
                <a:rPr lang="en-US" sz="976" spc="48">
                  <a:solidFill>
                    <a:srgbClr val="1D0230"/>
                  </a:solidFill>
                  <a:latin typeface="ABeeZee Bold"/>
                </a:rPr>
                <a:t>MENTAL WELL-BEING</a:t>
              </a:r>
            </a:p>
          </p:txBody>
        </p:sp>
      </p:grpSp>
      <p:sp>
        <p:nvSpPr>
          <p:cNvPr id="217" name="AutoShape 217"/>
          <p:cNvSpPr/>
          <p:nvPr/>
        </p:nvSpPr>
        <p:spPr>
          <a:xfrm>
            <a:off x="8705075" y="8275349"/>
            <a:ext cx="307665" cy="0"/>
          </a:xfrm>
          <a:prstGeom prst="line">
            <a:avLst/>
          </a:prstGeom>
          <a:ln w="9525" cap="flat">
            <a:solidFill>
              <a:srgbClr val="A6A6A6"/>
            </a:solidFill>
            <a:prstDash val="solid"/>
            <a:headEnd type="none" w="sm" len="sm"/>
            <a:tailEnd type="none" w="sm" len="sm"/>
          </a:ln>
        </p:spPr>
      </p:sp>
      <p:sp>
        <p:nvSpPr>
          <p:cNvPr id="218" name="AutoShape 218"/>
          <p:cNvSpPr/>
          <p:nvPr/>
        </p:nvSpPr>
        <p:spPr>
          <a:xfrm rot="-5400000">
            <a:off x="8394946" y="8588560"/>
            <a:ext cx="629783" cy="0"/>
          </a:xfrm>
          <a:prstGeom prst="line">
            <a:avLst/>
          </a:prstGeom>
          <a:ln w="9525" cap="flat">
            <a:solidFill>
              <a:srgbClr val="A6A6A6"/>
            </a:solidFill>
            <a:prstDash val="solid"/>
            <a:headEnd type="none" w="sm" len="sm"/>
            <a:tailEnd type="none" w="sm" len="sm"/>
          </a:ln>
        </p:spPr>
      </p:sp>
      <p:sp>
        <p:nvSpPr>
          <p:cNvPr id="219" name="AutoShape 219"/>
          <p:cNvSpPr/>
          <p:nvPr/>
        </p:nvSpPr>
        <p:spPr>
          <a:xfrm>
            <a:off x="8705075" y="8910186"/>
            <a:ext cx="307665" cy="0"/>
          </a:xfrm>
          <a:prstGeom prst="line">
            <a:avLst/>
          </a:prstGeom>
          <a:ln w="9525" cap="flat">
            <a:solidFill>
              <a:srgbClr val="A6A6A6"/>
            </a:solidFill>
            <a:prstDash val="solid"/>
            <a:headEnd type="none" w="sm" len="sm"/>
            <a:tailEnd type="none" w="sm" len="sm"/>
          </a:ln>
        </p:spPr>
      </p:sp>
      <p:sp>
        <p:nvSpPr>
          <p:cNvPr id="220" name="AutoShape 220"/>
          <p:cNvSpPr/>
          <p:nvPr/>
        </p:nvSpPr>
        <p:spPr>
          <a:xfrm>
            <a:off x="7467505" y="4477533"/>
            <a:ext cx="605526" cy="0"/>
          </a:xfrm>
          <a:prstGeom prst="line">
            <a:avLst/>
          </a:prstGeom>
          <a:ln w="9525" cap="flat">
            <a:solidFill>
              <a:srgbClr val="A6A6A6"/>
            </a:solidFill>
            <a:prstDash val="solid"/>
            <a:headEnd type="none" w="sm" len="sm"/>
            <a:tailEnd type="none" w="sm" len="sm"/>
          </a:ln>
        </p:spPr>
      </p:sp>
      <p:grpSp>
        <p:nvGrpSpPr>
          <p:cNvPr id="221" name="Group 221"/>
          <p:cNvGrpSpPr/>
          <p:nvPr/>
        </p:nvGrpSpPr>
        <p:grpSpPr>
          <a:xfrm>
            <a:off x="7663878" y="4322468"/>
            <a:ext cx="1081430" cy="310129"/>
            <a:chOff x="0" y="0"/>
            <a:chExt cx="3334396" cy="956227"/>
          </a:xfrm>
        </p:grpSpPr>
        <p:sp>
          <p:nvSpPr>
            <p:cNvPr id="222" name="Freeform 222"/>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7ED957"/>
            </a:solidFill>
          </p:spPr>
        </p:sp>
        <p:sp>
          <p:nvSpPr>
            <p:cNvPr id="223" name="Freeform 223"/>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D7E892"/>
            </a:solidFill>
          </p:spPr>
        </p:sp>
        <p:sp>
          <p:nvSpPr>
            <p:cNvPr id="224" name="Freeform 224"/>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7ED957"/>
            </a:solidFill>
          </p:spPr>
        </p:sp>
      </p:grpSp>
      <p:sp>
        <p:nvSpPr>
          <p:cNvPr id="225" name="TextBox 225"/>
          <p:cNvSpPr txBox="1"/>
          <p:nvPr/>
        </p:nvSpPr>
        <p:spPr>
          <a:xfrm>
            <a:off x="7829648" y="4381491"/>
            <a:ext cx="749890" cy="220802"/>
          </a:xfrm>
          <a:prstGeom prst="rect">
            <a:avLst/>
          </a:prstGeom>
        </p:spPr>
        <p:txBody>
          <a:bodyPr lIns="0" tIns="0" rIns="0" bIns="0" rtlCol="0" anchor="t">
            <a:spAutoFit/>
          </a:bodyPr>
          <a:lstStyle/>
          <a:p>
            <a:pPr algn="ctr">
              <a:lnSpc>
                <a:spcPts val="862"/>
              </a:lnSpc>
            </a:pPr>
            <a:r>
              <a:rPr lang="en-US" sz="980" spc="49">
                <a:solidFill>
                  <a:srgbClr val="1D0230"/>
                </a:solidFill>
                <a:latin typeface="ABeeZee Bold"/>
              </a:rPr>
              <a:t>PHYSICAL HEALTH</a:t>
            </a:r>
          </a:p>
        </p:txBody>
      </p:sp>
      <p:sp>
        <p:nvSpPr>
          <p:cNvPr id="226" name="AutoShape 226"/>
          <p:cNvSpPr/>
          <p:nvPr/>
        </p:nvSpPr>
        <p:spPr>
          <a:xfrm>
            <a:off x="7467505" y="8593322"/>
            <a:ext cx="605526" cy="0"/>
          </a:xfrm>
          <a:prstGeom prst="line">
            <a:avLst/>
          </a:prstGeom>
          <a:ln w="9525" cap="flat">
            <a:solidFill>
              <a:srgbClr val="A6A6A6"/>
            </a:solidFill>
            <a:prstDash val="solid"/>
            <a:headEnd type="none" w="sm" len="sm"/>
            <a:tailEnd type="none" w="sm" len="sm"/>
          </a:ln>
        </p:spPr>
      </p:sp>
      <p:grpSp>
        <p:nvGrpSpPr>
          <p:cNvPr id="227" name="Group 227"/>
          <p:cNvGrpSpPr/>
          <p:nvPr/>
        </p:nvGrpSpPr>
        <p:grpSpPr>
          <a:xfrm>
            <a:off x="7682125" y="8443020"/>
            <a:ext cx="1081430" cy="310129"/>
            <a:chOff x="0" y="0"/>
            <a:chExt cx="3334396" cy="956227"/>
          </a:xfrm>
        </p:grpSpPr>
        <p:sp>
          <p:nvSpPr>
            <p:cNvPr id="228" name="Freeform 228"/>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FF914D"/>
            </a:solidFill>
          </p:spPr>
        </p:sp>
        <p:sp>
          <p:nvSpPr>
            <p:cNvPr id="229" name="Freeform 229"/>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D18C"/>
            </a:solidFill>
          </p:spPr>
        </p:sp>
        <p:sp>
          <p:nvSpPr>
            <p:cNvPr id="230" name="Freeform 230"/>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FF914D"/>
            </a:solidFill>
          </p:spPr>
        </p:sp>
      </p:grpSp>
      <p:sp>
        <p:nvSpPr>
          <p:cNvPr id="231" name="TextBox 231"/>
          <p:cNvSpPr txBox="1"/>
          <p:nvPr/>
        </p:nvSpPr>
        <p:spPr>
          <a:xfrm>
            <a:off x="7751945" y="8471384"/>
            <a:ext cx="941789" cy="262928"/>
          </a:xfrm>
          <a:prstGeom prst="rect">
            <a:avLst/>
          </a:prstGeom>
        </p:spPr>
        <p:txBody>
          <a:bodyPr lIns="0" tIns="0" rIns="0" bIns="0" rtlCol="0" anchor="t">
            <a:spAutoFit/>
          </a:bodyPr>
          <a:lstStyle/>
          <a:p>
            <a:pPr algn="ctr">
              <a:lnSpc>
                <a:spcPts val="976"/>
              </a:lnSpc>
            </a:pPr>
            <a:r>
              <a:rPr lang="en-US" sz="976" spc="48">
                <a:solidFill>
                  <a:srgbClr val="1D0230"/>
                </a:solidFill>
                <a:latin typeface="ABeeZee Bold"/>
              </a:rPr>
              <a:t>SOCIAL RELATIONSHIP</a:t>
            </a:r>
          </a:p>
        </p:txBody>
      </p:sp>
      <p:sp>
        <p:nvSpPr>
          <p:cNvPr id="232" name="AutoShape 232"/>
          <p:cNvSpPr/>
          <p:nvPr/>
        </p:nvSpPr>
        <p:spPr>
          <a:xfrm>
            <a:off x="6871504" y="6533046"/>
            <a:ext cx="605526" cy="0"/>
          </a:xfrm>
          <a:prstGeom prst="line">
            <a:avLst/>
          </a:prstGeom>
          <a:ln w="9525" cap="flat">
            <a:solidFill>
              <a:srgbClr val="A6A6A6"/>
            </a:solidFill>
            <a:prstDash val="solid"/>
            <a:headEnd type="none" w="sm" len="sm"/>
            <a:tailEnd type="none" w="sm" len="sm"/>
          </a:ln>
        </p:spPr>
      </p:sp>
      <p:grpSp>
        <p:nvGrpSpPr>
          <p:cNvPr id="233" name="Group 233"/>
          <p:cNvGrpSpPr/>
          <p:nvPr/>
        </p:nvGrpSpPr>
        <p:grpSpPr>
          <a:xfrm rot="-5400000">
            <a:off x="6409775" y="6318445"/>
            <a:ext cx="1081430" cy="310129"/>
            <a:chOff x="0" y="0"/>
            <a:chExt cx="3334396" cy="956227"/>
          </a:xfrm>
        </p:grpSpPr>
        <p:sp>
          <p:nvSpPr>
            <p:cNvPr id="234" name="Freeform 234"/>
            <p:cNvSpPr/>
            <p:nvPr/>
          </p:nvSpPr>
          <p:spPr>
            <a:xfrm>
              <a:off x="92710" y="106680"/>
              <a:ext cx="3230256" cy="836847"/>
            </a:xfrm>
            <a:custGeom>
              <a:avLst/>
              <a:gdLst/>
              <a:ahLst/>
              <a:cxnLst/>
              <a:rect l="l" t="t" r="r" b="b"/>
              <a:pathLst>
                <a:path w="3230256" h="836847">
                  <a:moveTo>
                    <a:pt x="3203586" y="647617"/>
                  </a:moveTo>
                  <a:cubicBezTo>
                    <a:pt x="3203586" y="735247"/>
                    <a:pt x="3127386" y="806367"/>
                    <a:pt x="3046106" y="806367"/>
                  </a:cubicBezTo>
                  <a:lnTo>
                    <a:pt x="66040" y="806367"/>
                  </a:lnTo>
                  <a:cubicBezTo>
                    <a:pt x="43180" y="806367"/>
                    <a:pt x="20320" y="801287"/>
                    <a:pt x="0" y="792397"/>
                  </a:cubicBezTo>
                  <a:cubicBezTo>
                    <a:pt x="26670" y="820337"/>
                    <a:pt x="63500" y="836847"/>
                    <a:pt x="114715" y="836847"/>
                  </a:cubicBezTo>
                  <a:lnTo>
                    <a:pt x="3084206" y="836847"/>
                  </a:lnTo>
                  <a:cubicBezTo>
                    <a:pt x="3164216" y="836847"/>
                    <a:pt x="3230256" y="770807"/>
                    <a:pt x="3230256" y="690797"/>
                  </a:cubicBezTo>
                  <a:lnTo>
                    <a:pt x="3230256" y="95250"/>
                  </a:lnTo>
                  <a:cubicBezTo>
                    <a:pt x="3230256" y="58420"/>
                    <a:pt x="3216286" y="25400"/>
                    <a:pt x="3194696" y="0"/>
                  </a:cubicBezTo>
                  <a:cubicBezTo>
                    <a:pt x="3201046" y="16510"/>
                    <a:pt x="3203586" y="34290"/>
                    <a:pt x="3203586" y="52070"/>
                  </a:cubicBezTo>
                  <a:lnTo>
                    <a:pt x="3203586" y="647617"/>
                  </a:lnTo>
                  <a:lnTo>
                    <a:pt x="3203586" y="647617"/>
                  </a:lnTo>
                  <a:close/>
                </a:path>
              </a:pathLst>
            </a:custGeom>
            <a:solidFill>
              <a:srgbClr val="FF66C4"/>
            </a:solidFill>
          </p:spPr>
        </p:sp>
        <p:sp>
          <p:nvSpPr>
            <p:cNvPr id="235" name="Freeform 235"/>
            <p:cNvSpPr/>
            <p:nvPr/>
          </p:nvSpPr>
          <p:spPr>
            <a:xfrm>
              <a:off x="12700" y="12700"/>
              <a:ext cx="3269626" cy="887647"/>
            </a:xfrm>
            <a:custGeom>
              <a:avLst/>
              <a:gdLst/>
              <a:ahLst/>
              <a:cxnLst/>
              <a:rect l="l" t="t" r="r" b="b"/>
              <a:pathLst>
                <a:path w="3269626" h="887647">
                  <a:moveTo>
                    <a:pt x="146050" y="887647"/>
                  </a:moveTo>
                  <a:lnTo>
                    <a:pt x="3123576" y="887647"/>
                  </a:lnTo>
                  <a:cubicBezTo>
                    <a:pt x="3203586" y="887647"/>
                    <a:pt x="3269626" y="821607"/>
                    <a:pt x="3269626" y="741597"/>
                  </a:cubicBezTo>
                  <a:lnTo>
                    <a:pt x="3269626" y="146050"/>
                  </a:lnTo>
                  <a:cubicBezTo>
                    <a:pt x="3269626" y="66040"/>
                    <a:pt x="3203586" y="0"/>
                    <a:pt x="3123576" y="0"/>
                  </a:cubicBezTo>
                  <a:lnTo>
                    <a:pt x="146050" y="0"/>
                  </a:lnTo>
                  <a:cubicBezTo>
                    <a:pt x="66040" y="0"/>
                    <a:pt x="0" y="66040"/>
                    <a:pt x="0" y="146050"/>
                  </a:cubicBezTo>
                  <a:lnTo>
                    <a:pt x="0" y="741597"/>
                  </a:lnTo>
                  <a:cubicBezTo>
                    <a:pt x="0" y="822877"/>
                    <a:pt x="66040" y="887647"/>
                    <a:pt x="146050" y="887647"/>
                  </a:cubicBezTo>
                  <a:close/>
                </a:path>
              </a:pathLst>
            </a:custGeom>
            <a:solidFill>
              <a:srgbClr val="FFB6E3"/>
            </a:solidFill>
          </p:spPr>
        </p:sp>
        <p:sp>
          <p:nvSpPr>
            <p:cNvPr id="236" name="Freeform 236"/>
            <p:cNvSpPr/>
            <p:nvPr/>
          </p:nvSpPr>
          <p:spPr>
            <a:xfrm>
              <a:off x="0" y="0"/>
              <a:ext cx="3334396" cy="956227"/>
            </a:xfrm>
            <a:custGeom>
              <a:avLst/>
              <a:gdLst/>
              <a:ahLst/>
              <a:cxnLst/>
              <a:rect l="l" t="t" r="r" b="b"/>
              <a:pathLst>
                <a:path w="3334396" h="956227">
                  <a:moveTo>
                    <a:pt x="3270896" y="74930"/>
                  </a:moveTo>
                  <a:cubicBezTo>
                    <a:pt x="3242956" y="30480"/>
                    <a:pt x="3193426" y="0"/>
                    <a:pt x="3136276" y="0"/>
                  </a:cubicBezTo>
                  <a:lnTo>
                    <a:pt x="158750" y="0"/>
                  </a:lnTo>
                  <a:cubicBezTo>
                    <a:pt x="71120" y="0"/>
                    <a:pt x="0" y="71120"/>
                    <a:pt x="0" y="158750"/>
                  </a:cubicBezTo>
                  <a:lnTo>
                    <a:pt x="0" y="754297"/>
                  </a:lnTo>
                  <a:cubicBezTo>
                    <a:pt x="0" y="806367"/>
                    <a:pt x="25400" y="852087"/>
                    <a:pt x="63500" y="881297"/>
                  </a:cubicBezTo>
                  <a:cubicBezTo>
                    <a:pt x="91440" y="925747"/>
                    <a:pt x="140970" y="956227"/>
                    <a:pt x="210346" y="956227"/>
                  </a:cubicBezTo>
                  <a:lnTo>
                    <a:pt x="3175646" y="956227"/>
                  </a:lnTo>
                  <a:cubicBezTo>
                    <a:pt x="3263276" y="956227"/>
                    <a:pt x="3334396" y="885107"/>
                    <a:pt x="3334396" y="797477"/>
                  </a:cubicBezTo>
                  <a:lnTo>
                    <a:pt x="3334396" y="201930"/>
                  </a:lnTo>
                  <a:cubicBezTo>
                    <a:pt x="3334396" y="149860"/>
                    <a:pt x="3308996" y="104140"/>
                    <a:pt x="3270896" y="74930"/>
                  </a:cubicBezTo>
                  <a:close/>
                  <a:moveTo>
                    <a:pt x="12700" y="754297"/>
                  </a:moveTo>
                  <a:lnTo>
                    <a:pt x="12700" y="158750"/>
                  </a:lnTo>
                  <a:cubicBezTo>
                    <a:pt x="12700" y="78740"/>
                    <a:pt x="78740" y="12700"/>
                    <a:pt x="158750" y="12700"/>
                  </a:cubicBezTo>
                  <a:lnTo>
                    <a:pt x="3136276" y="12700"/>
                  </a:lnTo>
                  <a:cubicBezTo>
                    <a:pt x="3216286" y="12700"/>
                    <a:pt x="3282326" y="78740"/>
                    <a:pt x="3282326" y="158750"/>
                  </a:cubicBezTo>
                  <a:lnTo>
                    <a:pt x="3282326" y="754297"/>
                  </a:lnTo>
                  <a:cubicBezTo>
                    <a:pt x="3282326" y="834307"/>
                    <a:pt x="3216286" y="900347"/>
                    <a:pt x="3136276" y="900347"/>
                  </a:cubicBezTo>
                  <a:lnTo>
                    <a:pt x="158750" y="900347"/>
                  </a:lnTo>
                  <a:cubicBezTo>
                    <a:pt x="78740" y="900347"/>
                    <a:pt x="12700" y="835577"/>
                    <a:pt x="12700" y="754297"/>
                  </a:cubicBezTo>
                  <a:close/>
                  <a:moveTo>
                    <a:pt x="3322966" y="797477"/>
                  </a:moveTo>
                  <a:cubicBezTo>
                    <a:pt x="3322966" y="877487"/>
                    <a:pt x="3255656" y="943527"/>
                    <a:pt x="3175646" y="943527"/>
                  </a:cubicBezTo>
                  <a:lnTo>
                    <a:pt x="210346" y="943527"/>
                  </a:lnTo>
                  <a:cubicBezTo>
                    <a:pt x="157480" y="943527"/>
                    <a:pt x="120650" y="927017"/>
                    <a:pt x="93980" y="899077"/>
                  </a:cubicBezTo>
                  <a:cubicBezTo>
                    <a:pt x="114300" y="907967"/>
                    <a:pt x="135890" y="913047"/>
                    <a:pt x="160020" y="913047"/>
                  </a:cubicBezTo>
                  <a:lnTo>
                    <a:pt x="3137546" y="913047"/>
                  </a:lnTo>
                  <a:cubicBezTo>
                    <a:pt x="3225176" y="913047"/>
                    <a:pt x="3296296" y="841927"/>
                    <a:pt x="3296296" y="754297"/>
                  </a:cubicBezTo>
                  <a:lnTo>
                    <a:pt x="3296296" y="158750"/>
                  </a:lnTo>
                  <a:cubicBezTo>
                    <a:pt x="3296296" y="140970"/>
                    <a:pt x="3292486" y="123190"/>
                    <a:pt x="3287406" y="106680"/>
                  </a:cubicBezTo>
                  <a:cubicBezTo>
                    <a:pt x="3308996" y="132080"/>
                    <a:pt x="3322966" y="165100"/>
                    <a:pt x="3322966" y="201930"/>
                  </a:cubicBezTo>
                  <a:lnTo>
                    <a:pt x="3322966" y="797477"/>
                  </a:lnTo>
                  <a:cubicBezTo>
                    <a:pt x="3322966" y="797477"/>
                    <a:pt x="3322966" y="797477"/>
                    <a:pt x="3322966" y="797477"/>
                  </a:cubicBezTo>
                  <a:close/>
                </a:path>
              </a:pathLst>
            </a:custGeom>
            <a:solidFill>
              <a:srgbClr val="FF66C4"/>
            </a:solidFill>
          </p:spPr>
        </p:sp>
      </p:grpSp>
      <p:sp>
        <p:nvSpPr>
          <p:cNvPr id="237" name="TextBox 237"/>
          <p:cNvSpPr txBox="1"/>
          <p:nvPr/>
        </p:nvSpPr>
        <p:spPr>
          <a:xfrm rot="-5400000">
            <a:off x="6473017" y="6398960"/>
            <a:ext cx="986188" cy="149098"/>
          </a:xfrm>
          <a:prstGeom prst="rect">
            <a:avLst/>
          </a:prstGeom>
        </p:spPr>
        <p:txBody>
          <a:bodyPr lIns="0" tIns="0" rIns="0" bIns="0" rtlCol="0" anchor="t">
            <a:spAutoFit/>
          </a:bodyPr>
          <a:lstStyle/>
          <a:p>
            <a:pPr algn="ctr">
              <a:lnSpc>
                <a:spcPts val="1127"/>
              </a:lnSpc>
            </a:pPr>
            <a:r>
              <a:rPr lang="en-US" sz="980" spc="49">
                <a:solidFill>
                  <a:srgbClr val="1D0230"/>
                </a:solidFill>
                <a:latin typeface="ABeeZee Bold"/>
              </a:rPr>
              <a:t>POOR HEALTH</a:t>
            </a:r>
          </a:p>
        </p:txBody>
      </p:sp>
      <p:sp>
        <p:nvSpPr>
          <p:cNvPr id="238" name="TextBox 238"/>
          <p:cNvSpPr txBox="1"/>
          <p:nvPr/>
        </p:nvSpPr>
        <p:spPr>
          <a:xfrm>
            <a:off x="6795426" y="8855181"/>
            <a:ext cx="570201" cy="194473"/>
          </a:xfrm>
          <a:prstGeom prst="rect">
            <a:avLst/>
          </a:prstGeom>
        </p:spPr>
        <p:txBody>
          <a:bodyPr lIns="0" tIns="0" rIns="0" bIns="0" rtlCol="0" anchor="t">
            <a:spAutoFit/>
          </a:bodyPr>
          <a:lstStyle/>
          <a:p>
            <a:pPr marL="0" lvl="0" indent="0" algn="l">
              <a:lnSpc>
                <a:spcPts val="1448"/>
              </a:lnSpc>
              <a:spcBef>
                <a:spcPct val="0"/>
              </a:spcBef>
            </a:pPr>
            <a:r>
              <a:rPr lang="en-US" sz="1034">
                <a:solidFill>
                  <a:srgbClr val="0D3639"/>
                </a:solidFill>
                <a:latin typeface="Codec Pro"/>
              </a:rPr>
              <a:t>Figure 1.</a:t>
            </a:r>
          </a:p>
        </p:txBody>
      </p:sp>
      <p:sp>
        <p:nvSpPr>
          <p:cNvPr id="239" name="AutoShape 239"/>
          <p:cNvSpPr/>
          <p:nvPr/>
        </p:nvSpPr>
        <p:spPr>
          <a:xfrm>
            <a:off x="6369451" y="10117470"/>
            <a:ext cx="11918549" cy="169530"/>
          </a:xfrm>
          <a:prstGeom prst="rect">
            <a:avLst/>
          </a:prstGeom>
          <a:solidFill>
            <a:srgbClr val="D7E892"/>
          </a:solidFill>
        </p:spPr>
      </p:sp>
      <p:sp>
        <p:nvSpPr>
          <p:cNvPr id="240" name="TextBox 240"/>
          <p:cNvSpPr txBox="1"/>
          <p:nvPr/>
        </p:nvSpPr>
        <p:spPr>
          <a:xfrm>
            <a:off x="6591681" y="10128721"/>
            <a:ext cx="11006480" cy="158279"/>
          </a:xfrm>
          <a:prstGeom prst="rect">
            <a:avLst/>
          </a:prstGeom>
        </p:spPr>
        <p:txBody>
          <a:bodyPr lIns="0" tIns="0" rIns="0" bIns="0" rtlCol="0" anchor="t">
            <a:spAutoFit/>
          </a:bodyPr>
          <a:lstStyle/>
          <a:p>
            <a:pPr marL="0" lvl="0" indent="0" algn="r">
              <a:lnSpc>
                <a:spcPts val="1168"/>
              </a:lnSpc>
              <a:spcBef>
                <a:spcPct val="0"/>
              </a:spcBef>
            </a:pPr>
            <a:r>
              <a:rPr lang="en-US" sz="834">
                <a:solidFill>
                  <a:srgbClr val="0D3639"/>
                </a:solidFill>
                <a:latin typeface="Codec Pro"/>
              </a:rPr>
              <a:t> Funding: EuroQol project 364-RA. Views expressed are those of the authors and are not necessarily those of the EuroQol Research Foundation</a:t>
            </a:r>
          </a:p>
        </p:txBody>
      </p:sp>
      <p:sp>
        <p:nvSpPr>
          <p:cNvPr id="241" name="TextBox 241"/>
          <p:cNvSpPr txBox="1"/>
          <p:nvPr/>
        </p:nvSpPr>
        <p:spPr>
          <a:xfrm>
            <a:off x="597172" y="9293921"/>
            <a:ext cx="4988220" cy="203645"/>
          </a:xfrm>
          <a:prstGeom prst="rect">
            <a:avLst/>
          </a:prstGeom>
        </p:spPr>
        <p:txBody>
          <a:bodyPr lIns="0" tIns="0" rIns="0" bIns="0" rtlCol="0" anchor="t">
            <a:spAutoFit/>
          </a:bodyPr>
          <a:lstStyle/>
          <a:p>
            <a:pPr marL="0" lvl="0" indent="0" algn="l">
              <a:lnSpc>
                <a:spcPts val="1680"/>
              </a:lnSpc>
              <a:spcBef>
                <a:spcPct val="0"/>
              </a:spcBef>
            </a:pPr>
            <a:r>
              <a:rPr lang="en-US" sz="1200" dirty="0">
                <a:solidFill>
                  <a:srgbClr val="0D3639"/>
                </a:solidFill>
                <a:latin typeface="Codec Pro"/>
              </a:rPr>
              <a:t>All interviews were recorded, transcribed verbatim, and </a:t>
            </a:r>
            <a:r>
              <a:rPr lang="en-US" sz="1200" dirty="0" smtClean="0">
                <a:solidFill>
                  <a:srgbClr val="0D3639"/>
                </a:solidFill>
                <a:latin typeface="Codec Pro"/>
              </a:rPr>
              <a:t>analyzed. </a:t>
            </a:r>
            <a:endParaRPr lang="en-US" sz="1200" dirty="0">
              <a:solidFill>
                <a:srgbClr val="0D3639"/>
              </a:solidFill>
              <a:latin typeface="Codec Pro"/>
            </a:endParaRPr>
          </a:p>
        </p:txBody>
      </p:sp>
      <p:sp>
        <p:nvSpPr>
          <p:cNvPr id="242" name="TextBox 242"/>
          <p:cNvSpPr txBox="1"/>
          <p:nvPr/>
        </p:nvSpPr>
        <p:spPr>
          <a:xfrm>
            <a:off x="587826" y="6253678"/>
            <a:ext cx="5124579" cy="2941320"/>
          </a:xfrm>
          <a:prstGeom prst="rect">
            <a:avLst/>
          </a:prstGeom>
        </p:spPr>
        <p:txBody>
          <a:bodyPr lIns="0" tIns="0" rIns="0" bIns="0" rtlCol="0" anchor="t">
            <a:spAutoFit/>
          </a:bodyPr>
          <a:lstStyle/>
          <a:p>
            <a:pPr>
              <a:lnSpc>
                <a:spcPts val="1680"/>
              </a:lnSpc>
            </a:pPr>
            <a:r>
              <a:rPr lang="en-US" sz="1200" dirty="0">
                <a:solidFill>
                  <a:srgbClr val="0D3639"/>
                </a:solidFill>
                <a:latin typeface="Codec Pro"/>
              </a:rPr>
              <a:t>One to one, semi-structured interviews were conducted in English. </a:t>
            </a:r>
          </a:p>
          <a:p>
            <a:pPr marL="259083" lvl="1" indent="-129542">
              <a:lnSpc>
                <a:spcPts val="1680"/>
              </a:lnSpc>
              <a:buFont typeface="Arial"/>
              <a:buChar char="•"/>
            </a:pPr>
            <a:r>
              <a:rPr lang="en-US" sz="1200" dirty="0">
                <a:solidFill>
                  <a:srgbClr val="0D3639"/>
                </a:solidFill>
                <a:latin typeface="Codec Pro"/>
              </a:rPr>
              <a:t>In the first part of the interviews, children were asked to discuss their direct and indirect experiences with poor health. Open-ended questions (e.g. How did you feel? How did that affect you?) were used to elicit health concepts that participants considered relevant components of poor health.</a:t>
            </a:r>
          </a:p>
          <a:p>
            <a:pPr marL="259083" lvl="1" indent="-129542" algn="l">
              <a:lnSpc>
                <a:spcPts val="1680"/>
              </a:lnSpc>
              <a:buFont typeface="Arial"/>
              <a:buChar char="•"/>
            </a:pPr>
            <a:r>
              <a:rPr lang="en-US" sz="1200" dirty="0">
                <a:solidFill>
                  <a:srgbClr val="0D3639"/>
                </a:solidFill>
                <a:latin typeface="Codec Pro"/>
              </a:rPr>
              <a:t>In the second part of the interviews, participants were asked to complete the Singaporean English EQ-5D-Y independently before being consulted on the instrument’s comprehensibility (e.g. was there anything you did not understand or was not clear to you?), comprehensiveness (e.g. would you add more questions to this questionnaire? If yes, what kind of questions?), and relevance (e.g. do you think this question on usual activities is good for knowing a child's health? Why?). </a:t>
            </a:r>
          </a:p>
        </p:txBody>
      </p:sp>
      <p:sp>
        <p:nvSpPr>
          <p:cNvPr id="243" name="TextBox 243"/>
          <p:cNvSpPr txBox="1"/>
          <p:nvPr/>
        </p:nvSpPr>
        <p:spPr>
          <a:xfrm>
            <a:off x="578481" y="9610015"/>
            <a:ext cx="4988220" cy="426720"/>
          </a:xfrm>
          <a:prstGeom prst="rect">
            <a:avLst/>
          </a:prstGeom>
        </p:spPr>
        <p:txBody>
          <a:bodyPr lIns="0" tIns="0" rIns="0" bIns="0" rtlCol="0" anchor="t">
            <a:spAutoFit/>
          </a:bodyPr>
          <a:lstStyle/>
          <a:p>
            <a:pPr marL="0" lvl="0" indent="0" algn="l">
              <a:lnSpc>
                <a:spcPts val="1680"/>
              </a:lnSpc>
              <a:spcBef>
                <a:spcPct val="0"/>
              </a:spcBef>
            </a:pPr>
            <a:r>
              <a:rPr lang="en-US" sz="1200">
                <a:solidFill>
                  <a:srgbClr val="0D3639"/>
                </a:solidFill>
                <a:latin typeface="Codec Pro"/>
              </a:rPr>
              <a:t>Framework analysis and content analysis was used to analyse data from the first and second part of the interviews separately.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732</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Codec Pro</vt:lpstr>
      <vt:lpstr>Calibri</vt:lpstr>
      <vt:lpstr>ABeeZee Bold</vt:lpstr>
      <vt:lpstr>Codec Pro ExtraBold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content validity using qualitative evidence is a critical step in instrument development. Content validity concerns the comprehensibility, comprehensiveness, and relevance of the items of a scale in the target population. Unlike other</dc:title>
  <dc:creator>Tan Lee Yin, Rachel</dc:creator>
  <cp:lastModifiedBy>Tan Lee Yin, Rachel</cp:lastModifiedBy>
  <cp:revision>3</cp:revision>
  <dcterms:created xsi:type="dcterms:W3CDTF">2006-08-16T00:00:00Z</dcterms:created>
  <dcterms:modified xsi:type="dcterms:W3CDTF">2022-06-21T11:12:12Z</dcterms:modified>
  <dc:identifier>DAFCbg7q9A0</dc:identifier>
</cp:coreProperties>
</file>