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60" r:id="rId2"/>
  </p:sldIdLst>
  <p:sldSz cx="51206400" cy="28803600"/>
  <p:notesSz cx="6858000" cy="9144000"/>
  <p:embeddedFontLst>
    <p:embeddedFont>
      <p:font typeface="Calibri" panose="020F0502020204030204" pitchFamily="34" charset="0"/>
      <p:regular r:id="rId4"/>
      <p:bold r:id="rId5"/>
      <p:italic r:id="rId6"/>
      <p:boldItalic r:id="rId7"/>
    </p:embeddedFont>
    <p:embeddedFont>
      <p:font typeface="Calisto MT" panose="02040603050505030304" pitchFamily="18" charset="77"/>
      <p:regular r:id="rId8"/>
      <p:bold r:id="rId9"/>
      <p:italic r:id="rId10"/>
      <p:boldItalic r:id="rId11"/>
    </p:embeddedFont>
  </p:embeddedFontLst>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97DF7"/>
    <a:srgbClr val="FFFFFF"/>
    <a:srgbClr val="77DEFF"/>
    <a:srgbClr val="C8C8C8"/>
    <a:srgbClr val="FF9598"/>
    <a:srgbClr val="0848F7"/>
    <a:srgbClr val="0D2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88" autoAdjust="0"/>
    <p:restoredTop sz="95100"/>
  </p:normalViewPr>
  <p:slideViewPr>
    <p:cSldViewPr>
      <p:cViewPr>
        <p:scale>
          <a:sx n="40" d="100"/>
          <a:sy n="40" d="100"/>
        </p:scale>
        <p:origin x="-5360" y="-768"/>
      </p:cViewPr>
      <p:guideLst>
        <p:guide orient="horz" pos="9072"/>
        <p:guide pos="1612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yitingluo\Desktop\uts\literature\qualitative%20work%20on%20valuation%20\study%20characteristic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yitingluo\Desktop\uts\literature\qualitative%20work%20on%20valuation%20\study%20characteristic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w="25367">
          <a:noFill/>
        </a:ln>
        <a:effectLst/>
      </c:spPr>
    </c:plotArea>
    <c:plotVisOnly val="1"/>
    <c:dispBlanksAs val="gap"/>
    <c:showDLblsOverMax val="0"/>
  </c:chart>
  <c:spPr>
    <a:noFill/>
    <a:ln w="9525" cap="flat" cmpd="sng" algn="ctr">
      <a:noFill/>
      <a:prstDash val="solid"/>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D5BF-A64D-9AD7-4370003C274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D5BF-A64D-9AD7-4370003C274F}"/>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D5BF-A64D-9AD7-4370003C274F}"/>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D5BF-A64D-9AD7-4370003C274F}"/>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D5BF-A64D-9AD7-4370003C274F}"/>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0000"/>
                        <a:lumOff val="80000"/>
                      </a:schemeClr>
                    </a:solidFill>
                    <a:effectLst/>
                    <a:latin typeface="Calisto MT" panose="0204060305050503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2014-2016</c:v>
                </c:pt>
                <c:pt idx="1">
                  <c:v>2017-2019</c:v>
                </c:pt>
                <c:pt idx="2">
                  <c:v>2020-2022</c:v>
                </c:pt>
              </c:strCache>
            </c:strRef>
          </c:cat>
          <c:val>
            <c:numRef>
              <c:f>Sheet1!$B$2:$B$4</c:f>
              <c:numCache>
                <c:formatCode>General</c:formatCode>
                <c:ptCount val="3"/>
                <c:pt idx="0">
                  <c:v>3</c:v>
                </c:pt>
                <c:pt idx="1">
                  <c:v>4</c:v>
                </c:pt>
                <c:pt idx="2">
                  <c:v>7</c:v>
                </c:pt>
              </c:numCache>
            </c:numRef>
          </c:val>
          <c:extLst>
            <c:ext xmlns:c16="http://schemas.microsoft.com/office/drawing/2014/chart" uri="{C3380CC4-5D6E-409C-BE32-E72D297353CC}">
              <c16:uniqueId val="{0000000A-D5BF-A64D-9AD7-4370003C274F}"/>
            </c:ext>
          </c:extLst>
        </c:ser>
        <c:dLbls>
          <c:showLegendKey val="0"/>
          <c:showVal val="0"/>
          <c:showCatName val="0"/>
          <c:showSerName val="0"/>
          <c:showPercent val="0"/>
          <c:showBubbleSize val="0"/>
          <c:showLeaderLines val="0"/>
        </c:dLbls>
        <c:firstSliceAng val="0"/>
      </c:pieChart>
      <c:spPr>
        <a:noFill/>
        <a:ln w="25367">
          <a:noFill/>
        </a:ln>
        <a:effectLst/>
      </c:spPr>
    </c:plotArea>
    <c:legend>
      <c:legendPos val="r"/>
      <c:legendEntry>
        <c:idx val="0"/>
        <c:txPr>
          <a:bodyPr rot="0" spcFirstLastPara="1" vertOverflow="ellipsis" vert="horz" wrap="square" anchor="ctr" anchorCtr="1"/>
          <a:lstStyle/>
          <a:p>
            <a:pPr>
              <a:defRPr sz="3200" b="0" i="0" u="none" strike="noStrike" kern="1200" baseline="0">
                <a:solidFill>
                  <a:schemeClr val="accent3"/>
                </a:solidFill>
                <a:latin typeface="Calisto MT" panose="02040603050505030304" pitchFamily="18" charset="0"/>
                <a:ea typeface="+mn-ea"/>
                <a:cs typeface="+mn-cs"/>
              </a:defRPr>
            </a:pPr>
            <a:endParaRPr lang="en-US"/>
          </a:p>
        </c:txPr>
      </c:legendEntry>
      <c:layout>
        <c:manualLayout>
          <c:xMode val="edge"/>
          <c:yMode val="edge"/>
          <c:x val="0.61844335919460602"/>
          <c:y val="0.11996253530292653"/>
          <c:w val="0.31817327577854299"/>
          <c:h val="0.55290198690724801"/>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accent3"/>
              </a:solidFill>
              <a:latin typeface="Calisto MT" panose="02040603050505030304" pitchFamily="18"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53120432945883"/>
          <c:y val="0"/>
          <c:w val="0.69657366151478972"/>
          <c:h val="0.82026475903976603"/>
        </c:manualLayout>
      </c:layout>
      <c:barChart>
        <c:barDir val="bar"/>
        <c:grouping val="clustered"/>
        <c:varyColors val="0"/>
        <c:ser>
          <c:idx val="0"/>
          <c:order val="0"/>
          <c:spPr>
            <a:pattFill prst="wdDnDiag">
              <a:fgClr>
                <a:srgbClr val="0848F6"/>
              </a:fgClr>
              <a:bgClr>
                <a:schemeClr val="tx1"/>
              </a:bgClr>
            </a:patt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Calisto MT" panose="02040603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Sheet2!$A$9:$A$16</c:f>
              <c:strCache>
                <c:ptCount val="8"/>
                <c:pt idx="0">
                  <c:v>Belgium</c:v>
                </c:pt>
                <c:pt idx="1">
                  <c:v>Canada </c:v>
                </c:pt>
                <c:pt idx="2">
                  <c:v>Chinese</c:v>
                </c:pt>
                <c:pt idx="3">
                  <c:v>Germany</c:v>
                </c:pt>
                <c:pt idx="4">
                  <c:v>New Zealand </c:v>
                </c:pt>
                <c:pt idx="5">
                  <c:v>Netherlands </c:v>
                </c:pt>
                <c:pt idx="6">
                  <c:v>Sweden</c:v>
                </c:pt>
                <c:pt idx="7">
                  <c:v>UK</c:v>
                </c:pt>
              </c:strCache>
            </c:strRef>
          </c:cat>
          <c:val>
            <c:numRef>
              <c:f>Sheet2!$B$9:$B$16</c:f>
              <c:numCache>
                <c:formatCode>General</c:formatCode>
                <c:ptCount val="8"/>
                <c:pt idx="0">
                  <c:v>1</c:v>
                </c:pt>
                <c:pt idx="1">
                  <c:v>1</c:v>
                </c:pt>
                <c:pt idx="2">
                  <c:v>1</c:v>
                </c:pt>
                <c:pt idx="3">
                  <c:v>1</c:v>
                </c:pt>
                <c:pt idx="4">
                  <c:v>1</c:v>
                </c:pt>
                <c:pt idx="5">
                  <c:v>3</c:v>
                </c:pt>
                <c:pt idx="6">
                  <c:v>3</c:v>
                </c:pt>
                <c:pt idx="7">
                  <c:v>5</c:v>
                </c:pt>
              </c:numCache>
            </c:numRef>
          </c:val>
          <c:extLst>
            <c:ext xmlns:c16="http://schemas.microsoft.com/office/drawing/2014/chart" uri="{C3380CC4-5D6E-409C-BE32-E72D297353CC}">
              <c16:uniqueId val="{00000000-25DF-A846-A9B0-4836E98002E0}"/>
            </c:ext>
          </c:extLst>
        </c:ser>
        <c:dLbls>
          <c:showLegendKey val="0"/>
          <c:showVal val="0"/>
          <c:showCatName val="0"/>
          <c:showSerName val="0"/>
          <c:showPercent val="0"/>
          <c:showBubbleSize val="0"/>
        </c:dLbls>
        <c:gapWidth val="46"/>
        <c:axId val="2704352"/>
        <c:axId val="2706032"/>
      </c:barChart>
      <c:catAx>
        <c:axId val="2704352"/>
        <c:scaling>
          <c:orientation val="minMax"/>
        </c:scaling>
        <c:delete val="0"/>
        <c:axPos val="l"/>
        <c:numFmt formatCode="General" sourceLinked="1"/>
        <c:majorTickMark val="none"/>
        <c:minorTickMark val="none"/>
        <c:tickLblPos val="nextTo"/>
        <c:spPr>
          <a:noFill/>
          <a:ln w="0" cap="flat" cmpd="sng" algn="ctr">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crossAx val="2706032"/>
        <c:crosses val="autoZero"/>
        <c:auto val="1"/>
        <c:lblAlgn val="ctr"/>
        <c:lblOffset val="100"/>
        <c:noMultiLvlLbl val="0"/>
      </c:catAx>
      <c:valAx>
        <c:axId val="270603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cap="rnd">
            <a:solidFill>
              <a:schemeClr val="tx1"/>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crossAx val="2704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latin typeface="Calisto MT" panose="0204060305050503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pattFill prst="wdDnDiag">
              <a:fgClr>
                <a:srgbClr val="0D2EE5"/>
              </a:fgClr>
              <a:bgClr>
                <a:srgbClr val="002060"/>
              </a:bgClr>
            </a:patt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Calisto MT" panose="02040603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Sheet2!$A$19:$A$23</c:f>
              <c:strCache>
                <c:ptCount val="5"/>
                <c:pt idx="0">
                  <c:v>CHU-9D</c:v>
                </c:pt>
                <c:pt idx="1">
                  <c:v>SF-6D</c:v>
                </c:pt>
                <c:pt idx="2">
                  <c:v>EQ-5D-3L </c:v>
                </c:pt>
                <c:pt idx="3">
                  <c:v> EQ-5D-Y-3L </c:v>
                </c:pt>
                <c:pt idx="4">
                  <c:v>EQ-5D-5L </c:v>
                </c:pt>
              </c:strCache>
            </c:strRef>
          </c:cat>
          <c:val>
            <c:numRef>
              <c:f>Sheet2!$B$19:$B$23</c:f>
              <c:numCache>
                <c:formatCode>General</c:formatCode>
                <c:ptCount val="5"/>
                <c:pt idx="0">
                  <c:v>1</c:v>
                </c:pt>
                <c:pt idx="1">
                  <c:v>1</c:v>
                </c:pt>
                <c:pt idx="2">
                  <c:v>3</c:v>
                </c:pt>
                <c:pt idx="3">
                  <c:v>4</c:v>
                </c:pt>
                <c:pt idx="4">
                  <c:v>6</c:v>
                </c:pt>
              </c:numCache>
            </c:numRef>
          </c:val>
          <c:extLst>
            <c:ext xmlns:c16="http://schemas.microsoft.com/office/drawing/2014/chart" uri="{C3380CC4-5D6E-409C-BE32-E72D297353CC}">
              <c16:uniqueId val="{00000000-78C3-B74F-8EC2-BDCAE6E44B4D}"/>
            </c:ext>
          </c:extLst>
        </c:ser>
        <c:dLbls>
          <c:showLegendKey val="0"/>
          <c:showVal val="0"/>
          <c:showCatName val="0"/>
          <c:showSerName val="0"/>
          <c:showPercent val="0"/>
          <c:showBubbleSize val="0"/>
        </c:dLbls>
        <c:gapWidth val="170"/>
        <c:axId val="2039152"/>
        <c:axId val="2039968"/>
      </c:barChart>
      <c:catAx>
        <c:axId val="203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crossAx val="2039968"/>
        <c:crosses val="autoZero"/>
        <c:auto val="1"/>
        <c:lblAlgn val="ctr"/>
        <c:lblOffset val="100"/>
        <c:noMultiLvlLbl val="0"/>
      </c:catAx>
      <c:valAx>
        <c:axId val="2039968"/>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Calisto MT" panose="02040603050505030304" pitchFamily="18" charset="0"/>
                <a:ea typeface="+mn-ea"/>
                <a:cs typeface="+mn-cs"/>
              </a:defRPr>
            </a:pPr>
            <a:endParaRPr lang="en-US"/>
          </a:p>
        </c:txPr>
        <c:crossAx val="203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Calisto MT" panose="0204060305050503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684840-15DB-FC44-BE94-FD73FEFAA187}" type="datetimeFigureOut">
              <a:rPr lang="en-US" smtClean="0"/>
              <a:t>6/19/22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D842E-5D64-C446-87D2-4E3D04B9FF06}"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5D842E-5D64-C446-87D2-4E3D04B9FF06}" type="slidenum">
              <a:rPr lang="en-US" smtClean="0"/>
              <a:t>1</a:t>
            </a:fld>
            <a:endParaRPr lang="en-US"/>
          </a:p>
        </p:txBody>
      </p:sp>
    </p:spTree>
    <p:extLst>
      <p:ext uri="{BB962C8B-B14F-4D97-AF65-F5344CB8AC3E}">
        <p14:creationId xmlns:p14="http://schemas.microsoft.com/office/powerpoint/2010/main" val="71705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9795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690374"/>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3523946" rtl="0" eaLnBrk="1" latinLnBrk="0" hangingPunct="1">
        <a:spcBef>
          <a:spcPct val="0"/>
        </a:spcBef>
        <a:buNone/>
        <a:defRPr sz="16961" kern="1200">
          <a:solidFill>
            <a:schemeClr val="tx1"/>
          </a:solidFill>
          <a:latin typeface="+mj-lt"/>
          <a:ea typeface="+mj-ea"/>
          <a:cs typeface="+mj-cs"/>
        </a:defRPr>
      </a:lvl1pPr>
    </p:titleStyle>
    <p:bodyStyle>
      <a:lvl1pPr marL="1321479" indent="-1321479" algn="l" defTabSz="3523946" rtl="0" eaLnBrk="1" latinLnBrk="0" hangingPunct="1">
        <a:spcBef>
          <a:spcPct val="20000"/>
        </a:spcBef>
        <a:buFont typeface="Arial" panose="020B0604020202020204" pitchFamily="34" charset="0"/>
        <a:buChar char="•"/>
        <a:defRPr sz="12319" kern="1200">
          <a:solidFill>
            <a:schemeClr val="tx1"/>
          </a:solidFill>
          <a:latin typeface="+mn-lt"/>
          <a:ea typeface="+mn-ea"/>
          <a:cs typeface="+mn-cs"/>
        </a:defRPr>
      </a:lvl1pPr>
      <a:lvl2pPr marL="2863206" indent="-1101233" algn="l" defTabSz="3523946" rtl="0" eaLnBrk="1" latinLnBrk="0" hangingPunct="1">
        <a:spcBef>
          <a:spcPct val="20000"/>
        </a:spcBef>
        <a:buFont typeface="Arial" panose="020B0604020202020204" pitchFamily="34" charset="0"/>
        <a:buChar char="–"/>
        <a:defRPr sz="10800" kern="1200">
          <a:solidFill>
            <a:schemeClr val="tx1"/>
          </a:solidFill>
          <a:latin typeface="+mn-lt"/>
          <a:ea typeface="+mn-ea"/>
          <a:cs typeface="+mn-cs"/>
        </a:defRPr>
      </a:lvl2pPr>
      <a:lvl3pPr marL="4404930" indent="-880987" algn="l" defTabSz="3523946" rtl="0" eaLnBrk="1" latinLnBrk="0" hangingPunct="1">
        <a:spcBef>
          <a:spcPct val="20000"/>
        </a:spcBef>
        <a:buFont typeface="Arial" panose="020B0604020202020204" pitchFamily="34" charset="0"/>
        <a:buChar char="•"/>
        <a:defRPr sz="9282" kern="1200">
          <a:solidFill>
            <a:schemeClr val="tx1"/>
          </a:solidFill>
          <a:latin typeface="+mn-lt"/>
          <a:ea typeface="+mn-ea"/>
          <a:cs typeface="+mn-cs"/>
        </a:defRPr>
      </a:lvl3pPr>
      <a:lvl4pPr marL="6166903"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4pPr>
      <a:lvl5pPr marL="7928877"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5pPr>
      <a:lvl6pPr marL="9690850"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6pPr>
      <a:lvl7pPr marL="11452820"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7pPr>
      <a:lvl8pPr marL="13214796"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8pPr>
      <a:lvl9pPr marL="14976768" indent="-880987" algn="l" defTabSz="3523946" rtl="0" eaLnBrk="1" latinLnBrk="0" hangingPunct="1">
        <a:spcBef>
          <a:spcPct val="20000"/>
        </a:spcBef>
        <a:buFont typeface="Arial" panose="020B0604020202020204" pitchFamily="34" charset="0"/>
        <a:buChar char="•"/>
        <a:defRPr sz="7678" kern="1200">
          <a:solidFill>
            <a:schemeClr val="tx1"/>
          </a:solidFill>
          <a:latin typeface="+mn-lt"/>
          <a:ea typeface="+mn-ea"/>
          <a:cs typeface="+mn-cs"/>
        </a:defRPr>
      </a:lvl9pPr>
    </p:bodyStyle>
    <p:otherStyle>
      <a:defPPr>
        <a:defRPr lang="en-US"/>
      </a:defPPr>
      <a:lvl1pPr marL="0" algn="l" defTabSz="3523946" rtl="0" eaLnBrk="1" latinLnBrk="0" hangingPunct="1">
        <a:defRPr sz="6918" kern="1200">
          <a:solidFill>
            <a:schemeClr val="tx1"/>
          </a:solidFill>
          <a:latin typeface="+mn-lt"/>
          <a:ea typeface="+mn-ea"/>
          <a:cs typeface="+mn-cs"/>
        </a:defRPr>
      </a:lvl1pPr>
      <a:lvl2pPr marL="1761972" algn="l" defTabSz="3523946" rtl="0" eaLnBrk="1" latinLnBrk="0" hangingPunct="1">
        <a:defRPr sz="6918" kern="1200">
          <a:solidFill>
            <a:schemeClr val="tx1"/>
          </a:solidFill>
          <a:latin typeface="+mn-lt"/>
          <a:ea typeface="+mn-ea"/>
          <a:cs typeface="+mn-cs"/>
        </a:defRPr>
      </a:lvl2pPr>
      <a:lvl3pPr marL="3523946" algn="l" defTabSz="3523946" rtl="0" eaLnBrk="1" latinLnBrk="0" hangingPunct="1">
        <a:defRPr sz="6918" kern="1200">
          <a:solidFill>
            <a:schemeClr val="tx1"/>
          </a:solidFill>
          <a:latin typeface="+mn-lt"/>
          <a:ea typeface="+mn-ea"/>
          <a:cs typeface="+mn-cs"/>
        </a:defRPr>
      </a:lvl3pPr>
      <a:lvl4pPr marL="5285917" algn="l" defTabSz="3523946" rtl="0" eaLnBrk="1" latinLnBrk="0" hangingPunct="1">
        <a:defRPr sz="6918" kern="1200">
          <a:solidFill>
            <a:schemeClr val="tx1"/>
          </a:solidFill>
          <a:latin typeface="+mn-lt"/>
          <a:ea typeface="+mn-ea"/>
          <a:cs typeface="+mn-cs"/>
        </a:defRPr>
      </a:lvl4pPr>
      <a:lvl5pPr marL="7047889" algn="l" defTabSz="3523946" rtl="0" eaLnBrk="1" latinLnBrk="0" hangingPunct="1">
        <a:defRPr sz="6918" kern="1200">
          <a:solidFill>
            <a:schemeClr val="tx1"/>
          </a:solidFill>
          <a:latin typeface="+mn-lt"/>
          <a:ea typeface="+mn-ea"/>
          <a:cs typeface="+mn-cs"/>
        </a:defRPr>
      </a:lvl5pPr>
      <a:lvl6pPr marL="8809863" algn="l" defTabSz="3523946" rtl="0" eaLnBrk="1" latinLnBrk="0" hangingPunct="1">
        <a:defRPr sz="6918" kern="1200">
          <a:solidFill>
            <a:schemeClr val="tx1"/>
          </a:solidFill>
          <a:latin typeface="+mn-lt"/>
          <a:ea typeface="+mn-ea"/>
          <a:cs typeface="+mn-cs"/>
        </a:defRPr>
      </a:lvl6pPr>
      <a:lvl7pPr marL="10571836" algn="l" defTabSz="3523946" rtl="0" eaLnBrk="1" latinLnBrk="0" hangingPunct="1">
        <a:defRPr sz="6918" kern="1200">
          <a:solidFill>
            <a:schemeClr val="tx1"/>
          </a:solidFill>
          <a:latin typeface="+mn-lt"/>
          <a:ea typeface="+mn-ea"/>
          <a:cs typeface="+mn-cs"/>
        </a:defRPr>
      </a:lvl7pPr>
      <a:lvl8pPr marL="12333808" algn="l" defTabSz="3523946" rtl="0" eaLnBrk="1" latinLnBrk="0" hangingPunct="1">
        <a:defRPr sz="6918" kern="1200">
          <a:solidFill>
            <a:schemeClr val="tx1"/>
          </a:solidFill>
          <a:latin typeface="+mn-lt"/>
          <a:ea typeface="+mn-ea"/>
          <a:cs typeface="+mn-cs"/>
        </a:defRPr>
      </a:lvl8pPr>
      <a:lvl9pPr marL="14095780" algn="l" defTabSz="3523946" rtl="0" eaLnBrk="1" latinLnBrk="0" hangingPunct="1">
        <a:defRPr sz="69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png"/><Relationship Id="rId7"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5.png"/><Relationship Id="rId5" Type="http://schemas.openxmlformats.org/officeDocument/2006/relationships/chart" Target="../charts/chart2.xml"/><Relationship Id="rId10" Type="http://schemas.openxmlformats.org/officeDocument/2006/relationships/image" Target="../media/image4.png"/><Relationship Id="rId4" Type="http://schemas.openxmlformats.org/officeDocument/2006/relationships/chart" Target="../charts/chart1.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8D4BEE-A9A7-F747-93BB-75D36D2F3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8174" y="6336270"/>
            <a:ext cx="7245085" cy="7406685"/>
          </a:xfrm>
          <a:prstGeom prst="rect">
            <a:avLst/>
          </a:prstGeom>
        </p:spPr>
      </p:pic>
      <p:sp>
        <p:nvSpPr>
          <p:cNvPr id="31" name="Rectangle 30"/>
          <p:cNvSpPr/>
          <p:nvPr/>
        </p:nvSpPr>
        <p:spPr>
          <a:xfrm flipV="1">
            <a:off x="68697" y="-149197"/>
            <a:ext cx="51137703" cy="599162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918" dirty="0"/>
          </a:p>
        </p:txBody>
      </p:sp>
      <p:sp>
        <p:nvSpPr>
          <p:cNvPr id="37" name="Content Placeholder 2"/>
          <p:cNvSpPr txBox="1">
            <a:spLocks/>
          </p:cNvSpPr>
          <p:nvPr/>
        </p:nvSpPr>
        <p:spPr>
          <a:xfrm>
            <a:off x="259140" y="7056357"/>
            <a:ext cx="23864860" cy="2488801"/>
          </a:xfrm>
          <a:prstGeom prst="rect">
            <a:avLst/>
          </a:prstGeom>
          <a:solidFill>
            <a:schemeClr val="bg1"/>
          </a:solidFill>
          <a:ln>
            <a:solidFill>
              <a:schemeClr val="accent1"/>
            </a:solidFill>
          </a:ln>
        </p:spPr>
        <p:txBody>
          <a:bodyPr vert="horz" lIns="352338" tIns="176169" rIns="352338" bIns="176169" rtlCol="0">
            <a:normAutofit fontScale="92500" lnSpcReduction="10000"/>
          </a:bodyPr>
          <a:lstStyle>
            <a:lvl1pPr marL="1566161" indent="-1566161"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a:lstStyle>
          <a:p>
            <a:pPr marL="0" indent="0" algn="just">
              <a:buNone/>
            </a:pPr>
            <a:r>
              <a:rPr lang="en-US" sz="4000" dirty="0">
                <a:latin typeface="Calisto MT" panose="02040603050505030304" pitchFamily="18" charset="0"/>
                <a:cs typeface="Arial" panose="020B0604020202020204" pitchFamily="34" charset="0"/>
              </a:rPr>
              <a:t>There is no existing review that syntheses how respondents complete preference elicitation tasks used to value generic preference-based measures (GPBMs) of health-related quality of life (HRQoL) to date. This scoping review aimed to summarize the existing qualitative evidence exploring the thought processes of respondents when completing the tasks.</a:t>
            </a:r>
          </a:p>
          <a:p>
            <a:pPr marL="0" indent="0">
              <a:buNone/>
            </a:pPr>
            <a:endParaRPr lang="en-AU" sz="3586" dirty="0">
              <a:solidFill>
                <a:srgbClr val="0D2EE5"/>
              </a:solidFill>
              <a:latin typeface="Arial" panose="020B0604020202020204" pitchFamily="34" charset="0"/>
              <a:cs typeface="Arial" panose="020B0604020202020204" pitchFamily="34" charset="0"/>
            </a:endParaRPr>
          </a:p>
        </p:txBody>
      </p:sp>
      <p:sp>
        <p:nvSpPr>
          <p:cNvPr id="41" name="Content Placeholder 2"/>
          <p:cNvSpPr txBox="1">
            <a:spLocks/>
          </p:cNvSpPr>
          <p:nvPr/>
        </p:nvSpPr>
        <p:spPr>
          <a:xfrm>
            <a:off x="278687" y="10529817"/>
            <a:ext cx="23862128" cy="11529746"/>
          </a:xfrm>
          <a:prstGeom prst="rect">
            <a:avLst/>
          </a:prstGeom>
          <a:noFill/>
          <a:ln w="28575">
            <a:solidFill>
              <a:schemeClr val="accent1"/>
            </a:solidFill>
            <a:round/>
            <a:headEnd/>
            <a:tailEnd type="triangle" w="med" len="med"/>
          </a:ln>
          <a:effectLst/>
        </p:spPr>
        <p:txBody>
          <a:bodyPr vert="horz" lIns="352338" tIns="176169" rIns="352338" bIns="176169" rtlCol="0">
            <a:noAutofit/>
          </a:bodyPr>
          <a:lstStyle>
            <a:lvl1pPr marL="1566161" indent="-1566161"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a:lstStyle>
          <a:p>
            <a:pPr marL="0" indent="0" algn="ctr">
              <a:spcBef>
                <a:spcPct val="40000"/>
              </a:spcBef>
              <a:buNone/>
            </a:pPr>
            <a:r>
              <a:rPr lang="en-AU" altLang="en-US" sz="3600" b="1" dirty="0">
                <a:latin typeface="Calisto MT" panose="02040603050505030304" pitchFamily="18" charset="0"/>
                <a:cs typeface="Arial" panose="020B0604020202020204" pitchFamily="34" charset="0"/>
              </a:rPr>
              <a:t>Search strategy, eligibility criteria, and data extraction</a:t>
            </a:r>
            <a:endParaRPr lang="en-AU" altLang="en-US" sz="3600" dirty="0">
              <a:latin typeface="Calisto MT" panose="02040603050505030304" pitchFamily="18" charset="0"/>
              <a:cs typeface="Arial" panose="020B0604020202020204" pitchFamily="34" charset="0"/>
            </a:endParaRPr>
          </a:p>
          <a:p>
            <a:pPr marL="0" indent="0">
              <a:spcBef>
                <a:spcPct val="40000"/>
              </a:spcBef>
              <a:buNone/>
            </a:pPr>
            <a:endParaRPr lang="en-AU" altLang="en-US" sz="3600" dirty="0">
              <a:latin typeface="Calisto MT" panose="02040603050505030304" pitchFamily="18" charset="0"/>
              <a:cs typeface="Arial" panose="020B0604020202020204" pitchFamily="34" charset="0"/>
            </a:endParaRPr>
          </a:p>
          <a:p>
            <a:pPr marL="0" indent="0">
              <a:spcBef>
                <a:spcPct val="40000"/>
              </a:spcBef>
              <a:buNone/>
            </a:pPr>
            <a:r>
              <a:rPr lang="en-AU" altLang="en-US" sz="3600" dirty="0">
                <a:latin typeface="Calisto MT" panose="02040603050505030304" pitchFamily="18" charset="0"/>
                <a:cs typeface="Arial" panose="020B0604020202020204" pitchFamily="34" charset="0"/>
              </a:rPr>
              <a:t> </a:t>
            </a:r>
          </a:p>
          <a:p>
            <a:pPr marL="0" indent="0">
              <a:spcBef>
                <a:spcPct val="40000"/>
              </a:spcBef>
              <a:buNone/>
            </a:pPr>
            <a:endParaRPr lang="en-AU" altLang="en-US" sz="3600" dirty="0">
              <a:latin typeface="Calisto MT" panose="02040603050505030304" pitchFamily="18" charset="0"/>
            </a:endParaRPr>
          </a:p>
          <a:p>
            <a:pPr marL="0" indent="0">
              <a:buNone/>
            </a:pPr>
            <a:endParaRPr lang="en-AU" sz="3600" dirty="0">
              <a:solidFill>
                <a:srgbClr val="0D2EE5"/>
              </a:solidFill>
              <a:latin typeface="Calisto MT" panose="02040603050505030304" pitchFamily="18" charset="0"/>
              <a:cs typeface="Arial" panose="020B0604020202020204" pitchFamily="34" charset="0"/>
            </a:endParaRPr>
          </a:p>
        </p:txBody>
      </p:sp>
      <p:sp>
        <p:nvSpPr>
          <p:cNvPr id="42" name="Content Placeholder 2"/>
          <p:cNvSpPr txBox="1">
            <a:spLocks/>
          </p:cNvSpPr>
          <p:nvPr/>
        </p:nvSpPr>
        <p:spPr>
          <a:xfrm>
            <a:off x="24715233" y="26030289"/>
            <a:ext cx="26374482" cy="1940863"/>
          </a:xfrm>
          <a:prstGeom prst="rect">
            <a:avLst/>
          </a:prstGeom>
          <a:solidFill>
            <a:schemeClr val="bg1"/>
          </a:solidFill>
          <a:ln>
            <a:solidFill>
              <a:schemeClr val="accent1"/>
            </a:solidFill>
          </a:ln>
        </p:spPr>
        <p:txBody>
          <a:bodyPr vert="horz" lIns="352338" tIns="176169" rIns="352338" bIns="176169" rtlCol="0">
            <a:noAutofit/>
          </a:bodyPr>
          <a:lstStyle>
            <a:lvl1pPr marL="1566161" indent="-1566161"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8200" kern="1200">
                <a:solidFill>
                  <a:schemeClr val="tx1"/>
                </a:solidFill>
                <a:latin typeface="+mn-lt"/>
                <a:ea typeface="+mn-ea"/>
                <a:cs typeface="+mn-cs"/>
              </a:defRPr>
            </a:lvl9pPr>
          </a:lstStyle>
          <a:p>
            <a:pPr marL="0" indent="0" algn="just">
              <a:spcBef>
                <a:spcPct val="40000"/>
              </a:spcBef>
              <a:buNone/>
            </a:pPr>
            <a:r>
              <a:rPr lang="en-AU" altLang="en-US" sz="3600" dirty="0">
                <a:latin typeface="Calisto MT" panose="02040603050505030304" pitchFamily="18" charset="0"/>
                <a:cs typeface="Arial" panose="020B0604020202020204" pitchFamily="34" charset="0"/>
              </a:rPr>
              <a:t>In this review, most of the studies that explore the thought process during valuation focused on adults and assessment for paediatric populations is limited. Therefore, further qualitative research is warranted to investigate the potential challenges in the valuations of paediatric GPBMs.</a:t>
            </a:r>
          </a:p>
          <a:p>
            <a:pPr marL="0" indent="0">
              <a:spcBef>
                <a:spcPct val="40000"/>
              </a:spcBef>
              <a:buNone/>
            </a:pPr>
            <a:endParaRPr lang="en-AU" altLang="en-US" sz="3600" dirty="0">
              <a:latin typeface="Apple Braille Pinpoint 8 Dot" pitchFamily="2" charset="0"/>
              <a:cs typeface="Arial" panose="020B0604020202020204" pitchFamily="34" charset="0"/>
            </a:endParaRPr>
          </a:p>
          <a:p>
            <a:pPr marL="0" indent="0">
              <a:spcBef>
                <a:spcPct val="40000"/>
              </a:spcBef>
              <a:buNone/>
            </a:pPr>
            <a:endParaRPr lang="en-AU" altLang="en-US" sz="3586" dirty="0">
              <a:latin typeface="Arial" charset="0"/>
            </a:endParaRPr>
          </a:p>
          <a:p>
            <a:pPr marL="0" indent="0">
              <a:buNone/>
            </a:pPr>
            <a:endParaRPr lang="en-AU" sz="3586" dirty="0">
              <a:solidFill>
                <a:srgbClr val="0D2EE5"/>
              </a:solidFill>
              <a:latin typeface="Arial" panose="020B0604020202020204" pitchFamily="34" charset="0"/>
              <a:cs typeface="Arial" panose="020B0604020202020204" pitchFamily="34" charset="0"/>
            </a:endParaRPr>
          </a:p>
        </p:txBody>
      </p:sp>
      <p:sp>
        <p:nvSpPr>
          <p:cNvPr id="44" name="Content Placeholder 2"/>
          <p:cNvSpPr>
            <a:spLocks noGrp="1"/>
          </p:cNvSpPr>
          <p:nvPr>
            <p:ph sz="half" idx="4294967295"/>
          </p:nvPr>
        </p:nvSpPr>
        <p:spPr>
          <a:xfrm>
            <a:off x="241851" y="6024521"/>
            <a:ext cx="23898964" cy="985459"/>
          </a:xfrm>
          <a:prstGeom prst="rect">
            <a:avLst/>
          </a:prstGeom>
          <a:solidFill>
            <a:schemeClr val="accent1"/>
          </a:solidFill>
          <a:ln>
            <a:solidFill>
              <a:schemeClr val="accent1"/>
            </a:solidFill>
          </a:ln>
        </p:spPr>
        <p:txBody>
          <a:bodyPr lIns="352303" tIns="176151" rIns="352303" bIns="176151" anchor="ctr" anchorCtr="0">
            <a:noAutofit/>
          </a:bodyPr>
          <a:lstStyle/>
          <a:p>
            <a:pPr marL="0" indent="0" algn="ctr">
              <a:buNone/>
            </a:pPr>
            <a:r>
              <a:rPr lang="en-AU" sz="4300" b="1" cap="small" dirty="0">
                <a:solidFill>
                  <a:schemeClr val="bg1"/>
                </a:solidFill>
                <a:latin typeface="Calisto MT" panose="02040603050505030304" pitchFamily="18" charset="0"/>
                <a:cs typeface="Bangla MN" panose="02000500020000000000" pitchFamily="2" charset="0"/>
              </a:rPr>
              <a:t>Objectives</a:t>
            </a:r>
          </a:p>
        </p:txBody>
      </p:sp>
      <p:sp>
        <p:nvSpPr>
          <p:cNvPr id="45" name="Content Placeholder 3"/>
          <p:cNvSpPr>
            <a:spLocks noGrp="1" noChangeAspect="1"/>
          </p:cNvSpPr>
          <p:nvPr>
            <p:ph sz="half" idx="4294967295"/>
          </p:nvPr>
        </p:nvSpPr>
        <p:spPr>
          <a:xfrm>
            <a:off x="238672" y="22234019"/>
            <a:ext cx="23885048" cy="825257"/>
          </a:xfrm>
          <a:prstGeom prst="rect">
            <a:avLst/>
          </a:prstGeom>
          <a:solidFill>
            <a:schemeClr val="accent1"/>
          </a:solidFill>
          <a:ln>
            <a:solidFill>
              <a:schemeClr val="accent1"/>
            </a:solidFill>
          </a:ln>
        </p:spPr>
        <p:txBody>
          <a:bodyPr lIns="352303" tIns="176151" rIns="352303" bIns="176151" anchor="ctr" anchorCtr="0">
            <a:noAutofit/>
          </a:bodyPr>
          <a:lstStyle/>
          <a:p>
            <a:pPr marL="0" indent="0" algn="ctr">
              <a:buNone/>
            </a:pPr>
            <a:r>
              <a:rPr lang="en-AU" sz="4000" b="1" cap="small" dirty="0">
                <a:solidFill>
                  <a:schemeClr val="bg1"/>
                </a:solidFill>
                <a:latin typeface="Calisto MT" panose="02040603050505030304" pitchFamily="18" charset="0"/>
                <a:cs typeface="Bangla MN" pitchFamily="2" charset="0"/>
              </a:rPr>
              <a:t>RESULTS</a:t>
            </a:r>
          </a:p>
        </p:txBody>
      </p:sp>
      <p:sp>
        <p:nvSpPr>
          <p:cNvPr id="48" name="Content Placeholder 2"/>
          <p:cNvSpPr txBox="1">
            <a:spLocks/>
          </p:cNvSpPr>
          <p:nvPr/>
        </p:nvSpPr>
        <p:spPr>
          <a:xfrm>
            <a:off x="275955" y="9709231"/>
            <a:ext cx="23864860" cy="921514"/>
          </a:xfrm>
          <a:prstGeom prst="rect">
            <a:avLst/>
          </a:prstGeom>
          <a:solidFill>
            <a:schemeClr val="accent1"/>
          </a:solidFill>
          <a:ln>
            <a:solidFill>
              <a:schemeClr val="accent1"/>
            </a:solidFill>
          </a:ln>
        </p:spPr>
        <p:txBody>
          <a:bodyPr vert="horz" lIns="352338" tIns="176169" rIns="352338" bIns="176169"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4000" b="1" cap="small" dirty="0">
                <a:solidFill>
                  <a:schemeClr val="bg1"/>
                </a:solidFill>
                <a:latin typeface="Calisto MT" panose="02040603050505030304" pitchFamily="18" charset="0"/>
                <a:cs typeface="Bangla MN" panose="02000500020000000000" pitchFamily="2" charset="0"/>
              </a:rPr>
              <a:t>METHODS</a:t>
            </a:r>
          </a:p>
        </p:txBody>
      </p:sp>
      <p:sp>
        <p:nvSpPr>
          <p:cNvPr id="49" name="Content Placeholder 2"/>
          <p:cNvSpPr txBox="1">
            <a:spLocks/>
          </p:cNvSpPr>
          <p:nvPr/>
        </p:nvSpPr>
        <p:spPr>
          <a:xfrm>
            <a:off x="24704994" y="25155657"/>
            <a:ext cx="26384721" cy="838344"/>
          </a:xfrm>
          <a:prstGeom prst="rect">
            <a:avLst/>
          </a:prstGeom>
          <a:solidFill>
            <a:schemeClr val="accent1"/>
          </a:solidFill>
          <a:ln>
            <a:solidFill>
              <a:schemeClr val="accent1"/>
            </a:solidFill>
          </a:ln>
        </p:spPr>
        <p:txBody>
          <a:bodyPr vert="horz" lIns="352338" tIns="176169" rIns="352338" bIns="176169"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4000" b="1" cap="small" dirty="0">
                <a:solidFill>
                  <a:schemeClr val="bg1"/>
                </a:solidFill>
                <a:latin typeface="Calisto MT" panose="02040603050505030304" pitchFamily="18" charset="0"/>
                <a:cs typeface="Bangla MN" panose="02000500020000000000" pitchFamily="2" charset="0"/>
              </a:rPr>
              <a:t>CONCLUSIONS</a:t>
            </a:r>
            <a:endParaRPr lang="en-AU" sz="4300" b="1" cap="small" dirty="0">
              <a:solidFill>
                <a:schemeClr val="bg1"/>
              </a:solidFill>
              <a:latin typeface="Calisto MT" panose="02040603050505030304" pitchFamily="18" charset="0"/>
              <a:cs typeface="Bangla MN" panose="02000500020000000000" pitchFamily="2" charset="0"/>
            </a:endParaRPr>
          </a:p>
        </p:txBody>
      </p:sp>
      <p:sp>
        <p:nvSpPr>
          <p:cNvPr id="24" name="Rectangle 23"/>
          <p:cNvSpPr/>
          <p:nvPr/>
        </p:nvSpPr>
        <p:spPr>
          <a:xfrm>
            <a:off x="2298096" y="342351"/>
            <a:ext cx="42081010" cy="5447645"/>
          </a:xfrm>
          <a:prstGeom prst="rect">
            <a:avLst/>
          </a:prstGeom>
        </p:spPr>
        <p:txBody>
          <a:bodyPr wrap="square">
            <a:spAutoFit/>
          </a:bodyPr>
          <a:lstStyle/>
          <a:p>
            <a:pPr algn="ctr">
              <a:spcBef>
                <a:spcPts val="1200"/>
              </a:spcBef>
              <a:spcAft>
                <a:spcPts val="1200"/>
              </a:spcAft>
            </a:pPr>
            <a:r>
              <a:rPr lang="en-AU" sz="9600" b="1" dirty="0">
                <a:solidFill>
                  <a:schemeClr val="bg1"/>
                </a:solidFill>
                <a:latin typeface="Calisto MT" panose="02040603050505030304" pitchFamily="18" charset="0"/>
                <a:cs typeface="Angsana New" panose="020B0502040204020203" pitchFamily="18" charset="-34"/>
              </a:rPr>
              <a:t>How have qualitative methods been used to understand the </a:t>
            </a:r>
          </a:p>
          <a:p>
            <a:pPr algn="ctr">
              <a:spcBef>
                <a:spcPts val="1200"/>
              </a:spcBef>
              <a:spcAft>
                <a:spcPts val="1200"/>
              </a:spcAft>
            </a:pPr>
            <a:r>
              <a:rPr lang="en-AU" sz="9600" b="1" dirty="0">
                <a:solidFill>
                  <a:schemeClr val="bg1"/>
                </a:solidFill>
                <a:latin typeface="Calisto MT" panose="02040603050505030304" pitchFamily="18" charset="0"/>
                <a:cs typeface="Angsana New" panose="020B0502040204020203" pitchFamily="18" charset="-34"/>
              </a:rPr>
              <a:t>valuation of preference-based measures? A scoping review</a:t>
            </a:r>
            <a:br>
              <a:rPr lang="en-AU" sz="8800" dirty="0">
                <a:solidFill>
                  <a:schemeClr val="bg1"/>
                </a:solidFill>
                <a:latin typeface="Calisto MT" panose="02040603050505030304" pitchFamily="18" charset="0"/>
                <a:cs typeface="Bangla MN" panose="02000500020000000000" pitchFamily="2" charset="0"/>
              </a:rPr>
            </a:br>
            <a:r>
              <a:rPr lang="en-AU" sz="8800" dirty="0">
                <a:solidFill>
                  <a:schemeClr val="bg1"/>
                </a:solidFill>
                <a:latin typeface="Calisto MT" panose="02040603050505030304" pitchFamily="18" charset="0"/>
                <a:cs typeface="Bangla MN" panose="02000500020000000000" pitchFamily="2" charset="0"/>
              </a:rPr>
              <a:t> </a:t>
            </a:r>
            <a:r>
              <a:rPr lang="en-AU" sz="5400" dirty="0">
                <a:solidFill>
                  <a:schemeClr val="bg1"/>
                </a:solidFill>
                <a:latin typeface="Calisto MT" panose="02040603050505030304" pitchFamily="18" charset="0"/>
                <a:cs typeface="Arial" panose="020B0604020202020204" pitchFamily="34" charset="0"/>
              </a:rPr>
              <a:t>Yiting Luo</a:t>
            </a:r>
            <a:r>
              <a:rPr lang="en-AU" sz="5400" baseline="30000" dirty="0">
                <a:solidFill>
                  <a:schemeClr val="bg1"/>
                </a:solidFill>
                <a:latin typeface="Calisto MT" panose="02040603050505030304" pitchFamily="18" charset="0"/>
                <a:cs typeface="Arial" panose="020B0604020202020204" pitchFamily="34" charset="0"/>
              </a:rPr>
              <a:t>1</a:t>
            </a:r>
            <a:r>
              <a:rPr lang="en-AU" sz="5400" dirty="0">
                <a:solidFill>
                  <a:schemeClr val="bg1"/>
                </a:solidFill>
                <a:latin typeface="Calisto MT" panose="02040603050505030304" pitchFamily="18" charset="0"/>
                <a:cs typeface="Arial" panose="020B0604020202020204" pitchFamily="34" charset="0"/>
              </a:rPr>
              <a:t>, Brendan Mulhern</a:t>
            </a:r>
            <a:r>
              <a:rPr lang="en-AU" sz="5400" baseline="30000" dirty="0">
                <a:solidFill>
                  <a:schemeClr val="bg1"/>
                </a:solidFill>
                <a:latin typeface="Calisto MT" panose="02040603050505030304" pitchFamily="18" charset="0"/>
                <a:cs typeface="Arial" panose="020B0604020202020204" pitchFamily="34" charset="0"/>
              </a:rPr>
              <a:t>1</a:t>
            </a:r>
            <a:r>
              <a:rPr lang="en-AU" sz="5400" dirty="0">
                <a:solidFill>
                  <a:schemeClr val="bg1"/>
                </a:solidFill>
                <a:latin typeface="Calisto MT" panose="02040603050505030304" pitchFamily="18" charset="0"/>
                <a:cs typeface="Arial" panose="020B0604020202020204" pitchFamily="34" charset="0"/>
              </a:rPr>
              <a:t>, Richard Norman</a:t>
            </a:r>
            <a:r>
              <a:rPr lang="en-AU" sz="5400" baseline="30000" dirty="0">
                <a:solidFill>
                  <a:schemeClr val="bg1"/>
                </a:solidFill>
                <a:latin typeface="Calisto MT" panose="02040603050505030304" pitchFamily="18" charset="0"/>
                <a:cs typeface="Arial" panose="020B0604020202020204" pitchFamily="34" charset="0"/>
              </a:rPr>
              <a:t>2</a:t>
            </a:r>
            <a:r>
              <a:rPr lang="en-AU" sz="5400" dirty="0">
                <a:solidFill>
                  <a:schemeClr val="bg1"/>
                </a:solidFill>
                <a:latin typeface="Calisto MT" panose="02040603050505030304" pitchFamily="18" charset="0"/>
                <a:cs typeface="Arial" panose="020B0604020202020204" pitchFamily="34" charset="0"/>
              </a:rPr>
              <a:t>, Deborah Street</a:t>
            </a:r>
            <a:r>
              <a:rPr lang="en-AU" sz="5400" baseline="30000" dirty="0">
                <a:solidFill>
                  <a:schemeClr val="bg1"/>
                </a:solidFill>
                <a:latin typeface="Calisto MT" panose="02040603050505030304" pitchFamily="18" charset="0"/>
                <a:cs typeface="Arial" panose="020B0604020202020204" pitchFamily="34" charset="0"/>
              </a:rPr>
              <a:t>1</a:t>
            </a:r>
            <a:r>
              <a:rPr lang="en-AU" sz="5400" dirty="0">
                <a:solidFill>
                  <a:schemeClr val="bg1"/>
                </a:solidFill>
                <a:latin typeface="Calisto MT" panose="02040603050505030304" pitchFamily="18" charset="0"/>
                <a:cs typeface="Arial" panose="020B0604020202020204" pitchFamily="34" charset="0"/>
              </a:rPr>
              <a:t>, Rosalie Viney</a:t>
            </a:r>
            <a:r>
              <a:rPr lang="en-AU" sz="5400" baseline="30000" dirty="0">
                <a:solidFill>
                  <a:schemeClr val="bg1"/>
                </a:solidFill>
                <a:latin typeface="Calisto MT" panose="02040603050505030304" pitchFamily="18" charset="0"/>
                <a:cs typeface="Arial" panose="020B0604020202020204" pitchFamily="34" charset="0"/>
              </a:rPr>
              <a:t>1</a:t>
            </a:r>
            <a:br>
              <a:rPr lang="en-AU" sz="5400" baseline="30000" dirty="0">
                <a:solidFill>
                  <a:schemeClr val="bg1"/>
                </a:solidFill>
                <a:latin typeface="Calisto MT" panose="02040603050505030304" pitchFamily="18" charset="0"/>
                <a:cs typeface="Arial" panose="020B0604020202020204" pitchFamily="34" charset="0"/>
              </a:rPr>
            </a:br>
            <a:r>
              <a:rPr lang="en-AU" sz="4800" baseline="30000" dirty="0">
                <a:solidFill>
                  <a:schemeClr val="bg1"/>
                </a:solidFill>
                <a:latin typeface="Calisto MT" panose="02040603050505030304" pitchFamily="18" charset="0"/>
                <a:cs typeface="Arial" panose="020B0604020202020204" pitchFamily="34" charset="0"/>
              </a:rPr>
              <a:t>1  </a:t>
            </a:r>
            <a:r>
              <a:rPr lang="en-AU" sz="4800" dirty="0">
                <a:solidFill>
                  <a:schemeClr val="bg1"/>
                </a:solidFill>
                <a:latin typeface="Calisto MT" panose="02040603050505030304" pitchFamily="18" charset="0"/>
                <a:cs typeface="Arial" panose="020B0604020202020204" pitchFamily="34" charset="0"/>
              </a:rPr>
              <a:t>Centre for Health Economics Research and Evaluation (CHERE), University of Technology Sydney, </a:t>
            </a:r>
            <a:r>
              <a:rPr lang="en-AU" sz="4800" baseline="30000" dirty="0">
                <a:solidFill>
                  <a:schemeClr val="bg1"/>
                </a:solidFill>
                <a:latin typeface="Calisto MT" panose="02040603050505030304" pitchFamily="18" charset="0"/>
                <a:cs typeface="Arial" panose="020B0604020202020204" pitchFamily="34" charset="0"/>
              </a:rPr>
              <a:t>2  </a:t>
            </a:r>
            <a:r>
              <a:rPr lang="en-US" sz="4800" dirty="0">
                <a:solidFill>
                  <a:schemeClr val="bg1"/>
                </a:solidFill>
                <a:latin typeface="Calisto MT" panose="02040603050505030304" pitchFamily="18" charset="0"/>
                <a:cs typeface="Arial" panose="020B0604020202020204" pitchFamily="34" charset="0"/>
              </a:rPr>
              <a:t>Curtin School of Population Health, </a:t>
            </a:r>
            <a:r>
              <a:rPr lang="en-AU" sz="4800" dirty="0">
                <a:solidFill>
                  <a:schemeClr val="bg1"/>
                </a:solidFill>
                <a:latin typeface="Calisto MT" panose="02040603050505030304" pitchFamily="18" charset="0"/>
                <a:cs typeface="Arial" panose="020B0604020202020204" pitchFamily="34" charset="0"/>
              </a:rPr>
              <a:t>Curtin university</a:t>
            </a:r>
          </a:p>
        </p:txBody>
      </p:sp>
      <p:grpSp>
        <p:nvGrpSpPr>
          <p:cNvPr id="23" name="Group 22">
            <a:extLst>
              <a:ext uri="{FF2B5EF4-FFF2-40B4-BE49-F238E27FC236}">
                <a16:creationId xmlns:a16="http://schemas.microsoft.com/office/drawing/2014/main" id="{3A47312E-DA97-6F44-B2A0-2E36AEC1A2E4}"/>
              </a:ext>
            </a:extLst>
          </p:cNvPr>
          <p:cNvGrpSpPr/>
          <p:nvPr/>
        </p:nvGrpSpPr>
        <p:grpSpPr>
          <a:xfrm>
            <a:off x="878349" y="12268249"/>
            <a:ext cx="6805911" cy="8712969"/>
            <a:chOff x="59820" y="6836"/>
            <a:chExt cx="2632000" cy="2717573"/>
          </a:xfrm>
        </p:grpSpPr>
        <p:sp>
          <p:nvSpPr>
            <p:cNvPr id="27" name="Rectangle 26">
              <a:extLst>
                <a:ext uri="{FF2B5EF4-FFF2-40B4-BE49-F238E27FC236}">
                  <a16:creationId xmlns:a16="http://schemas.microsoft.com/office/drawing/2014/main" id="{6FCD7DFD-930A-E04C-BAD1-31A86B52EE21}"/>
                </a:ext>
              </a:extLst>
            </p:cNvPr>
            <p:cNvSpPr>
              <a:spLocks noChangeArrowheads="1"/>
            </p:cNvSpPr>
            <p:nvPr/>
          </p:nvSpPr>
          <p:spPr bwMode="auto">
            <a:xfrm>
              <a:off x="70421" y="6836"/>
              <a:ext cx="2612774" cy="350762"/>
            </a:xfrm>
            <a:prstGeom prst="rect">
              <a:avLst/>
            </a:prstGeom>
            <a:noFill/>
            <a:ln w="920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91440" tIns="91440" rIns="91440" bIns="91440" anchor="t" anchorCtr="0" upright="1">
              <a:noAutofit/>
            </a:bodyPr>
            <a:lstStyle/>
            <a:p>
              <a:pPr algn="ctr"/>
              <a:r>
                <a:rPr lang="en-US" sz="3000" dirty="0">
                  <a:latin typeface="Calisto MT" panose="02040603050505030304" pitchFamily="18" charset="0"/>
                  <a:ea typeface="SimSun" panose="02010600030101010101" pitchFamily="2" charset="-122"/>
                  <a:cs typeface="Bangla MN" panose="02000500020000000000" pitchFamily="2" charset="0"/>
                </a:rPr>
                <a:t>Literatures identified</a:t>
              </a:r>
              <a:br>
                <a:rPr lang="en-US" sz="3000" dirty="0">
                  <a:latin typeface="Calisto MT" panose="02040603050505030304" pitchFamily="18" charset="0"/>
                  <a:ea typeface="SimSun" panose="02010600030101010101" pitchFamily="2" charset="-122"/>
                  <a:cs typeface="Bangla MN" panose="02000500020000000000" pitchFamily="2" charset="0"/>
                </a:rPr>
              </a:br>
              <a:r>
                <a:rPr lang="en-US" sz="3000" dirty="0">
                  <a:latin typeface="Calisto MT" panose="02040603050505030304" pitchFamily="18" charset="0"/>
                  <a:ea typeface="SimSun" panose="02010600030101010101" pitchFamily="2" charset="-122"/>
                  <a:cs typeface="Bangla MN" panose="02000500020000000000" pitchFamily="2" charset="0"/>
                </a:rPr>
                <a:t>(n =356</a:t>
              </a:r>
              <a:r>
                <a:rPr lang="en-US" altLang="zh-CN" sz="3000" dirty="0">
                  <a:latin typeface="Calisto MT" panose="02040603050505030304" pitchFamily="18" charset="0"/>
                  <a:ea typeface="SimSun" panose="02010600030101010101" pitchFamily="2" charset="-122"/>
                  <a:cs typeface="Bangla MN" panose="02000500020000000000" pitchFamily="2" charset="0"/>
                </a:rPr>
                <a:t>9</a:t>
              </a:r>
              <a:r>
                <a:rPr lang="en-US" sz="3000" dirty="0">
                  <a:latin typeface="Calisto MT" panose="02040603050505030304" pitchFamily="18" charset="0"/>
                  <a:ea typeface="SimSun" panose="02010600030101010101" pitchFamily="2" charset="-122"/>
                  <a:cs typeface="Bangla MN" panose="02000500020000000000" pitchFamily="2" charset="0"/>
                </a:rPr>
                <a:t>)</a:t>
              </a:r>
            </a:p>
          </p:txBody>
        </p:sp>
        <p:cxnSp>
          <p:nvCxnSpPr>
            <p:cNvPr id="32" name="Straight Arrow Connector 31">
              <a:extLst>
                <a:ext uri="{FF2B5EF4-FFF2-40B4-BE49-F238E27FC236}">
                  <a16:creationId xmlns:a16="http://schemas.microsoft.com/office/drawing/2014/main" id="{76E04BF9-5A67-F445-8FC5-78C4FC946B51}"/>
                </a:ext>
              </a:extLst>
            </p:cNvPr>
            <p:cNvCxnSpPr>
              <a:cxnSpLocks noChangeShapeType="1"/>
            </p:cNvCxnSpPr>
            <p:nvPr/>
          </p:nvCxnSpPr>
          <p:spPr bwMode="auto">
            <a:xfrm>
              <a:off x="1323037" y="359347"/>
              <a:ext cx="0" cy="222190"/>
            </a:xfrm>
            <a:prstGeom prst="straightConnector1">
              <a:avLst/>
            </a:prstGeom>
            <a:noFill/>
            <a:ln w="920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Rectangle 42">
              <a:extLst>
                <a:ext uri="{FF2B5EF4-FFF2-40B4-BE49-F238E27FC236}">
                  <a16:creationId xmlns:a16="http://schemas.microsoft.com/office/drawing/2014/main" id="{2C0AB00C-FF8E-634C-801F-6ED118B8E118}"/>
                </a:ext>
              </a:extLst>
            </p:cNvPr>
            <p:cNvSpPr>
              <a:spLocks noChangeArrowheads="1"/>
            </p:cNvSpPr>
            <p:nvPr/>
          </p:nvSpPr>
          <p:spPr bwMode="auto">
            <a:xfrm>
              <a:off x="70421" y="597793"/>
              <a:ext cx="2612774" cy="350766"/>
            </a:xfrm>
            <a:prstGeom prst="rect">
              <a:avLst/>
            </a:prstGeom>
            <a:noFill/>
            <a:ln w="920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91440" tIns="91440" rIns="91440" bIns="91440" anchor="t" anchorCtr="0" upright="1">
              <a:noAutofit/>
            </a:bodyPr>
            <a:lstStyle/>
            <a:p>
              <a:pPr algn="ctr"/>
              <a:r>
                <a:rPr lang="en-US" sz="3000" dirty="0">
                  <a:latin typeface="Calisto MT" panose="02040603050505030304" pitchFamily="18" charset="0"/>
                  <a:ea typeface="SimSun" panose="02010600030101010101" pitchFamily="2" charset="-122"/>
                  <a:cs typeface="Bangla MN" panose="02000500020000000000" pitchFamily="2" charset="0"/>
                </a:rPr>
                <a:t>Literatures after removal of duplicates </a:t>
              </a:r>
              <a:br>
                <a:rPr lang="en-US" sz="3000" dirty="0">
                  <a:latin typeface="Calisto MT" panose="02040603050505030304" pitchFamily="18" charset="0"/>
                  <a:ea typeface="SimSun" panose="02010600030101010101" pitchFamily="2" charset="-122"/>
                  <a:cs typeface="Bangla MN" panose="02000500020000000000" pitchFamily="2" charset="0"/>
                </a:rPr>
              </a:br>
              <a:r>
                <a:rPr lang="en-US" sz="3000" dirty="0">
                  <a:latin typeface="Calisto MT" panose="02040603050505030304" pitchFamily="18" charset="0"/>
                  <a:ea typeface="SimSun" panose="02010600030101010101" pitchFamily="2" charset="-122"/>
                  <a:cs typeface="Bangla MN" panose="02000500020000000000" pitchFamily="2" charset="0"/>
                </a:rPr>
                <a:t>(n = 2693)</a:t>
              </a:r>
            </a:p>
          </p:txBody>
        </p:sp>
        <p:sp>
          <p:nvSpPr>
            <p:cNvPr id="51" name="Rectangle 50">
              <a:extLst>
                <a:ext uri="{FF2B5EF4-FFF2-40B4-BE49-F238E27FC236}">
                  <a16:creationId xmlns:a16="http://schemas.microsoft.com/office/drawing/2014/main" id="{67B23260-84CD-674F-95F1-D574BD7B726F}"/>
                </a:ext>
              </a:extLst>
            </p:cNvPr>
            <p:cNvSpPr>
              <a:spLocks noChangeArrowheads="1"/>
            </p:cNvSpPr>
            <p:nvPr/>
          </p:nvSpPr>
          <p:spPr bwMode="auto">
            <a:xfrm>
              <a:off x="80615" y="1809701"/>
              <a:ext cx="2611205" cy="350762"/>
            </a:xfrm>
            <a:prstGeom prst="rect">
              <a:avLst/>
            </a:prstGeom>
            <a:noFill/>
            <a:ln w="920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91440" tIns="91440" rIns="91440" bIns="91440" anchor="t" anchorCtr="0" upright="1">
              <a:noAutofit/>
            </a:bodyPr>
            <a:lstStyle/>
            <a:p>
              <a:pPr algn="ctr"/>
              <a:r>
                <a:rPr lang="en-US" sz="3000" dirty="0">
                  <a:latin typeface="Calisto MT" panose="02040603050505030304" pitchFamily="18" charset="0"/>
                  <a:ea typeface="SimSun" panose="02010600030101010101" pitchFamily="2" charset="-122"/>
                  <a:cs typeface="Bangla MN" panose="02000500020000000000" pitchFamily="2" charset="0"/>
                </a:rPr>
                <a:t>Full-text articles assessed for eligibility </a:t>
              </a:r>
            </a:p>
            <a:p>
              <a:pPr algn="ctr"/>
              <a:r>
                <a:rPr lang="en-US" sz="3000" dirty="0">
                  <a:latin typeface="Calisto MT" panose="02040603050505030304" pitchFamily="18" charset="0"/>
                  <a:ea typeface="SimSun" panose="02010600030101010101" pitchFamily="2" charset="-122"/>
                  <a:cs typeface="Bangla MN" panose="02000500020000000000" pitchFamily="2" charset="0"/>
                </a:rPr>
                <a:t>(n =45)</a:t>
              </a:r>
            </a:p>
            <a:p>
              <a:pPr algn="ctr"/>
              <a:r>
                <a:rPr lang="en-US" sz="3000" dirty="0">
                  <a:latin typeface="Calisto MT" panose="02040603050505030304" pitchFamily="18" charset="0"/>
                  <a:ea typeface="SimSun" panose="02010600030101010101" pitchFamily="2" charset="-122"/>
                  <a:cs typeface="Bangla MN" panose="02000500020000000000" pitchFamily="2" charset="0"/>
                </a:rPr>
                <a:t> </a:t>
              </a:r>
            </a:p>
          </p:txBody>
        </p:sp>
        <p:sp>
          <p:nvSpPr>
            <p:cNvPr id="53" name="Rectangle 52">
              <a:extLst>
                <a:ext uri="{FF2B5EF4-FFF2-40B4-BE49-F238E27FC236}">
                  <a16:creationId xmlns:a16="http://schemas.microsoft.com/office/drawing/2014/main" id="{2659C6FE-6358-8B48-99B1-A3DD8B939409}"/>
                </a:ext>
              </a:extLst>
            </p:cNvPr>
            <p:cNvSpPr>
              <a:spLocks noChangeArrowheads="1"/>
            </p:cNvSpPr>
            <p:nvPr/>
          </p:nvSpPr>
          <p:spPr bwMode="auto">
            <a:xfrm>
              <a:off x="71990" y="2387138"/>
              <a:ext cx="2611205" cy="337271"/>
            </a:xfrm>
            <a:prstGeom prst="rect">
              <a:avLst/>
            </a:prstGeom>
            <a:noFill/>
            <a:ln w="920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91440" tIns="91440" rIns="91440" bIns="91440" anchor="t" anchorCtr="0" upright="1">
              <a:noAutofit/>
            </a:bodyPr>
            <a:lstStyle/>
            <a:p>
              <a:pPr algn="ctr"/>
              <a:r>
                <a:rPr lang="en-US" sz="3000" dirty="0">
                  <a:latin typeface="Calisto MT" panose="02040603050505030304" pitchFamily="18" charset="0"/>
                  <a:ea typeface="SimSun" panose="02010600030101010101" pitchFamily="2" charset="-122"/>
                  <a:cs typeface="Bangla MN" panose="02000500020000000000" pitchFamily="2" charset="0"/>
                </a:rPr>
                <a:t>Literatures included in the synthesis</a:t>
              </a:r>
            </a:p>
            <a:p>
              <a:pPr algn="ctr"/>
              <a:r>
                <a:rPr lang="en-US" sz="3000" dirty="0">
                  <a:latin typeface="Calisto MT" panose="02040603050505030304" pitchFamily="18" charset="0"/>
                  <a:ea typeface="SimSun" panose="02010600030101010101" pitchFamily="2" charset="-122"/>
                  <a:cs typeface="Bangla MN" panose="02000500020000000000" pitchFamily="2" charset="0"/>
                </a:rPr>
                <a:t>(n=14)</a:t>
              </a:r>
            </a:p>
          </p:txBody>
        </p:sp>
        <p:sp>
          <p:nvSpPr>
            <p:cNvPr id="57" name="Rectangle 56">
              <a:extLst>
                <a:ext uri="{FF2B5EF4-FFF2-40B4-BE49-F238E27FC236}">
                  <a16:creationId xmlns:a16="http://schemas.microsoft.com/office/drawing/2014/main" id="{DD94B1DB-F4D9-564E-8A72-FA15A34D890D}"/>
                </a:ext>
              </a:extLst>
            </p:cNvPr>
            <p:cNvSpPr>
              <a:spLocks noChangeArrowheads="1"/>
            </p:cNvSpPr>
            <p:nvPr/>
          </p:nvSpPr>
          <p:spPr bwMode="auto">
            <a:xfrm>
              <a:off x="59820" y="1196165"/>
              <a:ext cx="2612774" cy="351896"/>
            </a:xfrm>
            <a:prstGeom prst="rect">
              <a:avLst/>
            </a:prstGeom>
            <a:noFill/>
            <a:ln w="920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91440" tIns="91440" rIns="91440" bIns="91440" anchor="t" anchorCtr="0" upright="1">
              <a:noAutofit/>
            </a:bodyPr>
            <a:lstStyle/>
            <a:p>
              <a:pPr algn="ctr"/>
              <a:r>
                <a:rPr lang="en-US" sz="3000" dirty="0">
                  <a:latin typeface="Calisto MT" panose="02040603050505030304" pitchFamily="18" charset="0"/>
                  <a:ea typeface="SimSun" panose="02010600030101010101" pitchFamily="2" charset="-122"/>
                  <a:cs typeface="Bangla MN" panose="02000500020000000000" pitchFamily="2" charset="0"/>
                </a:rPr>
                <a:t>Literatures screened</a:t>
              </a:r>
              <a:br>
                <a:rPr lang="en-US" sz="3000" dirty="0">
                  <a:latin typeface="Calisto MT" panose="02040603050505030304" pitchFamily="18" charset="0"/>
                  <a:ea typeface="SimSun" panose="02010600030101010101" pitchFamily="2" charset="-122"/>
                  <a:cs typeface="Bangla MN" panose="02000500020000000000" pitchFamily="2" charset="0"/>
                </a:rPr>
              </a:br>
              <a:r>
                <a:rPr lang="en-US" sz="3000" dirty="0">
                  <a:latin typeface="Calisto MT" panose="02040603050505030304" pitchFamily="18" charset="0"/>
                  <a:ea typeface="SimSun" panose="02010600030101010101" pitchFamily="2" charset="-122"/>
                  <a:cs typeface="Bangla MN" panose="02000500020000000000" pitchFamily="2" charset="0"/>
                </a:rPr>
                <a:t>(n = 2693)</a:t>
              </a:r>
            </a:p>
          </p:txBody>
        </p:sp>
        <p:cxnSp>
          <p:nvCxnSpPr>
            <p:cNvPr id="58" name="Straight Arrow Connector 57">
              <a:extLst>
                <a:ext uri="{FF2B5EF4-FFF2-40B4-BE49-F238E27FC236}">
                  <a16:creationId xmlns:a16="http://schemas.microsoft.com/office/drawing/2014/main" id="{51351F88-14D8-1B41-A554-490AD66C88F3}"/>
                </a:ext>
              </a:extLst>
            </p:cNvPr>
            <p:cNvCxnSpPr>
              <a:cxnSpLocks noChangeShapeType="1"/>
            </p:cNvCxnSpPr>
            <p:nvPr/>
          </p:nvCxnSpPr>
          <p:spPr bwMode="auto">
            <a:xfrm>
              <a:off x="1313649" y="948559"/>
              <a:ext cx="0" cy="222599"/>
            </a:xfrm>
            <a:prstGeom prst="straightConnector1">
              <a:avLst/>
            </a:prstGeom>
            <a:noFill/>
            <a:ln w="920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9" name="Straight Arrow Connector 58">
              <a:extLst>
                <a:ext uri="{FF2B5EF4-FFF2-40B4-BE49-F238E27FC236}">
                  <a16:creationId xmlns:a16="http://schemas.microsoft.com/office/drawing/2014/main" id="{96B70B31-760C-8943-8422-D7A1D9EABF0F}"/>
                </a:ext>
              </a:extLst>
            </p:cNvPr>
            <p:cNvCxnSpPr>
              <a:cxnSpLocks noChangeShapeType="1"/>
            </p:cNvCxnSpPr>
            <p:nvPr/>
          </p:nvCxnSpPr>
          <p:spPr bwMode="auto">
            <a:xfrm>
              <a:off x="1324437" y="1576991"/>
              <a:ext cx="0" cy="222599"/>
            </a:xfrm>
            <a:prstGeom prst="straightConnector1">
              <a:avLst/>
            </a:prstGeom>
            <a:noFill/>
            <a:ln w="920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0" name="Straight Arrow Connector 59">
              <a:extLst>
                <a:ext uri="{FF2B5EF4-FFF2-40B4-BE49-F238E27FC236}">
                  <a16:creationId xmlns:a16="http://schemas.microsoft.com/office/drawing/2014/main" id="{D92A0B06-CE50-5749-9395-83918F49E5E9}"/>
                </a:ext>
              </a:extLst>
            </p:cNvPr>
            <p:cNvCxnSpPr>
              <a:cxnSpLocks noChangeShapeType="1"/>
            </p:cNvCxnSpPr>
            <p:nvPr/>
          </p:nvCxnSpPr>
          <p:spPr bwMode="auto">
            <a:xfrm>
              <a:off x="1323037" y="2168036"/>
              <a:ext cx="0" cy="222599"/>
            </a:xfrm>
            <a:prstGeom prst="straightConnector1">
              <a:avLst/>
            </a:prstGeom>
            <a:noFill/>
            <a:ln w="92075">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grpSp>
      <p:sp>
        <p:nvSpPr>
          <p:cNvPr id="7" name="TextBox 6">
            <a:extLst>
              <a:ext uri="{FF2B5EF4-FFF2-40B4-BE49-F238E27FC236}">
                <a16:creationId xmlns:a16="http://schemas.microsoft.com/office/drawing/2014/main" id="{4001B413-43BC-F545-9FE6-B091FAC7D979}"/>
              </a:ext>
            </a:extLst>
          </p:cNvPr>
          <p:cNvSpPr txBox="1"/>
          <p:nvPr/>
        </p:nvSpPr>
        <p:spPr>
          <a:xfrm>
            <a:off x="9617424" y="13905110"/>
            <a:ext cx="10801200" cy="1354217"/>
          </a:xfrm>
          <a:prstGeom prst="rect">
            <a:avLst/>
          </a:prstGeom>
          <a:noFill/>
        </p:spPr>
        <p:txBody>
          <a:bodyPr wrap="square" rtlCol="0">
            <a:spAutoFit/>
          </a:bodyPr>
          <a:lstStyle/>
          <a:p>
            <a:pPr marL="1143000" indent="-114300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745AED3D-5A9E-CE4A-BCA4-B85422DD28F4}"/>
              </a:ext>
            </a:extLst>
          </p:cNvPr>
          <p:cNvSpPr txBox="1"/>
          <p:nvPr/>
        </p:nvSpPr>
        <p:spPr>
          <a:xfrm>
            <a:off x="937187" y="21303912"/>
            <a:ext cx="7618595" cy="1200329"/>
          </a:xfrm>
          <a:prstGeom prst="rect">
            <a:avLst/>
          </a:prstGeom>
          <a:noFill/>
        </p:spPr>
        <p:txBody>
          <a:bodyPr wrap="square" rtlCol="0">
            <a:spAutoFit/>
          </a:bodyPr>
          <a:lstStyle/>
          <a:p>
            <a:r>
              <a:rPr lang="en-US" sz="3600" b="1" dirty="0">
                <a:latin typeface="Calisto MT" panose="02040603050505030304" pitchFamily="18" charset="0"/>
              </a:rPr>
              <a:t>Figure 1.</a:t>
            </a:r>
            <a:r>
              <a:rPr lang="en-US" sz="3600" dirty="0">
                <a:latin typeface="Calisto MT" panose="02040603050505030304" pitchFamily="18" charset="0"/>
              </a:rPr>
              <a:t> Study flow diagram</a:t>
            </a:r>
          </a:p>
          <a:p>
            <a:endParaRPr lang="en-US" sz="3600" dirty="0">
              <a:latin typeface="Apple Braille Pinpoint 8 Dot" pitchFamily="2" charset="0"/>
            </a:endParaRPr>
          </a:p>
        </p:txBody>
      </p:sp>
      <p:sp>
        <p:nvSpPr>
          <p:cNvPr id="9" name="TextBox 8">
            <a:extLst>
              <a:ext uri="{FF2B5EF4-FFF2-40B4-BE49-F238E27FC236}">
                <a16:creationId xmlns:a16="http://schemas.microsoft.com/office/drawing/2014/main" id="{391F7D1E-8646-854D-A2F5-232B1303C0EC}"/>
              </a:ext>
            </a:extLst>
          </p:cNvPr>
          <p:cNvSpPr txBox="1"/>
          <p:nvPr/>
        </p:nvSpPr>
        <p:spPr>
          <a:xfrm>
            <a:off x="8127307" y="11890395"/>
            <a:ext cx="16073353" cy="9510296"/>
          </a:xfrm>
          <a:prstGeom prst="rect">
            <a:avLst/>
          </a:prstGeom>
          <a:noFill/>
        </p:spPr>
        <p:txBody>
          <a:bodyPr wrap="square" rtlCol="0">
            <a:spAutoFit/>
          </a:bodyPr>
          <a:lstStyle/>
          <a:p>
            <a:pPr marL="1143000" indent="-1143000">
              <a:buClr>
                <a:schemeClr val="accent5">
                  <a:lumMod val="25000"/>
                </a:schemeClr>
              </a:buClr>
              <a:buSzPct val="113000"/>
              <a:buFont typeface="Baoli SC Regular" panose="02010600040101010101" pitchFamily="2" charset="-122"/>
              <a:buChar char="◎"/>
            </a:pPr>
            <a:r>
              <a:rPr lang="en-US" sz="3600" dirty="0">
                <a:latin typeface="Calisto MT" panose="02040603050505030304" pitchFamily="18" charset="0"/>
              </a:rPr>
              <a:t>Four databases were searched </a:t>
            </a:r>
          </a:p>
          <a:p>
            <a:pPr marL="3231215" lvl="1" indent="-1143000">
              <a:buClr>
                <a:schemeClr val="accent5">
                  <a:lumMod val="25000"/>
                </a:schemeClr>
              </a:buClr>
              <a:buSzPct val="113000"/>
              <a:buFont typeface="Baoli SC Regular" panose="02010600040101010101" pitchFamily="2" charset="-122"/>
              <a:buChar char="◎"/>
            </a:pPr>
            <a:r>
              <a:rPr lang="en-US" sz="3600" dirty="0">
                <a:latin typeface="Calisto MT" panose="02040603050505030304" pitchFamily="18" charset="0"/>
              </a:rPr>
              <a:t>Databases included MEDLINE, EMBASE, PsycINFO, and CINAHL </a:t>
            </a:r>
          </a:p>
          <a:p>
            <a:pPr marL="3231215" lvl="1" indent="-1143000">
              <a:buClr>
                <a:schemeClr val="accent5">
                  <a:lumMod val="25000"/>
                </a:schemeClr>
              </a:buClr>
              <a:buSzPct val="113000"/>
              <a:buFont typeface="Baoli SC Regular" panose="02010600040101010101" pitchFamily="2" charset="-122"/>
              <a:buChar char="◎"/>
            </a:pPr>
            <a:r>
              <a:rPr lang="en-US" sz="3600" dirty="0">
                <a:latin typeface="Calisto MT" panose="02040603050505030304" pitchFamily="18" charset="0"/>
              </a:rPr>
              <a:t>Search was conducted in early 2022.</a:t>
            </a:r>
          </a:p>
          <a:p>
            <a:pPr marL="1143000" indent="-1143000">
              <a:buSzPct val="113000"/>
              <a:buFont typeface="Baoli SC Regular" panose="02010600040101010101" pitchFamily="2" charset="-122"/>
              <a:buChar char="◎"/>
            </a:pPr>
            <a:r>
              <a:rPr lang="en-US" sz="3600" dirty="0">
                <a:latin typeface="Calisto MT" panose="02040603050505030304" pitchFamily="18" charset="0"/>
              </a:rPr>
              <a:t>Eligibility criteria:</a:t>
            </a:r>
          </a:p>
          <a:p>
            <a:pPr marL="3231215" lvl="1" indent="-1143000">
              <a:buSzPct val="113000"/>
              <a:buFont typeface="Baoli SC Regular" panose="02010600040101010101" pitchFamily="2" charset="-122"/>
              <a:buChar char="◎"/>
            </a:pPr>
            <a:r>
              <a:rPr lang="en-US" sz="3600" dirty="0">
                <a:latin typeface="Calisto MT" panose="02040603050505030304" pitchFamily="18" charset="0"/>
              </a:rPr>
              <a:t>Studies published between 2015-2022</a:t>
            </a:r>
          </a:p>
          <a:p>
            <a:pPr marL="3231215" lvl="1" indent="-1143000">
              <a:buSzPct val="113000"/>
              <a:buFont typeface="Baoli SC Regular" panose="02010600040101010101" pitchFamily="2" charset="-122"/>
              <a:buChar char="◎"/>
            </a:pPr>
            <a:r>
              <a:rPr lang="en-US" sz="3600" dirty="0">
                <a:latin typeface="Calisto MT" panose="02040603050505030304" pitchFamily="18" charset="0"/>
              </a:rPr>
              <a:t>Qualitative studies</a:t>
            </a:r>
          </a:p>
          <a:p>
            <a:pPr marL="3231215" lvl="1" indent="-1143000">
              <a:buSzPct val="113000"/>
              <a:buFont typeface="Baoli SC Regular" panose="02010600040101010101" pitchFamily="2" charset="-122"/>
              <a:buChar char="◎"/>
            </a:pPr>
            <a:r>
              <a:rPr lang="en-US" sz="3600" dirty="0">
                <a:latin typeface="Calisto MT" panose="02040603050505030304" pitchFamily="18" charset="0"/>
              </a:rPr>
              <a:t>Investigating generic preference-based measures(GPBMs) </a:t>
            </a:r>
          </a:p>
          <a:p>
            <a:pPr marL="3231215" lvl="1" indent="-1143000">
              <a:buSzPct val="113000"/>
              <a:buFont typeface="Baoli SC Regular" panose="02010600040101010101" pitchFamily="2" charset="-122"/>
              <a:buChar char="◎"/>
            </a:pPr>
            <a:r>
              <a:rPr lang="en-US" sz="3600" dirty="0">
                <a:latin typeface="Calisto MT" panose="02040603050505030304" pitchFamily="18" charset="0"/>
              </a:rPr>
              <a:t>Preference elicitation study</a:t>
            </a:r>
          </a:p>
          <a:p>
            <a:pPr marL="1143000" indent="-1143000">
              <a:buSzPct val="113000"/>
              <a:buFont typeface="Baoli SC Regular" panose="02010600040101010101" pitchFamily="2" charset="-122"/>
              <a:buChar char="◎"/>
            </a:pPr>
            <a:r>
              <a:rPr lang="en-US" sz="3600" dirty="0">
                <a:latin typeface="Calisto MT" panose="02040603050505030304" pitchFamily="18" charset="0"/>
              </a:rPr>
              <a:t>Data extraction</a:t>
            </a:r>
          </a:p>
          <a:p>
            <a:pPr marL="3231215" lvl="1" indent="-1143000">
              <a:buSzPct val="113000"/>
              <a:buFont typeface="Baoli SC Regular" panose="02010600040101010101" pitchFamily="2" charset="-122"/>
              <a:buChar char="◎"/>
            </a:pPr>
            <a:r>
              <a:rPr lang="en-US" sz="3600" dirty="0">
                <a:latin typeface="Calisto MT" panose="02040603050505030304" pitchFamily="18" charset="0"/>
              </a:rPr>
              <a:t>Study characteristics: published year, country </a:t>
            </a:r>
          </a:p>
          <a:p>
            <a:pPr marL="3231215" lvl="1" indent="-1143000">
              <a:buSzPct val="113000"/>
              <a:buFont typeface="Baoli SC Regular" panose="02010600040101010101" pitchFamily="2" charset="-122"/>
              <a:buChar char="◎"/>
            </a:pPr>
            <a:r>
              <a:rPr lang="en-US" sz="3600" dirty="0">
                <a:latin typeface="Calisto MT" panose="02040603050505030304" pitchFamily="18" charset="0"/>
              </a:rPr>
              <a:t>Sample characteristics: adults or children, sample size, sampling method </a:t>
            </a:r>
          </a:p>
          <a:p>
            <a:pPr marL="3231215" lvl="1" indent="-1143000">
              <a:buSzPct val="113000"/>
              <a:buFont typeface="Baoli SC Regular" panose="02010600040101010101" pitchFamily="2" charset="-122"/>
              <a:buChar char="◎"/>
            </a:pPr>
            <a:r>
              <a:rPr lang="en-US" sz="3600" dirty="0">
                <a:latin typeface="Calisto MT" panose="02040603050505030304" pitchFamily="18" charset="0"/>
              </a:rPr>
              <a:t>Qualitative data collection and analysis method</a:t>
            </a:r>
          </a:p>
          <a:p>
            <a:pPr marL="3231215" lvl="1" indent="-1143000">
              <a:buSzPct val="113000"/>
              <a:buFont typeface="Baoli SC Regular" panose="02010600040101010101" pitchFamily="2" charset="-122"/>
              <a:buChar char="◎"/>
            </a:pPr>
            <a:r>
              <a:rPr lang="en-US" sz="3600" dirty="0">
                <a:latin typeface="Calisto MT" panose="02040603050505030304" pitchFamily="18" charset="0"/>
              </a:rPr>
              <a:t>Health states valuation methods</a:t>
            </a:r>
          </a:p>
          <a:p>
            <a:pPr marL="3231215" lvl="1" indent="-1143000">
              <a:buSzPct val="113000"/>
              <a:buFont typeface="Baoli SC Regular" panose="02010600040101010101" pitchFamily="2" charset="-122"/>
              <a:buChar char="◎"/>
            </a:pPr>
            <a:r>
              <a:rPr lang="en-US" sz="3600" dirty="0">
                <a:latin typeface="Calisto MT" panose="02040603050505030304" pitchFamily="18" charset="0"/>
              </a:rPr>
              <a:t>Aspects of themes identified in the valuation tasks</a:t>
            </a:r>
          </a:p>
          <a:p>
            <a:pPr marL="3231215" lvl="1" indent="-1143000">
              <a:buFont typeface="Arial" panose="020B0604020202020204" pitchFamily="34" charset="0"/>
              <a:buChar char="•"/>
            </a:pPr>
            <a:endParaRPr lang="en-US" sz="3600" dirty="0">
              <a:latin typeface="Calisto MT" panose="02040603050505030304" pitchFamily="18" charset="0"/>
            </a:endParaRPr>
          </a:p>
        </p:txBody>
      </p:sp>
      <p:graphicFrame>
        <p:nvGraphicFramePr>
          <p:cNvPr id="73" name="Chart 6">
            <a:extLst>
              <a:ext uri="{FF2B5EF4-FFF2-40B4-BE49-F238E27FC236}">
                <a16:creationId xmlns:a16="http://schemas.microsoft.com/office/drawing/2014/main" id="{06797550-A274-6B47-86D5-12772225315B}"/>
              </a:ext>
            </a:extLst>
          </p:cNvPr>
          <p:cNvGraphicFramePr>
            <a:graphicFrameLocks/>
          </p:cNvGraphicFramePr>
          <p:nvPr>
            <p:extLst>
              <p:ext uri="{D42A27DB-BD31-4B8C-83A1-F6EECF244321}">
                <p14:modId xmlns:p14="http://schemas.microsoft.com/office/powerpoint/2010/main" val="491759326"/>
              </p:ext>
            </p:extLst>
          </p:nvPr>
        </p:nvGraphicFramePr>
        <p:xfrm>
          <a:off x="-416488" y="23853974"/>
          <a:ext cx="8406063" cy="2901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Chart 6">
            <a:extLst>
              <a:ext uri="{FF2B5EF4-FFF2-40B4-BE49-F238E27FC236}">
                <a16:creationId xmlns:a16="http://schemas.microsoft.com/office/drawing/2014/main" id="{72361A2E-A7A4-1C42-906F-7348ACB6689A}"/>
              </a:ext>
            </a:extLst>
          </p:cNvPr>
          <p:cNvGraphicFramePr>
            <a:graphicFrameLocks/>
          </p:cNvGraphicFramePr>
          <p:nvPr>
            <p:extLst>
              <p:ext uri="{D42A27DB-BD31-4B8C-83A1-F6EECF244321}">
                <p14:modId xmlns:p14="http://schemas.microsoft.com/office/powerpoint/2010/main" val="3492862046"/>
              </p:ext>
            </p:extLst>
          </p:nvPr>
        </p:nvGraphicFramePr>
        <p:xfrm>
          <a:off x="-1034730" y="23400438"/>
          <a:ext cx="8661600" cy="3893799"/>
        </p:xfrm>
        <a:graphic>
          <a:graphicData uri="http://schemas.openxmlformats.org/drawingml/2006/chart">
            <c:chart xmlns:c="http://schemas.openxmlformats.org/drawingml/2006/chart" xmlns:r="http://schemas.openxmlformats.org/officeDocument/2006/relationships" r:id="rId5"/>
          </a:graphicData>
        </a:graphic>
      </p:graphicFrame>
      <p:sp>
        <p:nvSpPr>
          <p:cNvPr id="75" name="TextBox 74">
            <a:extLst>
              <a:ext uri="{FF2B5EF4-FFF2-40B4-BE49-F238E27FC236}">
                <a16:creationId xmlns:a16="http://schemas.microsoft.com/office/drawing/2014/main" id="{38B7DD8B-C8B1-A640-B80C-B50755A85F2A}"/>
              </a:ext>
            </a:extLst>
          </p:cNvPr>
          <p:cNvSpPr txBox="1"/>
          <p:nvPr/>
        </p:nvSpPr>
        <p:spPr>
          <a:xfrm>
            <a:off x="259140" y="27581434"/>
            <a:ext cx="7618595" cy="584775"/>
          </a:xfrm>
          <a:prstGeom prst="rect">
            <a:avLst/>
          </a:prstGeom>
          <a:noFill/>
        </p:spPr>
        <p:txBody>
          <a:bodyPr wrap="square" rtlCol="0">
            <a:spAutoFit/>
          </a:bodyPr>
          <a:lstStyle/>
          <a:p>
            <a:r>
              <a:rPr lang="en-US" sz="3200" b="1" dirty="0">
                <a:latin typeface="Calisto MT" panose="02040603050505030304" pitchFamily="18" charset="0"/>
                <a:cs typeface="Bangla MN" panose="02000500020000000000" pitchFamily="2" charset="0"/>
              </a:rPr>
              <a:t>Figure 2.</a:t>
            </a:r>
            <a:r>
              <a:rPr lang="en-US" sz="3200" dirty="0">
                <a:latin typeface="Calisto MT" panose="02040603050505030304" pitchFamily="18" charset="0"/>
                <a:cs typeface="Bangla MN" panose="02000500020000000000" pitchFamily="2" charset="0"/>
              </a:rPr>
              <a:t> Year of </a:t>
            </a:r>
            <a:r>
              <a:rPr lang="en-US" sz="2800" dirty="0">
                <a:latin typeface="Calisto MT" panose="02040603050505030304" pitchFamily="18" charset="0"/>
                <a:cs typeface="Bangla MN" panose="02000500020000000000" pitchFamily="2" charset="0"/>
              </a:rPr>
              <a:t>the</a:t>
            </a:r>
            <a:r>
              <a:rPr lang="en-US" sz="3200" dirty="0">
                <a:latin typeface="Calisto MT" panose="02040603050505030304" pitchFamily="18" charset="0"/>
                <a:cs typeface="Bangla MN" panose="02000500020000000000" pitchFamily="2" charset="0"/>
              </a:rPr>
              <a:t> publication </a:t>
            </a:r>
          </a:p>
        </p:txBody>
      </p:sp>
      <p:sp>
        <p:nvSpPr>
          <p:cNvPr id="76" name="TextBox 75">
            <a:extLst>
              <a:ext uri="{FF2B5EF4-FFF2-40B4-BE49-F238E27FC236}">
                <a16:creationId xmlns:a16="http://schemas.microsoft.com/office/drawing/2014/main" id="{E241BC22-3667-604D-9D9B-620626DDB8BA}"/>
              </a:ext>
            </a:extLst>
          </p:cNvPr>
          <p:cNvSpPr txBox="1"/>
          <p:nvPr/>
        </p:nvSpPr>
        <p:spPr>
          <a:xfrm>
            <a:off x="7563316" y="27644421"/>
            <a:ext cx="8272202" cy="584775"/>
          </a:xfrm>
          <a:prstGeom prst="rect">
            <a:avLst/>
          </a:prstGeom>
          <a:noFill/>
        </p:spPr>
        <p:txBody>
          <a:bodyPr wrap="square" rtlCol="0">
            <a:spAutoFit/>
          </a:bodyPr>
          <a:lstStyle/>
          <a:p>
            <a:r>
              <a:rPr lang="en-US" sz="3200" b="1" dirty="0">
                <a:latin typeface="Calisto MT" panose="02040603050505030304" pitchFamily="18" charset="0"/>
                <a:cs typeface="Bangla MN" panose="02000500020000000000" pitchFamily="2" charset="0"/>
              </a:rPr>
              <a:t>Figure 3.</a:t>
            </a:r>
            <a:r>
              <a:rPr lang="en-US" sz="3200" dirty="0">
                <a:latin typeface="Calisto MT" panose="02040603050505030304" pitchFamily="18" charset="0"/>
                <a:cs typeface="Bangla MN" panose="02000500020000000000" pitchFamily="2" charset="0"/>
              </a:rPr>
              <a:t> Country of the literatures* </a:t>
            </a:r>
          </a:p>
        </p:txBody>
      </p:sp>
      <p:graphicFrame>
        <p:nvGraphicFramePr>
          <p:cNvPr id="77" name="Chart 76">
            <a:extLst>
              <a:ext uri="{FF2B5EF4-FFF2-40B4-BE49-F238E27FC236}">
                <a16:creationId xmlns:a16="http://schemas.microsoft.com/office/drawing/2014/main" id="{06574C59-D865-9D4F-9199-036C56C491CA}"/>
              </a:ext>
            </a:extLst>
          </p:cNvPr>
          <p:cNvGraphicFramePr>
            <a:graphicFrameLocks/>
          </p:cNvGraphicFramePr>
          <p:nvPr>
            <p:extLst>
              <p:ext uri="{D42A27DB-BD31-4B8C-83A1-F6EECF244321}">
                <p14:modId xmlns:p14="http://schemas.microsoft.com/office/powerpoint/2010/main" val="2553902505"/>
              </p:ext>
            </p:extLst>
          </p:nvPr>
        </p:nvGraphicFramePr>
        <p:xfrm>
          <a:off x="7071435" y="23554565"/>
          <a:ext cx="8487033" cy="43383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8" name="Chart 77">
            <a:extLst>
              <a:ext uri="{FF2B5EF4-FFF2-40B4-BE49-F238E27FC236}">
                <a16:creationId xmlns:a16="http://schemas.microsoft.com/office/drawing/2014/main" id="{D218D008-5236-314D-A0EC-04B5396AEFEF}"/>
              </a:ext>
            </a:extLst>
          </p:cNvPr>
          <p:cNvGraphicFramePr>
            <a:graphicFrameLocks/>
          </p:cNvGraphicFramePr>
          <p:nvPr>
            <p:extLst>
              <p:ext uri="{D42A27DB-BD31-4B8C-83A1-F6EECF244321}">
                <p14:modId xmlns:p14="http://schemas.microsoft.com/office/powerpoint/2010/main" val="2100022069"/>
              </p:ext>
            </p:extLst>
          </p:nvPr>
        </p:nvGraphicFramePr>
        <p:xfrm>
          <a:off x="16177048" y="23173693"/>
          <a:ext cx="7909366" cy="4586574"/>
        </p:xfrm>
        <a:graphic>
          <a:graphicData uri="http://schemas.openxmlformats.org/drawingml/2006/chart">
            <c:chart xmlns:c="http://schemas.openxmlformats.org/drawingml/2006/chart" xmlns:r="http://schemas.openxmlformats.org/officeDocument/2006/relationships" r:id="rId7"/>
          </a:graphicData>
        </a:graphic>
      </p:graphicFrame>
      <p:sp>
        <p:nvSpPr>
          <p:cNvPr id="79" name="TextBox 78">
            <a:extLst>
              <a:ext uri="{FF2B5EF4-FFF2-40B4-BE49-F238E27FC236}">
                <a16:creationId xmlns:a16="http://schemas.microsoft.com/office/drawing/2014/main" id="{39158E16-0AF1-214F-BD3A-2BBDE2BA9B3A}"/>
              </a:ext>
            </a:extLst>
          </p:cNvPr>
          <p:cNvSpPr txBox="1"/>
          <p:nvPr/>
        </p:nvSpPr>
        <p:spPr>
          <a:xfrm>
            <a:off x="15853130" y="27678764"/>
            <a:ext cx="9378384" cy="584775"/>
          </a:xfrm>
          <a:prstGeom prst="rect">
            <a:avLst/>
          </a:prstGeom>
          <a:noFill/>
        </p:spPr>
        <p:txBody>
          <a:bodyPr wrap="square" rtlCol="0">
            <a:spAutoFit/>
          </a:bodyPr>
          <a:lstStyle/>
          <a:p>
            <a:r>
              <a:rPr lang="en-US" sz="3200" b="1" dirty="0">
                <a:latin typeface="Calisto MT" panose="02040603050505030304" pitchFamily="18" charset="0"/>
                <a:cs typeface="Bangla MN" panose="02000500020000000000" pitchFamily="2" charset="0"/>
              </a:rPr>
              <a:t>Figure 4.</a:t>
            </a:r>
            <a:r>
              <a:rPr lang="en-US" sz="3200" dirty="0">
                <a:latin typeface="Calisto MT" panose="02040603050505030304" pitchFamily="18" charset="0"/>
                <a:cs typeface="Bangla MN" panose="02000500020000000000" pitchFamily="2" charset="0"/>
              </a:rPr>
              <a:t> Generic preference-based methods*</a:t>
            </a:r>
          </a:p>
        </p:txBody>
      </p:sp>
      <p:sp>
        <p:nvSpPr>
          <p:cNvPr id="5" name="TextBox 4">
            <a:extLst>
              <a:ext uri="{FF2B5EF4-FFF2-40B4-BE49-F238E27FC236}">
                <a16:creationId xmlns:a16="http://schemas.microsoft.com/office/drawing/2014/main" id="{49AF41D6-C3A4-864A-BEFE-1CF2603F1A1B}"/>
              </a:ext>
            </a:extLst>
          </p:cNvPr>
          <p:cNvSpPr txBox="1"/>
          <p:nvPr/>
        </p:nvSpPr>
        <p:spPr>
          <a:xfrm>
            <a:off x="24570984" y="6043883"/>
            <a:ext cx="12270090" cy="584775"/>
          </a:xfrm>
          <a:prstGeom prst="rect">
            <a:avLst/>
          </a:prstGeom>
          <a:noFill/>
        </p:spPr>
        <p:txBody>
          <a:bodyPr wrap="none" rtlCol="0">
            <a:spAutoFit/>
          </a:bodyPr>
          <a:lstStyle/>
          <a:p>
            <a:r>
              <a:rPr lang="en-US" sz="3200" b="1" dirty="0">
                <a:latin typeface="Calisto MT" panose="02040603050505030304" pitchFamily="18" charset="0"/>
              </a:rPr>
              <a:t>Table 1. </a:t>
            </a:r>
            <a:r>
              <a:rPr lang="en-US" sz="3200" dirty="0">
                <a:latin typeface="Calisto MT" panose="02040603050505030304" pitchFamily="18" charset="0"/>
              </a:rPr>
              <a:t>Themes and subthemes identified in the qualitative interview</a:t>
            </a:r>
          </a:p>
        </p:txBody>
      </p:sp>
      <p:sp>
        <p:nvSpPr>
          <p:cNvPr id="10" name="TextBox 9">
            <a:extLst>
              <a:ext uri="{FF2B5EF4-FFF2-40B4-BE49-F238E27FC236}">
                <a16:creationId xmlns:a16="http://schemas.microsoft.com/office/drawing/2014/main" id="{B5A5B226-8BB1-2441-94F3-513CED2F56BA}"/>
              </a:ext>
            </a:extLst>
          </p:cNvPr>
          <p:cNvSpPr txBox="1"/>
          <p:nvPr/>
        </p:nvSpPr>
        <p:spPr>
          <a:xfrm>
            <a:off x="37684610" y="14434404"/>
            <a:ext cx="7700762" cy="584775"/>
          </a:xfrm>
          <a:prstGeom prst="rect">
            <a:avLst/>
          </a:prstGeom>
          <a:noFill/>
        </p:spPr>
        <p:txBody>
          <a:bodyPr wrap="none" rtlCol="0">
            <a:spAutoFit/>
          </a:bodyPr>
          <a:lstStyle/>
          <a:p>
            <a:r>
              <a:rPr lang="en-US" sz="3200" b="1" dirty="0">
                <a:latin typeface="Calisto MT" panose="02040603050505030304" pitchFamily="18" charset="0"/>
              </a:rPr>
              <a:t>Table 2. </a:t>
            </a:r>
            <a:r>
              <a:rPr lang="en-US" sz="3200" dirty="0">
                <a:latin typeface="Calisto MT" panose="02040603050505030304" pitchFamily="18" charset="0"/>
              </a:rPr>
              <a:t>Themes reported in the 14 studies </a:t>
            </a:r>
          </a:p>
        </p:txBody>
      </p:sp>
      <p:sp>
        <p:nvSpPr>
          <p:cNvPr id="14" name="TextBox 13">
            <a:extLst>
              <a:ext uri="{FF2B5EF4-FFF2-40B4-BE49-F238E27FC236}">
                <a16:creationId xmlns:a16="http://schemas.microsoft.com/office/drawing/2014/main" id="{57842720-ABB9-6E4F-BD27-39070412ADB1}"/>
              </a:ext>
            </a:extLst>
          </p:cNvPr>
          <p:cNvSpPr txBox="1"/>
          <p:nvPr/>
        </p:nvSpPr>
        <p:spPr>
          <a:xfrm>
            <a:off x="37702322" y="24145603"/>
            <a:ext cx="12561964" cy="954107"/>
          </a:xfrm>
          <a:prstGeom prst="rect">
            <a:avLst/>
          </a:prstGeom>
          <a:noFill/>
        </p:spPr>
        <p:txBody>
          <a:bodyPr wrap="square" rtlCol="0">
            <a:spAutoFit/>
          </a:bodyPr>
          <a:lstStyle/>
          <a:p>
            <a:r>
              <a:rPr lang="en-US" sz="2800" i="1" dirty="0">
                <a:latin typeface="Calisto MT" panose="02040603050505030304" pitchFamily="18" charset="0"/>
              </a:rPr>
              <a:t>Note: </a:t>
            </a:r>
            <a:r>
              <a:rPr lang="en-US" sz="2800" b="1" dirty="0">
                <a:solidFill>
                  <a:srgbClr val="9C0006"/>
                </a:solidFill>
                <a:latin typeface="Calisto MT" panose="02040603050505030304" pitchFamily="18" charset="0"/>
              </a:rPr>
              <a:t>✓ </a:t>
            </a:r>
            <a:r>
              <a:rPr lang="en-US" sz="2800" i="1" dirty="0">
                <a:latin typeface="Calisto MT" panose="02040603050505030304" pitchFamily="18" charset="0"/>
              </a:rPr>
              <a:t>indicates that the specific theme has been reported in the literatures; ✘ indicates the specific theme hasn’t  been reported.</a:t>
            </a:r>
            <a:endParaRPr lang="en-US" sz="2800" dirty="0">
              <a:solidFill>
                <a:schemeClr val="accent5">
                  <a:lumMod val="50000"/>
                </a:schemeClr>
              </a:solidFill>
              <a:latin typeface="Calisto MT" panose="02040603050505030304" pitchFamily="18" charset="0"/>
            </a:endParaRPr>
          </a:p>
        </p:txBody>
      </p:sp>
      <p:pic>
        <p:nvPicPr>
          <p:cNvPr id="164" name="Picture 163">
            <a:extLst>
              <a:ext uri="{FF2B5EF4-FFF2-40B4-BE49-F238E27FC236}">
                <a16:creationId xmlns:a16="http://schemas.microsoft.com/office/drawing/2014/main" id="{EE7ADA03-D892-914C-A052-C65E3CAD55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38981"/>
            <a:ext cx="2715634" cy="2926571"/>
          </a:xfrm>
          <a:prstGeom prst="rect">
            <a:avLst/>
          </a:prstGeom>
        </p:spPr>
      </p:pic>
      <p:pic>
        <p:nvPicPr>
          <p:cNvPr id="166" name="Picture 165">
            <a:extLst>
              <a:ext uri="{FF2B5EF4-FFF2-40B4-BE49-F238E27FC236}">
                <a16:creationId xmlns:a16="http://schemas.microsoft.com/office/drawing/2014/main" id="{907EBAA7-9CF4-7B4C-8F4E-70F63B9A9F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668" y="2468793"/>
            <a:ext cx="2815302" cy="3401379"/>
          </a:xfrm>
          <a:prstGeom prst="rect">
            <a:avLst/>
          </a:prstGeom>
        </p:spPr>
      </p:pic>
      <p:sp>
        <p:nvSpPr>
          <p:cNvPr id="34" name="TextBox 33">
            <a:extLst>
              <a:ext uri="{FF2B5EF4-FFF2-40B4-BE49-F238E27FC236}">
                <a16:creationId xmlns:a16="http://schemas.microsoft.com/office/drawing/2014/main" id="{597F8D1C-09DE-8848-8780-C398D26A45C3}"/>
              </a:ext>
            </a:extLst>
          </p:cNvPr>
          <p:cNvSpPr txBox="1"/>
          <p:nvPr/>
        </p:nvSpPr>
        <p:spPr>
          <a:xfrm flipH="1">
            <a:off x="11384431" y="28276501"/>
            <a:ext cx="7267185" cy="461665"/>
          </a:xfrm>
          <a:prstGeom prst="rect">
            <a:avLst/>
          </a:prstGeom>
          <a:noFill/>
        </p:spPr>
        <p:txBody>
          <a:bodyPr wrap="square" rtlCol="0">
            <a:spAutoFit/>
          </a:bodyPr>
          <a:lstStyle/>
          <a:p>
            <a:r>
              <a:rPr lang="en-US" sz="2400" dirty="0">
                <a:latin typeface="Calisto MT" panose="02040603050505030304" pitchFamily="18" charset="0"/>
              </a:rPr>
              <a:t>* Multiple characteristics may apply to one study</a:t>
            </a:r>
          </a:p>
        </p:txBody>
      </p:sp>
      <p:graphicFrame>
        <p:nvGraphicFramePr>
          <p:cNvPr id="46" name="Table 45">
            <a:extLst>
              <a:ext uri="{FF2B5EF4-FFF2-40B4-BE49-F238E27FC236}">
                <a16:creationId xmlns:a16="http://schemas.microsoft.com/office/drawing/2014/main" id="{6F32A9A9-B9FF-7D40-9E90-3674E4D0A71F}"/>
              </a:ext>
            </a:extLst>
          </p:cNvPr>
          <p:cNvGraphicFramePr>
            <a:graphicFrameLocks noGrp="1"/>
          </p:cNvGraphicFramePr>
          <p:nvPr>
            <p:extLst>
              <p:ext uri="{D42A27DB-BD31-4B8C-83A1-F6EECF244321}">
                <p14:modId xmlns:p14="http://schemas.microsoft.com/office/powerpoint/2010/main" val="3788203108"/>
              </p:ext>
            </p:extLst>
          </p:nvPr>
        </p:nvGraphicFramePr>
        <p:xfrm>
          <a:off x="37702322" y="15019179"/>
          <a:ext cx="13353569" cy="8955460"/>
        </p:xfrm>
        <a:graphic>
          <a:graphicData uri="http://schemas.openxmlformats.org/drawingml/2006/table">
            <a:tbl>
              <a:tblPr/>
              <a:tblGrid>
                <a:gridCol w="3526614">
                  <a:extLst>
                    <a:ext uri="{9D8B030D-6E8A-4147-A177-3AD203B41FA5}">
                      <a16:colId xmlns:a16="http://schemas.microsoft.com/office/drawing/2014/main" val="3122411751"/>
                    </a:ext>
                  </a:extLst>
                </a:gridCol>
                <a:gridCol w="1926265">
                  <a:extLst>
                    <a:ext uri="{9D8B030D-6E8A-4147-A177-3AD203B41FA5}">
                      <a16:colId xmlns:a16="http://schemas.microsoft.com/office/drawing/2014/main" val="2909816045"/>
                    </a:ext>
                  </a:extLst>
                </a:gridCol>
                <a:gridCol w="2269050">
                  <a:extLst>
                    <a:ext uri="{9D8B030D-6E8A-4147-A177-3AD203B41FA5}">
                      <a16:colId xmlns:a16="http://schemas.microsoft.com/office/drawing/2014/main" val="3140799026"/>
                    </a:ext>
                  </a:extLst>
                </a:gridCol>
                <a:gridCol w="1756684">
                  <a:extLst>
                    <a:ext uri="{9D8B030D-6E8A-4147-A177-3AD203B41FA5}">
                      <a16:colId xmlns:a16="http://schemas.microsoft.com/office/drawing/2014/main" val="2616955532"/>
                    </a:ext>
                  </a:extLst>
                </a:gridCol>
                <a:gridCol w="1976270">
                  <a:extLst>
                    <a:ext uri="{9D8B030D-6E8A-4147-A177-3AD203B41FA5}">
                      <a16:colId xmlns:a16="http://schemas.microsoft.com/office/drawing/2014/main" val="2536820048"/>
                    </a:ext>
                  </a:extLst>
                </a:gridCol>
                <a:gridCol w="1898686">
                  <a:extLst>
                    <a:ext uri="{9D8B030D-6E8A-4147-A177-3AD203B41FA5}">
                      <a16:colId xmlns:a16="http://schemas.microsoft.com/office/drawing/2014/main" val="1797318270"/>
                    </a:ext>
                  </a:extLst>
                </a:gridCol>
              </a:tblGrid>
              <a:tr h="448382">
                <a:tc>
                  <a:txBody>
                    <a:bodyPr/>
                    <a:lstStyle/>
                    <a:p>
                      <a:pPr algn="l" fontAlgn="t"/>
                      <a:r>
                        <a:rPr lang="en-US" sz="2800" b="1" i="0" u="none" strike="noStrike" dirty="0">
                          <a:solidFill>
                            <a:srgbClr val="000000"/>
                          </a:solidFill>
                          <a:effectLst/>
                          <a:latin typeface="Calisto MT" panose="02040603050505030304" pitchFamily="18" charset="0"/>
                        </a:rPr>
                        <a:t>Author(year)</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t"/>
                      <a:r>
                        <a:rPr lang="en-US" sz="2800" b="1" i="0" u="none" strike="noStrike" dirty="0">
                          <a:solidFill>
                            <a:srgbClr val="000000"/>
                          </a:solidFill>
                          <a:effectLst/>
                          <a:latin typeface="Calisto MT" panose="02040603050505030304" pitchFamily="18" charset="0"/>
                        </a:rPr>
                        <a:t>Themes in the qualitative interview</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0333906"/>
                  </a:ext>
                </a:extLst>
              </a:tr>
              <a:tr h="1352532">
                <a:tc>
                  <a:txBody>
                    <a:bodyPr/>
                    <a:lstStyle/>
                    <a:p>
                      <a:pPr algn="l" fontAlgn="t"/>
                      <a:endParaRPr lang="en-US" sz="2800" b="0" i="0" u="none" strike="noStrike" dirty="0">
                        <a:solidFill>
                          <a:srgbClr val="000000"/>
                        </a:solidFill>
                        <a:effectLst/>
                        <a:latin typeface="Calisto MT" panose="0204060305050503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0" i="0" u="none" strike="noStrike" dirty="0">
                          <a:solidFill>
                            <a:srgbClr val="000000"/>
                          </a:solidFill>
                          <a:effectLst/>
                          <a:latin typeface="Calisto MT" panose="02040603050505030304" pitchFamily="18" charset="0"/>
                        </a:rPr>
                        <a:t>Personal  experience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0" i="0" u="none" strike="noStrike" dirty="0">
                          <a:solidFill>
                            <a:srgbClr val="000000"/>
                          </a:solidFill>
                          <a:effectLst/>
                          <a:latin typeface="Calisto MT" panose="02040603050505030304" pitchFamily="18" charset="0"/>
                        </a:rPr>
                        <a:t>Health /non-health consequences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0" i="0" u="none" strike="noStrike" dirty="0">
                          <a:solidFill>
                            <a:srgbClr val="000000"/>
                          </a:solidFill>
                          <a:effectLst/>
                          <a:latin typeface="Calisto MT" panose="02040603050505030304" pitchFamily="18" charset="0"/>
                        </a:rPr>
                        <a:t>Non-health conversion factors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0" i="0" u="none" strike="noStrike" dirty="0">
                          <a:solidFill>
                            <a:srgbClr val="000000"/>
                          </a:solidFill>
                          <a:effectLst/>
                          <a:latin typeface="Calisto MT" panose="02040603050505030304" pitchFamily="18" charset="0"/>
                        </a:rPr>
                        <a:t>Difficulties in instruments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0" i="0" u="none" strike="noStrike" dirty="0">
                          <a:solidFill>
                            <a:srgbClr val="000000"/>
                          </a:solidFill>
                          <a:effectLst/>
                          <a:latin typeface="Calisto MT" panose="02040603050505030304" pitchFamily="18" charset="0"/>
                        </a:rPr>
                        <a:t>Difficulties in valuation tasks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7166793"/>
                  </a:ext>
                </a:extLst>
              </a:tr>
              <a:tr h="511039">
                <a:tc>
                  <a:txBody>
                    <a:bodyPr/>
                    <a:lstStyle/>
                    <a:p>
                      <a:pPr algn="l" fontAlgn="t"/>
                      <a:r>
                        <a:rPr lang="en-US" sz="2600" b="0" i="0" u="none" strike="noStrike" dirty="0">
                          <a:solidFill>
                            <a:srgbClr val="000000"/>
                          </a:solidFill>
                          <a:effectLst/>
                          <a:latin typeface="Calisto MT" panose="02040603050505030304" pitchFamily="18" charset="0"/>
                        </a:rPr>
                        <a:t>Åström (2022)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088132286"/>
                  </a:ext>
                </a:extLst>
              </a:tr>
              <a:tr h="511039">
                <a:tc>
                  <a:txBody>
                    <a:bodyPr/>
                    <a:lstStyle/>
                    <a:p>
                      <a:pPr algn="l" fontAlgn="t"/>
                      <a:r>
                        <a:rPr lang="en-US" sz="2600" b="0" i="0" u="none" strike="noStrike" dirty="0">
                          <a:solidFill>
                            <a:srgbClr val="000000"/>
                          </a:solidFill>
                          <a:effectLst/>
                          <a:latin typeface="Calisto MT" panose="02040603050505030304" pitchFamily="18" charset="0"/>
                        </a:rPr>
                        <a:t>Dewilde (2022)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328427509"/>
                  </a:ext>
                </a:extLst>
              </a:tr>
              <a:tr h="511039">
                <a:tc>
                  <a:txBody>
                    <a:bodyPr/>
                    <a:lstStyle/>
                    <a:p>
                      <a:pPr algn="l" fontAlgn="t"/>
                      <a:r>
                        <a:rPr lang="en-US" sz="2600" b="0" i="0" u="none" strike="noStrike" dirty="0">
                          <a:solidFill>
                            <a:srgbClr val="000000"/>
                          </a:solidFill>
                          <a:effectLst/>
                          <a:latin typeface="Calisto MT" panose="02040603050505030304" pitchFamily="18" charset="0"/>
                        </a:rPr>
                        <a:t>Edelaar-Peeters (2014)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0" i="0" u="none" strike="noStrike">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2800" b="0" i="0" u="none" strike="noStrike">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875967911"/>
                  </a:ext>
                </a:extLst>
              </a:tr>
              <a:tr h="511039">
                <a:tc>
                  <a:txBody>
                    <a:bodyPr/>
                    <a:lstStyle/>
                    <a:p>
                      <a:pPr algn="l" fontAlgn="t"/>
                      <a:r>
                        <a:rPr lang="en-US" sz="2600" b="0" i="0" u="none" strike="noStrike" dirty="0">
                          <a:solidFill>
                            <a:srgbClr val="000000"/>
                          </a:solidFill>
                          <a:effectLst/>
                          <a:latin typeface="Calisto MT" panose="02040603050505030304" pitchFamily="18" charset="0"/>
                        </a:rPr>
                        <a:t>Ernstsson (2020)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952217553"/>
                  </a:ext>
                </a:extLst>
              </a:tr>
              <a:tr h="511039">
                <a:tc>
                  <a:txBody>
                    <a:bodyPr/>
                    <a:lstStyle/>
                    <a:p>
                      <a:pPr algn="l" fontAlgn="t"/>
                      <a:r>
                        <a:rPr lang="en-US" sz="2600" b="0" i="0" u="none" strike="noStrike" dirty="0">
                          <a:solidFill>
                            <a:srgbClr val="000000"/>
                          </a:solidFill>
                          <a:effectLst/>
                          <a:latin typeface="Calisto MT" panose="02040603050505030304" pitchFamily="18" charset="0"/>
                        </a:rPr>
                        <a:t>Gansen (2020)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927587046"/>
                  </a:ext>
                </a:extLst>
              </a:tr>
              <a:tr h="511039">
                <a:tc>
                  <a:txBody>
                    <a:bodyPr/>
                    <a:lstStyle/>
                    <a:p>
                      <a:pPr algn="l" fontAlgn="t"/>
                      <a:r>
                        <a:rPr lang="en-US" sz="2600" b="0" i="0" u="none" strike="noStrike" dirty="0">
                          <a:solidFill>
                            <a:srgbClr val="000000"/>
                          </a:solidFill>
                          <a:effectLst/>
                          <a:latin typeface="Calisto MT" panose="02040603050505030304" pitchFamily="18" charset="0"/>
                        </a:rPr>
                        <a:t>Jervaeus (2019)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extLst>
                  <a:ext uri="{0D108BD9-81ED-4DB2-BD59-A6C34878D82A}">
                    <a16:rowId xmlns:a16="http://schemas.microsoft.com/office/drawing/2014/main" val="2437198420"/>
                  </a:ext>
                </a:extLst>
              </a:tr>
              <a:tr h="511039">
                <a:tc>
                  <a:txBody>
                    <a:bodyPr/>
                    <a:lstStyle/>
                    <a:p>
                      <a:pPr algn="l" fontAlgn="t"/>
                      <a:r>
                        <a:rPr lang="en-US" sz="2600" b="0" i="0" u="none" strike="noStrike" dirty="0">
                          <a:solidFill>
                            <a:srgbClr val="000000"/>
                          </a:solidFill>
                          <a:effectLst/>
                          <a:latin typeface="Calisto MT" panose="02040603050505030304" pitchFamily="18" charset="0"/>
                        </a:rPr>
                        <a:t>Karimi (2017)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601695827"/>
                  </a:ext>
                </a:extLst>
              </a:tr>
              <a:tr h="511039">
                <a:tc>
                  <a:txBody>
                    <a:bodyPr/>
                    <a:lstStyle/>
                    <a:p>
                      <a:pPr algn="l" fontAlgn="t"/>
                      <a:r>
                        <a:rPr lang="en-US" sz="2600" b="0" i="0" u="none" strike="noStrike" dirty="0">
                          <a:solidFill>
                            <a:srgbClr val="000000"/>
                          </a:solidFill>
                          <a:effectLst/>
                          <a:latin typeface="Calisto MT" panose="02040603050505030304" pitchFamily="18" charset="0"/>
                        </a:rPr>
                        <a:t>Karimi (2019)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28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501685028"/>
                  </a:ext>
                </a:extLst>
              </a:tr>
              <a:tr h="511039">
                <a:tc>
                  <a:txBody>
                    <a:bodyPr/>
                    <a:lstStyle/>
                    <a:p>
                      <a:pPr algn="l" fontAlgn="t"/>
                      <a:r>
                        <a:rPr lang="en-US" sz="2600" b="0" i="0" u="none" strike="noStrike" dirty="0">
                          <a:solidFill>
                            <a:srgbClr val="000000"/>
                          </a:solidFill>
                          <a:effectLst/>
                          <a:latin typeface="Calisto MT" panose="02040603050505030304" pitchFamily="18" charset="0"/>
                        </a:rPr>
                        <a:t>Mott (2021)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extLst>
                  <a:ext uri="{0D108BD9-81ED-4DB2-BD59-A6C34878D82A}">
                    <a16:rowId xmlns:a16="http://schemas.microsoft.com/office/drawing/2014/main" val="1290719526"/>
                  </a:ext>
                </a:extLst>
              </a:tr>
              <a:tr h="511039">
                <a:tc>
                  <a:txBody>
                    <a:bodyPr/>
                    <a:lstStyle/>
                    <a:p>
                      <a:pPr algn="l" fontAlgn="t"/>
                      <a:r>
                        <a:rPr lang="en-US" sz="2600" b="0" i="0" u="none" strike="noStrike" dirty="0">
                          <a:solidFill>
                            <a:srgbClr val="000000"/>
                          </a:solidFill>
                          <a:effectLst/>
                          <a:latin typeface="Calisto MT" panose="02040603050505030304" pitchFamily="18" charset="0"/>
                        </a:rPr>
                        <a:t>Powell (2021)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1342487362"/>
                  </a:ext>
                </a:extLst>
              </a:tr>
              <a:tr h="511039">
                <a:tc>
                  <a:txBody>
                    <a:bodyPr/>
                    <a:lstStyle/>
                    <a:p>
                      <a:pPr algn="l" fontAlgn="t"/>
                      <a:r>
                        <a:rPr lang="en-US" sz="2600" b="0" i="0" u="none" strike="noStrike" dirty="0">
                          <a:solidFill>
                            <a:srgbClr val="000000"/>
                          </a:solidFill>
                          <a:effectLst/>
                          <a:latin typeface="Calisto MT" panose="02040603050505030304" pitchFamily="18" charset="0"/>
                        </a:rPr>
                        <a:t>Reckers-Droog (2022)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751096171"/>
                  </a:ext>
                </a:extLst>
              </a:tr>
              <a:tr h="511039">
                <a:tc>
                  <a:txBody>
                    <a:bodyPr/>
                    <a:lstStyle/>
                    <a:p>
                      <a:pPr algn="l" fontAlgn="t"/>
                      <a:r>
                        <a:rPr lang="en-US" sz="2600" b="0" i="0" u="none" strike="noStrike" dirty="0">
                          <a:solidFill>
                            <a:srgbClr val="000000"/>
                          </a:solidFill>
                          <a:effectLst/>
                          <a:latin typeface="Calisto MT" panose="02040603050505030304" pitchFamily="18" charset="0"/>
                        </a:rPr>
                        <a:t>Sayah (2016)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327041112"/>
                  </a:ext>
                </a:extLst>
              </a:tr>
              <a:tr h="511039">
                <a:tc>
                  <a:txBody>
                    <a:bodyPr/>
                    <a:lstStyle/>
                    <a:p>
                      <a:pPr algn="l" fontAlgn="t"/>
                      <a:r>
                        <a:rPr lang="en-US" sz="2600" b="0" i="0" u="none" strike="noStrike" dirty="0">
                          <a:solidFill>
                            <a:srgbClr val="000000"/>
                          </a:solidFill>
                          <a:effectLst/>
                          <a:latin typeface="Calisto MT" panose="02040603050505030304" pitchFamily="18" charset="0"/>
                        </a:rPr>
                        <a:t>Stevens (2015)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2017107824"/>
                  </a:ext>
                </a:extLst>
              </a:tr>
              <a:tr h="511039">
                <a:tc>
                  <a:txBody>
                    <a:bodyPr/>
                    <a:lstStyle/>
                    <a:p>
                      <a:pPr algn="l" fontAlgn="t"/>
                      <a:r>
                        <a:rPr lang="en-US" sz="2600" b="0" i="0" u="none" strike="noStrike" dirty="0">
                          <a:solidFill>
                            <a:srgbClr val="000000"/>
                          </a:solidFill>
                          <a:effectLst/>
                          <a:latin typeface="Calisto MT" panose="02040603050505030304" pitchFamily="18" charset="0"/>
                        </a:rPr>
                        <a:t>Yang (2019)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2800" b="0" i="0" u="none" strike="noStrike" dirty="0">
                          <a:solidFill>
                            <a:schemeClr val="bg2">
                              <a:lumMod val="50000"/>
                            </a:schemeClr>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0E0"/>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tc>
                  <a:txBody>
                    <a:bodyPr/>
                    <a:lstStyle/>
                    <a:p>
                      <a:pPr algn="l" fontAlgn="t"/>
                      <a:r>
                        <a:rPr lang="en-US" sz="3200" b="1" i="0" u="none" strike="noStrike" dirty="0">
                          <a:solidFill>
                            <a:srgbClr val="9C0006"/>
                          </a:solidFill>
                          <a:effectLst/>
                          <a:latin typeface="Calisto MT" panose="02040603050505030304" pitchFamily="18"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7CE"/>
                    </a:solidFill>
                  </a:tcPr>
                </a:tc>
                <a:extLst>
                  <a:ext uri="{0D108BD9-81ED-4DB2-BD59-A6C34878D82A}">
                    <a16:rowId xmlns:a16="http://schemas.microsoft.com/office/drawing/2014/main" val="3165023281"/>
                  </a:ext>
                </a:extLst>
              </a:tr>
            </a:tbl>
          </a:graphicData>
        </a:graphic>
      </p:graphicFrame>
      <p:sp>
        <p:nvSpPr>
          <p:cNvPr id="12" name="TextBox 11">
            <a:extLst>
              <a:ext uri="{FF2B5EF4-FFF2-40B4-BE49-F238E27FC236}">
                <a16:creationId xmlns:a16="http://schemas.microsoft.com/office/drawing/2014/main" id="{F03CD8E3-F36F-4449-8714-32B1E548F10D}"/>
              </a:ext>
            </a:extLst>
          </p:cNvPr>
          <p:cNvSpPr txBox="1"/>
          <p:nvPr/>
        </p:nvSpPr>
        <p:spPr>
          <a:xfrm>
            <a:off x="40940904" y="13612722"/>
            <a:ext cx="11032778" cy="584775"/>
          </a:xfrm>
          <a:prstGeom prst="rect">
            <a:avLst/>
          </a:prstGeom>
          <a:noFill/>
        </p:spPr>
        <p:txBody>
          <a:bodyPr wrap="square" rtlCol="0">
            <a:spAutoFit/>
          </a:bodyPr>
          <a:lstStyle/>
          <a:p>
            <a:r>
              <a:rPr lang="en-US" sz="3200" b="1" dirty="0">
                <a:latin typeface="Calisto MT" panose="02040603050505030304" pitchFamily="18" charset="0"/>
              </a:rPr>
              <a:t>Figure 5. </a:t>
            </a:r>
            <a:r>
              <a:rPr lang="en-US" sz="3200" dirty="0">
                <a:latin typeface="Calisto MT" panose="02040603050505030304" pitchFamily="18" charset="0"/>
              </a:rPr>
              <a:t>Network analysis </a:t>
            </a:r>
          </a:p>
        </p:txBody>
      </p:sp>
      <p:sp>
        <p:nvSpPr>
          <p:cNvPr id="13" name="TextBox 12">
            <a:extLst>
              <a:ext uri="{FF2B5EF4-FFF2-40B4-BE49-F238E27FC236}">
                <a16:creationId xmlns:a16="http://schemas.microsoft.com/office/drawing/2014/main" id="{C7807747-8E54-F143-9CD8-46187538F7C2}"/>
              </a:ext>
            </a:extLst>
          </p:cNvPr>
          <p:cNvSpPr txBox="1"/>
          <p:nvPr/>
        </p:nvSpPr>
        <p:spPr>
          <a:xfrm>
            <a:off x="37702322" y="6036827"/>
            <a:ext cx="10333550" cy="584775"/>
          </a:xfrm>
          <a:prstGeom prst="rect">
            <a:avLst/>
          </a:prstGeom>
          <a:noFill/>
        </p:spPr>
        <p:txBody>
          <a:bodyPr wrap="square" rtlCol="0">
            <a:spAutoFit/>
          </a:bodyPr>
          <a:lstStyle/>
          <a:p>
            <a:r>
              <a:rPr lang="en-US" sz="3200" dirty="0">
                <a:latin typeface="Calisto MT" panose="02040603050505030304" pitchFamily="18" charset="0"/>
              </a:rPr>
              <a:t>In total, 7 pairs of studies have common authors.</a:t>
            </a:r>
          </a:p>
        </p:txBody>
      </p:sp>
      <p:graphicFrame>
        <p:nvGraphicFramePr>
          <p:cNvPr id="18" name="Table 17">
            <a:extLst>
              <a:ext uri="{FF2B5EF4-FFF2-40B4-BE49-F238E27FC236}">
                <a16:creationId xmlns:a16="http://schemas.microsoft.com/office/drawing/2014/main" id="{BA8DC9B3-993D-7C40-B460-E3F635304858}"/>
              </a:ext>
            </a:extLst>
          </p:cNvPr>
          <p:cNvGraphicFramePr>
            <a:graphicFrameLocks noGrp="1"/>
          </p:cNvGraphicFramePr>
          <p:nvPr>
            <p:extLst>
              <p:ext uri="{D42A27DB-BD31-4B8C-83A1-F6EECF244321}">
                <p14:modId xmlns:p14="http://schemas.microsoft.com/office/powerpoint/2010/main" val="770852635"/>
              </p:ext>
            </p:extLst>
          </p:nvPr>
        </p:nvGraphicFramePr>
        <p:xfrm>
          <a:off x="24715232" y="6684605"/>
          <a:ext cx="12676314" cy="17324844"/>
        </p:xfrm>
        <a:graphic>
          <a:graphicData uri="http://schemas.openxmlformats.org/drawingml/2006/table">
            <a:tbl>
              <a:tblPr/>
              <a:tblGrid>
                <a:gridCol w="641389">
                  <a:extLst>
                    <a:ext uri="{9D8B030D-6E8A-4147-A177-3AD203B41FA5}">
                      <a16:colId xmlns:a16="http://schemas.microsoft.com/office/drawing/2014/main" val="1734351628"/>
                    </a:ext>
                  </a:extLst>
                </a:gridCol>
                <a:gridCol w="3356730">
                  <a:extLst>
                    <a:ext uri="{9D8B030D-6E8A-4147-A177-3AD203B41FA5}">
                      <a16:colId xmlns:a16="http://schemas.microsoft.com/office/drawing/2014/main" val="3308397477"/>
                    </a:ext>
                  </a:extLst>
                </a:gridCol>
                <a:gridCol w="8678195">
                  <a:extLst>
                    <a:ext uri="{9D8B030D-6E8A-4147-A177-3AD203B41FA5}">
                      <a16:colId xmlns:a16="http://schemas.microsoft.com/office/drawing/2014/main" val="366877082"/>
                    </a:ext>
                  </a:extLst>
                </a:gridCol>
              </a:tblGrid>
              <a:tr h="300371">
                <a:tc>
                  <a:txBody>
                    <a:bodyPr/>
                    <a:lstStyle/>
                    <a:p>
                      <a:pPr algn="l" fontAlgn="t"/>
                      <a:r>
                        <a:rPr lang="en-US" sz="2800" b="1" i="0" u="none" strike="noStrike" dirty="0">
                          <a:solidFill>
                            <a:srgbClr val="000000"/>
                          </a:solidFill>
                          <a:effectLst/>
                          <a:latin typeface="Calisto MT" panose="02040603050505030304" pitchFamily="18" charset="0"/>
                        </a:rPr>
                        <a:t>No.</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1" i="0" u="none" strike="noStrike" dirty="0">
                          <a:solidFill>
                            <a:srgbClr val="000000"/>
                          </a:solidFill>
                          <a:effectLst/>
                          <a:latin typeface="Calisto MT" panose="02040603050505030304" pitchFamily="18" charset="0"/>
                        </a:rPr>
                        <a:t>Theme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800" b="1" i="0" u="none" strike="noStrike" dirty="0">
                          <a:solidFill>
                            <a:srgbClr val="000000"/>
                          </a:solidFill>
                          <a:effectLst/>
                          <a:latin typeface="Calisto MT" panose="02040603050505030304" pitchFamily="18" charset="0"/>
                        </a:rPr>
                        <a:t>Subthemes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346607"/>
                  </a:ext>
                </a:extLst>
              </a:tr>
              <a:tr h="553505">
                <a:tc rowSpan="2">
                  <a:txBody>
                    <a:bodyPr/>
                    <a:lstStyle/>
                    <a:p>
                      <a:pPr algn="l" fontAlgn="t"/>
                      <a:r>
                        <a:rPr lang="en-US" sz="2800" b="1" i="0" u="none" strike="noStrike" dirty="0">
                          <a:solidFill>
                            <a:srgbClr val="000000"/>
                          </a:solidFill>
                          <a:effectLst/>
                          <a:latin typeface="Calisto MT" panose="02040603050505030304" pitchFamily="18"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E7F7"/>
                    </a:solidFill>
                  </a:tcPr>
                </a:tc>
                <a:tc rowSpan="2">
                  <a:txBody>
                    <a:bodyPr/>
                    <a:lstStyle/>
                    <a:p>
                      <a:pPr algn="l" fontAlgn="t"/>
                      <a:r>
                        <a:rPr lang="en-US" sz="2800" b="1" i="0" u="none" strike="noStrike" dirty="0">
                          <a:solidFill>
                            <a:srgbClr val="000000"/>
                          </a:solidFill>
                          <a:effectLst/>
                          <a:latin typeface="Calisto MT" panose="02040603050505030304" pitchFamily="18" charset="0"/>
                        </a:rPr>
                        <a:t>Personal experience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E7F7"/>
                    </a:solidFill>
                  </a:tcPr>
                </a:tc>
                <a:tc>
                  <a:txBody>
                    <a:bodyPr/>
                    <a:lstStyle/>
                    <a:p>
                      <a:pPr algn="l" fontAlgn="t"/>
                      <a:r>
                        <a:rPr lang="en-US" sz="3200" b="0" i="0" u="none" strike="noStrike" dirty="0">
                          <a:solidFill>
                            <a:srgbClr val="000000"/>
                          </a:solidFill>
                          <a:effectLst/>
                          <a:latin typeface="Calisto MT" panose="02040603050505030304" pitchFamily="18" charset="0"/>
                        </a:rPr>
                        <a:t>a. Perception of current life/health</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E7F7"/>
                    </a:solidFill>
                  </a:tcPr>
                </a:tc>
                <a:extLst>
                  <a:ext uri="{0D108BD9-81ED-4DB2-BD59-A6C34878D82A}">
                    <a16:rowId xmlns:a16="http://schemas.microsoft.com/office/drawing/2014/main" val="493116304"/>
                  </a:ext>
                </a:extLst>
              </a:tr>
              <a:tr h="1398853">
                <a:tc vMerge="1">
                  <a:txBody>
                    <a:bodyPr/>
                    <a:lstStyle/>
                    <a:p>
                      <a:pPr algn="l" fontAlgn="t"/>
                      <a:endParaRPr lang="en-US" sz="2800" b="0" i="0" u="none" strike="noStrike" dirty="0">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E7F7"/>
                    </a:solidFill>
                  </a:tcPr>
                </a:tc>
                <a:tc vMerge="1">
                  <a:txBody>
                    <a:bodyPr/>
                    <a:lstStyle/>
                    <a:p>
                      <a:pPr algn="l" fontAlgn="t"/>
                      <a:endParaRPr lang="en-US" sz="2800" b="1" i="0" u="none" strike="noStrike" dirty="0">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E7F7"/>
                    </a:solidFill>
                  </a:tcPr>
                </a:tc>
                <a:tc>
                  <a:txBody>
                    <a:bodyPr/>
                    <a:lstStyle/>
                    <a:p>
                      <a:pPr algn="l" fontAlgn="t"/>
                      <a:r>
                        <a:rPr lang="en-US" sz="3200" b="0" i="0" u="none" strike="noStrike" dirty="0">
                          <a:solidFill>
                            <a:srgbClr val="000000"/>
                          </a:solidFill>
                          <a:effectLst/>
                          <a:latin typeface="Calisto MT" panose="02040603050505030304" pitchFamily="18" charset="0"/>
                        </a:rPr>
                        <a:t>b. Using own experience and vicarious experience to understand the health states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E7F7"/>
                    </a:solidFill>
                  </a:tcPr>
                </a:tc>
                <a:extLst>
                  <a:ext uri="{0D108BD9-81ED-4DB2-BD59-A6C34878D82A}">
                    <a16:rowId xmlns:a16="http://schemas.microsoft.com/office/drawing/2014/main" val="1147875632"/>
                  </a:ext>
                </a:extLst>
              </a:tr>
              <a:tr h="979618">
                <a:tc rowSpan="4">
                  <a:txBody>
                    <a:bodyPr/>
                    <a:lstStyle/>
                    <a:p>
                      <a:pPr algn="l" fontAlgn="t"/>
                      <a:r>
                        <a:rPr lang="en-US" sz="2800" b="1" i="0" u="none" strike="noStrike" dirty="0">
                          <a:solidFill>
                            <a:srgbClr val="000000"/>
                          </a:solidFill>
                          <a:effectLst/>
                          <a:latin typeface="Calisto MT" panose="02040603050505030304" pitchFamily="18"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F5F8"/>
                    </a:solidFill>
                  </a:tcPr>
                </a:tc>
                <a:tc rowSpan="4">
                  <a:txBody>
                    <a:bodyPr/>
                    <a:lstStyle/>
                    <a:p>
                      <a:pPr algn="l" fontAlgn="t"/>
                      <a:r>
                        <a:rPr lang="en-US" sz="2800" b="1" i="0" u="none" strike="noStrike" dirty="0">
                          <a:solidFill>
                            <a:srgbClr val="000000"/>
                          </a:solidFill>
                          <a:effectLst/>
                          <a:latin typeface="Calisto MT" panose="02040603050505030304" pitchFamily="18" charset="0"/>
                        </a:rPr>
                        <a:t>Health /non-health consequences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F5F8"/>
                    </a:solidFill>
                  </a:tcPr>
                </a:tc>
                <a:tc>
                  <a:txBody>
                    <a:bodyPr/>
                    <a:lstStyle/>
                    <a:p>
                      <a:pPr algn="l" fontAlgn="t"/>
                      <a:r>
                        <a:rPr lang="en-US" sz="3200" b="0" i="0" u="none" strike="noStrike" dirty="0">
                          <a:solidFill>
                            <a:srgbClr val="000000"/>
                          </a:solidFill>
                          <a:effectLst/>
                          <a:latin typeface="Calisto MT" panose="02040603050505030304" pitchFamily="18" charset="0"/>
                        </a:rPr>
                        <a:t>a. Impact of the choices on future goal achievement and expectations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F5F8"/>
                    </a:solidFill>
                  </a:tcPr>
                </a:tc>
                <a:extLst>
                  <a:ext uri="{0D108BD9-81ED-4DB2-BD59-A6C34878D82A}">
                    <a16:rowId xmlns:a16="http://schemas.microsoft.com/office/drawing/2014/main" val="4018954683"/>
                  </a:ext>
                </a:extLst>
              </a:tr>
              <a:tr h="520443">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F5F8"/>
                    </a:solidFill>
                  </a:tcPr>
                </a:tc>
                <a:tc vMerge="1">
                  <a:txBody>
                    <a:bodyPr/>
                    <a:lstStyle/>
                    <a:p>
                      <a:pPr algn="l" fontAlgn="t"/>
                      <a:endParaRPr lang="en-US" sz="2800" b="1" i="0" u="none" strike="noStrike">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F5F8"/>
                    </a:solidFill>
                  </a:tcPr>
                </a:tc>
                <a:tc>
                  <a:txBody>
                    <a:bodyPr/>
                    <a:lstStyle/>
                    <a:p>
                      <a:pPr algn="l" fontAlgn="t"/>
                      <a:r>
                        <a:rPr lang="en-US" sz="3200" b="0" i="0" u="none" strike="noStrike" dirty="0">
                          <a:solidFill>
                            <a:srgbClr val="000000"/>
                          </a:solidFill>
                          <a:effectLst/>
                          <a:latin typeface="Calisto MT" panose="02040603050505030304" pitchFamily="18" charset="0"/>
                        </a:rPr>
                        <a:t>b. Impact of the choices on people close to them</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F5F8"/>
                    </a:solidFill>
                  </a:tcPr>
                </a:tc>
                <a:extLst>
                  <a:ext uri="{0D108BD9-81ED-4DB2-BD59-A6C34878D82A}">
                    <a16:rowId xmlns:a16="http://schemas.microsoft.com/office/drawing/2014/main" val="1738834714"/>
                  </a:ext>
                </a:extLst>
              </a:tr>
              <a:tr h="1014148">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3F5F8"/>
                    </a:solidFill>
                  </a:tcPr>
                </a:tc>
                <a:tc vMerge="1">
                  <a:txBody>
                    <a:bodyPr/>
                    <a:lstStyle/>
                    <a:p>
                      <a:endParaRPr lang="en-US"/>
                    </a:p>
                  </a:txBody>
                  <a:tcPr/>
                </a:tc>
                <a:tc>
                  <a:txBody>
                    <a:bodyPr/>
                    <a:lstStyle/>
                    <a:p>
                      <a:pPr algn="l" fontAlgn="t"/>
                      <a:r>
                        <a:rPr lang="en-US" sz="3200" b="0" i="0" u="none" strike="noStrike" dirty="0">
                          <a:solidFill>
                            <a:srgbClr val="000000"/>
                          </a:solidFill>
                          <a:effectLst/>
                          <a:latin typeface="Calisto MT" panose="02040603050505030304" pitchFamily="18" charset="0"/>
                        </a:rPr>
                        <a:t>c. Impact of the choices on autonomy, enjoyment, independence, dignity or happiness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F5F8"/>
                    </a:solidFill>
                  </a:tcPr>
                </a:tc>
                <a:extLst>
                  <a:ext uri="{0D108BD9-81ED-4DB2-BD59-A6C34878D82A}">
                    <a16:rowId xmlns:a16="http://schemas.microsoft.com/office/drawing/2014/main" val="1754161579"/>
                  </a:ext>
                </a:extLst>
              </a:tr>
              <a:tr h="1224940">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3F5F8"/>
                    </a:solidFill>
                  </a:tcPr>
                </a:tc>
                <a:tc vMerge="1">
                  <a:txBody>
                    <a:bodyPr/>
                    <a:lstStyle/>
                    <a:p>
                      <a:endParaRPr lang="en-US"/>
                    </a:p>
                  </a:txBody>
                  <a:tcPr/>
                </a:tc>
                <a:tc>
                  <a:txBody>
                    <a:bodyPr/>
                    <a:lstStyle/>
                    <a:p>
                      <a:pPr algn="l" fontAlgn="t"/>
                      <a:r>
                        <a:rPr lang="en-US" sz="3200" b="0" i="0" u="none" strike="noStrike" dirty="0">
                          <a:solidFill>
                            <a:srgbClr val="000000"/>
                          </a:solidFill>
                          <a:effectLst/>
                          <a:latin typeface="Calisto MT" panose="02040603050505030304" pitchFamily="18" charset="0"/>
                        </a:rPr>
                        <a:t>d. Health consequences such as mental and physical health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3F5F8"/>
                    </a:solidFill>
                  </a:tcPr>
                </a:tc>
                <a:extLst>
                  <a:ext uri="{0D108BD9-81ED-4DB2-BD59-A6C34878D82A}">
                    <a16:rowId xmlns:a16="http://schemas.microsoft.com/office/drawing/2014/main" val="2778475014"/>
                  </a:ext>
                </a:extLst>
              </a:tr>
              <a:tr h="432048">
                <a:tc rowSpan="6">
                  <a:txBody>
                    <a:bodyPr/>
                    <a:lstStyle/>
                    <a:p>
                      <a:pPr algn="l" fontAlgn="t"/>
                      <a:r>
                        <a:rPr lang="en-US" sz="2800" b="1" i="0" u="none" strike="noStrike" dirty="0">
                          <a:solidFill>
                            <a:srgbClr val="000000"/>
                          </a:solidFill>
                          <a:effectLst/>
                          <a:latin typeface="Calisto MT" panose="02040603050505030304" pitchFamily="18" charset="0"/>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FFA"/>
                    </a:solidFill>
                  </a:tcPr>
                </a:tc>
                <a:tc rowSpan="6">
                  <a:txBody>
                    <a:bodyPr/>
                    <a:lstStyle/>
                    <a:p>
                      <a:pPr algn="l" fontAlgn="t"/>
                      <a:r>
                        <a:rPr lang="en-US" sz="2800" b="1" i="0" u="none" strike="noStrike" dirty="0">
                          <a:solidFill>
                            <a:srgbClr val="000000"/>
                          </a:solidFill>
                          <a:effectLst/>
                          <a:latin typeface="Calisto MT" panose="02040603050505030304" pitchFamily="18" charset="0"/>
                        </a:rPr>
                        <a:t>Non-health conversion factors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FFA"/>
                    </a:solidFill>
                  </a:tcPr>
                </a:tc>
                <a:tc>
                  <a:txBody>
                    <a:bodyPr/>
                    <a:lstStyle/>
                    <a:p>
                      <a:pPr algn="l" fontAlgn="t"/>
                      <a:r>
                        <a:rPr lang="en-US" sz="3200" b="0" i="0" u="none" strike="noStrike" dirty="0">
                          <a:solidFill>
                            <a:srgbClr val="000000"/>
                          </a:solidFill>
                          <a:effectLst/>
                          <a:latin typeface="Calisto MT" panose="02040603050505030304" pitchFamily="18" charset="0"/>
                        </a:rPr>
                        <a:t>a. Adaptability and strategies for manageability</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FFA"/>
                    </a:solidFill>
                  </a:tcPr>
                </a:tc>
                <a:extLst>
                  <a:ext uri="{0D108BD9-81ED-4DB2-BD59-A6C34878D82A}">
                    <a16:rowId xmlns:a16="http://schemas.microsoft.com/office/drawing/2014/main" val="2920364377"/>
                  </a:ext>
                </a:extLst>
              </a:tr>
              <a:tr h="495672">
                <a:tc vMerge="1">
                  <a:txBody>
                    <a:bodyPr/>
                    <a:lstStyle/>
                    <a:p>
                      <a:pPr algn="l" fontAlgn="t"/>
                      <a:endParaRPr lang="en-US" sz="2800" b="1" i="0" u="none" strike="noStrike" dirty="0">
                        <a:solidFill>
                          <a:srgbClr val="000000"/>
                        </a:solidFill>
                        <a:effectLst/>
                        <a:latin typeface="Apple Braille" pitchFamily="2" charset="0"/>
                      </a:endParaRPr>
                    </a:p>
                  </a:txBody>
                  <a:tcPr marL="9525" marR="9525" marT="9525" marB="0">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EFFA"/>
                    </a:solidFill>
                  </a:tcPr>
                </a:tc>
                <a:tc vMerge="1">
                  <a:txBody>
                    <a:bodyPr/>
                    <a:lstStyle/>
                    <a:p>
                      <a:endParaRPr lang="en-US"/>
                    </a:p>
                  </a:txBody>
                  <a:tcPr/>
                </a:tc>
                <a:tc>
                  <a:txBody>
                    <a:bodyPr/>
                    <a:lstStyle/>
                    <a:p>
                      <a:pPr algn="l" fontAlgn="t"/>
                      <a:r>
                        <a:rPr lang="en-US" sz="3200" b="0" i="0" u="none" strike="noStrike" dirty="0">
                          <a:solidFill>
                            <a:srgbClr val="000000"/>
                          </a:solidFill>
                          <a:effectLst/>
                          <a:latin typeface="Calisto MT" panose="02040603050505030304" pitchFamily="18" charset="0"/>
                        </a:rPr>
                        <a:t>b. Availability of resources and support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FFA"/>
                    </a:solidFill>
                  </a:tcPr>
                </a:tc>
                <a:extLst>
                  <a:ext uri="{0D108BD9-81ED-4DB2-BD59-A6C34878D82A}">
                    <a16:rowId xmlns:a16="http://schemas.microsoft.com/office/drawing/2014/main" val="4294503028"/>
                  </a:ext>
                </a:extLst>
              </a:tr>
              <a:tr h="495672">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EFFA"/>
                    </a:solidFill>
                  </a:tcPr>
                </a:tc>
                <a:tc vMerge="1">
                  <a:txBody>
                    <a:bodyPr/>
                    <a:lstStyle/>
                    <a:p>
                      <a:endParaRPr lang="en-US"/>
                    </a:p>
                  </a:txBody>
                  <a:tcPr/>
                </a:tc>
                <a:tc>
                  <a:txBody>
                    <a:bodyPr/>
                    <a:lstStyle/>
                    <a:p>
                      <a:r>
                        <a:rPr lang="en-US" sz="3200" b="0" i="0" u="none" strike="noStrike" dirty="0">
                          <a:solidFill>
                            <a:srgbClr val="000000"/>
                          </a:solidFill>
                          <a:effectLst/>
                          <a:latin typeface="Calisto MT" panose="02040603050505030304" pitchFamily="18" charset="0"/>
                        </a:rPr>
                        <a:t>c. Hope and meaning in Life </a:t>
                      </a:r>
                      <a:endParaRPr lang="en-US" dirty="0">
                        <a:latin typeface="Calisto MT" panose="0204060305050503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FFA"/>
                    </a:solidFill>
                  </a:tcPr>
                </a:tc>
                <a:extLst>
                  <a:ext uri="{0D108BD9-81ED-4DB2-BD59-A6C34878D82A}">
                    <a16:rowId xmlns:a16="http://schemas.microsoft.com/office/drawing/2014/main" val="1485683181"/>
                  </a:ext>
                </a:extLst>
              </a:tr>
              <a:tr h="532265">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EFFA"/>
                    </a:solidFill>
                  </a:tcPr>
                </a:tc>
                <a:tc vMerge="1">
                  <a:txBody>
                    <a:bodyPr/>
                    <a:lstStyle/>
                    <a:p>
                      <a:endParaRPr lang="en-US"/>
                    </a:p>
                  </a:txBody>
                  <a:tcPr/>
                </a:tc>
                <a:tc>
                  <a:txBody>
                    <a:bodyPr/>
                    <a:lstStyle/>
                    <a:p>
                      <a:r>
                        <a:rPr lang="en-US" sz="3200" b="0" i="0" u="none" strike="noStrike" dirty="0">
                          <a:solidFill>
                            <a:srgbClr val="000000"/>
                          </a:solidFill>
                          <a:effectLst/>
                          <a:latin typeface="Calisto MT" panose="02040603050505030304" pitchFamily="18" charset="0"/>
                        </a:rPr>
                        <a:t>d. Personal or other people's reaction to ill health </a:t>
                      </a:r>
                      <a:endParaRPr lang="en-US" dirty="0">
                        <a:latin typeface="Calisto MT" panose="0204060305050503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FFA"/>
                    </a:solidFill>
                  </a:tcPr>
                </a:tc>
                <a:extLst>
                  <a:ext uri="{0D108BD9-81ED-4DB2-BD59-A6C34878D82A}">
                    <a16:rowId xmlns:a16="http://schemas.microsoft.com/office/drawing/2014/main" val="2994114459"/>
                  </a:ext>
                </a:extLst>
              </a:tr>
              <a:tr h="566483">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EFFA"/>
                    </a:solidFill>
                  </a:tcPr>
                </a:tc>
                <a:tc vMerge="1">
                  <a:txBody>
                    <a:bodyPr/>
                    <a:lstStyle/>
                    <a:p>
                      <a:endParaRPr lang="en-US"/>
                    </a:p>
                  </a:txBody>
                  <a:tcPr/>
                </a:tc>
                <a:tc>
                  <a:txBody>
                    <a:bodyPr/>
                    <a:lstStyle/>
                    <a:p>
                      <a:r>
                        <a:rPr lang="en-US" sz="3200" b="0" i="0" u="none" strike="noStrike" dirty="0">
                          <a:solidFill>
                            <a:srgbClr val="000000"/>
                          </a:solidFill>
                          <a:effectLst/>
                          <a:latin typeface="Calisto MT" panose="02040603050505030304" pitchFamily="18" charset="0"/>
                        </a:rPr>
                        <a:t>e. Carers' well-being</a:t>
                      </a:r>
                      <a:endParaRPr lang="en-US" dirty="0">
                        <a:latin typeface="Calisto MT" panose="0204060305050503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FFA"/>
                    </a:solidFill>
                  </a:tcPr>
                </a:tc>
                <a:extLst>
                  <a:ext uri="{0D108BD9-81ED-4DB2-BD59-A6C34878D82A}">
                    <a16:rowId xmlns:a16="http://schemas.microsoft.com/office/drawing/2014/main" val="3452762303"/>
                  </a:ext>
                </a:extLst>
              </a:tr>
              <a:tr h="864851">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1EFFA"/>
                    </a:solidFill>
                  </a:tcPr>
                </a:tc>
                <a:tc v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US" sz="3200" b="0" i="0" u="none" strike="noStrike" dirty="0">
                          <a:solidFill>
                            <a:srgbClr val="000000"/>
                          </a:solidFill>
                          <a:effectLst/>
                          <a:latin typeface="Calisto MT" panose="02040603050505030304" pitchFamily="18" charset="0"/>
                        </a:rPr>
                        <a:t>f.  Longevity altruism</a:t>
                      </a:r>
                      <a:endParaRPr lang="en-US" dirty="0">
                        <a:latin typeface="Calisto MT" panose="0204060305050503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FFA"/>
                    </a:solidFill>
                  </a:tcPr>
                </a:tc>
                <a:extLst>
                  <a:ext uri="{0D108BD9-81ED-4DB2-BD59-A6C34878D82A}">
                    <a16:rowId xmlns:a16="http://schemas.microsoft.com/office/drawing/2014/main" val="4047482333"/>
                  </a:ext>
                </a:extLst>
              </a:tr>
              <a:tr h="522755">
                <a:tc rowSpan="2">
                  <a:txBody>
                    <a:bodyPr/>
                    <a:lstStyle/>
                    <a:p>
                      <a:pPr algn="l" fontAlgn="t"/>
                      <a:r>
                        <a:rPr lang="en-US" sz="2800" b="1" i="0" u="none" strike="noStrike" dirty="0">
                          <a:solidFill>
                            <a:srgbClr val="000000"/>
                          </a:solidFill>
                          <a:effectLst/>
                          <a:latin typeface="Calisto MT" panose="02040603050505030304" pitchFamily="18"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DEF4"/>
                    </a:solidFill>
                  </a:tcPr>
                </a:tc>
                <a:tc rowSpan="2">
                  <a:txBody>
                    <a:bodyPr/>
                    <a:lstStyle/>
                    <a:p>
                      <a:pPr algn="l" fontAlgn="t"/>
                      <a:r>
                        <a:rPr lang="en-US" sz="2800" b="1" i="0" u="none" strike="noStrike" dirty="0">
                          <a:solidFill>
                            <a:srgbClr val="000000"/>
                          </a:solidFill>
                          <a:effectLst/>
                          <a:latin typeface="Calisto MT" panose="02040603050505030304" pitchFamily="18" charset="0"/>
                        </a:rPr>
                        <a:t>Difficulties in instruments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DEF4"/>
                    </a:solidFill>
                  </a:tcPr>
                </a:tc>
                <a:tc>
                  <a:txBody>
                    <a:bodyPr/>
                    <a:lstStyle/>
                    <a:p>
                      <a:pPr algn="l" fontAlgn="t"/>
                      <a:r>
                        <a:rPr lang="en-US" sz="3200" b="0" i="0" u="none" strike="noStrike" dirty="0">
                          <a:solidFill>
                            <a:srgbClr val="000000"/>
                          </a:solidFill>
                          <a:effectLst/>
                          <a:latin typeface="Calisto MT" panose="02040603050505030304" pitchFamily="18" charset="0"/>
                        </a:rPr>
                        <a:t>a. Struggling with the labels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DEF4"/>
                    </a:solidFill>
                  </a:tcPr>
                </a:tc>
                <a:extLst>
                  <a:ext uri="{0D108BD9-81ED-4DB2-BD59-A6C34878D82A}">
                    <a16:rowId xmlns:a16="http://schemas.microsoft.com/office/drawing/2014/main" val="3912303125"/>
                  </a:ext>
                </a:extLst>
              </a:tr>
              <a:tr h="1349453">
                <a:tc vMerge="1">
                  <a:txBody>
                    <a:bodyPr/>
                    <a:lstStyle/>
                    <a:p>
                      <a:pPr algn="l" fontAlgn="t"/>
                      <a:endParaRPr lang="en-US" sz="2800" b="0" i="0" u="none" strike="noStrike" dirty="0">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DEF4"/>
                    </a:solidFill>
                  </a:tcPr>
                </a:tc>
                <a:tc vMerge="1">
                  <a:txBody>
                    <a:bodyPr/>
                    <a:lstStyle/>
                    <a:p>
                      <a:pPr algn="l" fontAlgn="t"/>
                      <a:endParaRPr lang="en-US" sz="2800" b="1" i="0" u="none" strike="noStrike" dirty="0">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DEF4"/>
                    </a:solidFill>
                  </a:tcPr>
                </a:tc>
                <a:tc>
                  <a:txBody>
                    <a:bodyPr/>
                    <a:lstStyle/>
                    <a:p>
                      <a:pPr algn="l" fontAlgn="t"/>
                      <a:r>
                        <a:rPr lang="en-US" sz="3200" b="0" i="0" u="none" strike="noStrike" dirty="0">
                          <a:solidFill>
                            <a:srgbClr val="000000"/>
                          </a:solidFill>
                          <a:effectLst/>
                          <a:latin typeface="Calisto MT" panose="02040603050505030304" pitchFamily="18" charset="0"/>
                        </a:rPr>
                        <a:t>b. Difficulties in understanding the implausible combination of dimensions/levels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4DEF4"/>
                    </a:solidFill>
                  </a:tcPr>
                </a:tc>
                <a:extLst>
                  <a:ext uri="{0D108BD9-81ED-4DB2-BD59-A6C34878D82A}">
                    <a16:rowId xmlns:a16="http://schemas.microsoft.com/office/drawing/2014/main" val="460903586"/>
                  </a:ext>
                </a:extLst>
              </a:tr>
              <a:tr h="979618">
                <a:tc rowSpan="6">
                  <a:txBody>
                    <a:bodyPr/>
                    <a:lstStyle/>
                    <a:p>
                      <a:pPr algn="l" fontAlgn="t"/>
                      <a:r>
                        <a:rPr lang="en-US" sz="2800" b="1" i="0" u="none" strike="noStrike" dirty="0">
                          <a:solidFill>
                            <a:srgbClr val="000000"/>
                          </a:solidFill>
                          <a:effectLst/>
                          <a:latin typeface="Calisto MT" panose="02040603050505030304" pitchFamily="18" charset="0"/>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CDEE"/>
                    </a:solidFill>
                  </a:tcPr>
                </a:tc>
                <a:tc rowSpan="6">
                  <a:txBody>
                    <a:bodyPr/>
                    <a:lstStyle/>
                    <a:p>
                      <a:pPr algn="l" fontAlgn="t"/>
                      <a:r>
                        <a:rPr lang="en-US" sz="2800" b="1" i="0" u="none" strike="noStrike" dirty="0">
                          <a:solidFill>
                            <a:srgbClr val="000000"/>
                          </a:solidFill>
                          <a:effectLst/>
                          <a:latin typeface="Calisto MT" panose="02040603050505030304" pitchFamily="18" charset="0"/>
                        </a:rPr>
                        <a:t>Difficulties in valuation tasks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CDEE"/>
                    </a:solidFill>
                  </a:tcPr>
                </a:tc>
                <a:tc>
                  <a:txBody>
                    <a:bodyPr/>
                    <a:lstStyle/>
                    <a:p>
                      <a:pPr algn="l" fontAlgn="t"/>
                      <a:r>
                        <a:rPr lang="en-US" sz="3200" b="0" i="0" u="none" strike="noStrike" dirty="0">
                          <a:solidFill>
                            <a:srgbClr val="000000"/>
                          </a:solidFill>
                          <a:effectLst/>
                          <a:latin typeface="Calisto MT" panose="02040603050505030304" pitchFamily="18" charset="0"/>
                        </a:rPr>
                        <a:t>a. Difficulties in imagining the hypothetical health states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extLst>
                  <a:ext uri="{0D108BD9-81ED-4DB2-BD59-A6C34878D82A}">
                    <a16:rowId xmlns:a16="http://schemas.microsoft.com/office/drawing/2014/main" val="3376116961"/>
                  </a:ext>
                </a:extLst>
              </a:tr>
              <a:tr h="979618">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tc>
                  <a:txBody>
                    <a:bodyPr/>
                    <a:lstStyle/>
                    <a:p>
                      <a:pPr algn="l" fontAlgn="t"/>
                      <a:r>
                        <a:rPr lang="en-US" sz="3200" b="0" i="0" u="none" strike="noStrike" dirty="0">
                          <a:solidFill>
                            <a:srgbClr val="000000"/>
                          </a:solidFill>
                          <a:effectLst/>
                          <a:latin typeface="Calisto MT" panose="02040603050505030304" pitchFamily="18" charset="0"/>
                        </a:rPr>
                        <a:t>b. Difficulties in conceptualizing extreme good health or death</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extLst>
                  <a:ext uri="{0D108BD9-81ED-4DB2-BD59-A6C34878D82A}">
                    <a16:rowId xmlns:a16="http://schemas.microsoft.com/office/drawing/2014/main" val="483965477"/>
                  </a:ext>
                </a:extLst>
              </a:tr>
              <a:tr h="979618">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tc vMerge="1">
                  <a:txBody>
                    <a:bodyPr/>
                    <a:lstStyle/>
                    <a:p>
                      <a:pPr algn="l" fontAlgn="t"/>
                      <a:endParaRPr lang="en-US" sz="2800" b="0" i="0" u="none" strike="noStrike" dirty="0">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tc>
                  <a:txBody>
                    <a:bodyPr/>
                    <a:lstStyle/>
                    <a:p>
                      <a:pPr algn="l" fontAlgn="t"/>
                      <a:r>
                        <a:rPr lang="en-US" sz="3200" b="0" i="0" u="none" strike="noStrike" dirty="0">
                          <a:solidFill>
                            <a:srgbClr val="000000"/>
                          </a:solidFill>
                          <a:effectLst/>
                          <a:latin typeface="Calisto MT" panose="02040603050505030304" pitchFamily="18" charset="0"/>
                        </a:rPr>
                        <a:t>c. Questions about the stability and realness of the health states</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extLst>
                  <a:ext uri="{0D108BD9-81ED-4DB2-BD59-A6C34878D82A}">
                    <a16:rowId xmlns:a16="http://schemas.microsoft.com/office/drawing/2014/main" val="1234663465"/>
                  </a:ext>
                </a:extLst>
              </a:tr>
              <a:tr h="119164">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tc>
                  <a:txBody>
                    <a:bodyPr/>
                    <a:lstStyle/>
                    <a:p>
                      <a:pPr algn="l" fontAlgn="t"/>
                      <a:r>
                        <a:rPr lang="en-US" sz="3200" b="0" i="0" u="none" strike="noStrike" dirty="0">
                          <a:solidFill>
                            <a:srgbClr val="000000"/>
                          </a:solidFill>
                          <a:effectLst/>
                          <a:latin typeface="Calisto MT" panose="02040603050505030304" pitchFamily="18" charset="0"/>
                        </a:rPr>
                        <a:t>d. Questions about who should value health states </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extLst>
                  <a:ext uri="{0D108BD9-81ED-4DB2-BD59-A6C34878D82A}">
                    <a16:rowId xmlns:a16="http://schemas.microsoft.com/office/drawing/2014/main" val="909843239"/>
                  </a:ext>
                </a:extLst>
              </a:tr>
              <a:tr h="979618">
                <a:tc vMerge="1">
                  <a:txBody>
                    <a:bodyPr/>
                    <a:lstStyle/>
                    <a:p>
                      <a:pPr algn="l" fontAlgn="t"/>
                      <a:endParaRPr lang="en-US" sz="2800" b="0" i="0" u="none" strike="noStrike">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tc vMerge="1">
                  <a:txBody>
                    <a:bodyPr/>
                    <a:lstStyle/>
                    <a:p>
                      <a:pPr algn="l" fontAlgn="t"/>
                      <a:endParaRPr lang="en-US" sz="2800" b="0" i="0" u="none" strike="noStrike" dirty="0">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tc>
                  <a:txBody>
                    <a:bodyPr/>
                    <a:lstStyle/>
                    <a:p>
                      <a:pPr algn="l" fontAlgn="t"/>
                      <a:r>
                        <a:rPr lang="en-US" sz="3200" b="0" i="0" u="none" strike="noStrike" dirty="0">
                          <a:solidFill>
                            <a:srgbClr val="000000"/>
                          </a:solidFill>
                          <a:effectLst/>
                          <a:latin typeface="Calisto MT" panose="02040603050505030304" pitchFamily="18" charset="0"/>
                        </a:rPr>
                        <a:t>e. Assumptions that cannot end lives and changes would not hold in reality</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7CDEE"/>
                    </a:solidFill>
                  </a:tcPr>
                </a:tc>
                <a:extLst>
                  <a:ext uri="{0D108BD9-81ED-4DB2-BD59-A6C34878D82A}">
                    <a16:rowId xmlns:a16="http://schemas.microsoft.com/office/drawing/2014/main" val="2713045696"/>
                  </a:ext>
                </a:extLst>
              </a:tr>
              <a:tr h="1427658">
                <a:tc vMerge="1">
                  <a:txBody>
                    <a:bodyPr/>
                    <a:lstStyle/>
                    <a:p>
                      <a:pPr algn="l" fontAlgn="t"/>
                      <a:endParaRPr lang="en-US" sz="2800" b="0" i="0" u="none" strike="noStrike" dirty="0">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CDEE"/>
                    </a:solidFill>
                  </a:tcPr>
                </a:tc>
                <a:tc vMerge="1">
                  <a:txBody>
                    <a:bodyPr/>
                    <a:lstStyle/>
                    <a:p>
                      <a:pPr algn="l" fontAlgn="t"/>
                      <a:endParaRPr lang="en-US" sz="2800" b="0" i="0" u="none" strike="noStrike" dirty="0">
                        <a:solidFill>
                          <a:srgbClr val="000000"/>
                        </a:solidFill>
                        <a:effectLst/>
                        <a:latin typeface="Apple Braille"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CDEE"/>
                    </a:solidFill>
                  </a:tcPr>
                </a:tc>
                <a:tc>
                  <a:txBody>
                    <a:bodyPr/>
                    <a:lstStyle/>
                    <a:p>
                      <a:pPr algn="l" fontAlgn="t"/>
                      <a:r>
                        <a:rPr lang="en-US" sz="3200" b="0" i="0" u="none" strike="noStrike" dirty="0">
                          <a:solidFill>
                            <a:srgbClr val="000000"/>
                          </a:solidFill>
                          <a:effectLst/>
                          <a:latin typeface="Calisto MT" panose="02040603050505030304" pitchFamily="18" charset="0"/>
                        </a:rPr>
                        <a:t>f. Confusion about LT-TTO tasks and difficulties in distinguishing health states worse than death</a:t>
                      </a:r>
                      <a:endParaRPr lang="en-US" sz="3200" b="0" i="0" u="none" strike="noStrike" dirty="0">
                        <a:solidFill>
                          <a:srgbClr val="FFFF00"/>
                        </a:solidFill>
                        <a:effectLst/>
                        <a:latin typeface="Calisto MT" panose="02040603050505030304" pitchFamily="18"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CDEE"/>
                    </a:solidFill>
                  </a:tcPr>
                </a:tc>
                <a:extLst>
                  <a:ext uri="{0D108BD9-81ED-4DB2-BD59-A6C34878D82A}">
                    <a16:rowId xmlns:a16="http://schemas.microsoft.com/office/drawing/2014/main" val="3015682925"/>
                  </a:ext>
                </a:extLst>
              </a:tr>
            </a:tbl>
          </a:graphicData>
        </a:graphic>
      </p:graphicFrame>
      <p:pic>
        <p:nvPicPr>
          <p:cNvPr id="3" name="Picture 2">
            <a:extLst>
              <a:ext uri="{FF2B5EF4-FFF2-40B4-BE49-F238E27FC236}">
                <a16:creationId xmlns:a16="http://schemas.microsoft.com/office/drawing/2014/main" id="{DC7125EA-B1E6-234A-834B-2D485E3B72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78916" y="-209464"/>
            <a:ext cx="6296181" cy="3315802"/>
          </a:xfrm>
          <a:prstGeom prst="rect">
            <a:avLst/>
          </a:prstGeom>
        </p:spPr>
      </p:pic>
      <p:pic>
        <p:nvPicPr>
          <p:cNvPr id="6" name="Picture 5">
            <a:extLst>
              <a:ext uri="{FF2B5EF4-FFF2-40B4-BE49-F238E27FC236}">
                <a16:creationId xmlns:a16="http://schemas.microsoft.com/office/drawing/2014/main" id="{49F92FE0-F0E8-A14A-B0B7-E6B5305F93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978915" y="3102812"/>
            <a:ext cx="6296181" cy="2736093"/>
          </a:xfrm>
          <a:prstGeom prst="rect">
            <a:avLst/>
          </a:prstGeom>
        </p:spPr>
      </p:pic>
      <p:sp>
        <p:nvSpPr>
          <p:cNvPr id="52" name="Content Placeholder 2">
            <a:extLst>
              <a:ext uri="{FF2B5EF4-FFF2-40B4-BE49-F238E27FC236}">
                <a16:creationId xmlns:a16="http://schemas.microsoft.com/office/drawing/2014/main" id="{23EBF1C4-647C-6841-9E90-1F07B8AA02BA}"/>
              </a:ext>
            </a:extLst>
          </p:cNvPr>
          <p:cNvSpPr txBox="1">
            <a:spLocks/>
          </p:cNvSpPr>
          <p:nvPr/>
        </p:nvSpPr>
        <p:spPr>
          <a:xfrm>
            <a:off x="24715232" y="28072156"/>
            <a:ext cx="5982560" cy="633550"/>
          </a:xfrm>
          <a:prstGeom prst="rect">
            <a:avLst/>
          </a:prstGeom>
          <a:solidFill>
            <a:schemeClr val="accent1"/>
          </a:solidFill>
          <a:ln>
            <a:solidFill>
              <a:schemeClr val="accent1"/>
            </a:solidFill>
          </a:ln>
        </p:spPr>
        <p:txBody>
          <a:bodyPr vert="horz" lIns="352338" tIns="176169" rIns="352338" bIns="176169"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400" b="1" cap="small" dirty="0">
                <a:solidFill>
                  <a:schemeClr val="bg1"/>
                </a:solidFill>
                <a:latin typeface="Calisto MT" panose="02040603050505030304" pitchFamily="18" charset="0"/>
                <a:cs typeface="Bangla MN" panose="02000500020000000000" pitchFamily="2" charset="0"/>
              </a:rPr>
              <a:t>Acknowledgments</a:t>
            </a:r>
          </a:p>
        </p:txBody>
      </p:sp>
      <p:sp>
        <p:nvSpPr>
          <p:cNvPr id="54" name="TextBox 53">
            <a:extLst>
              <a:ext uri="{FF2B5EF4-FFF2-40B4-BE49-F238E27FC236}">
                <a16:creationId xmlns:a16="http://schemas.microsoft.com/office/drawing/2014/main" id="{F8822636-2F49-164F-9897-99916F78815A}"/>
              </a:ext>
            </a:extLst>
          </p:cNvPr>
          <p:cNvSpPr txBox="1"/>
          <p:nvPr/>
        </p:nvSpPr>
        <p:spPr>
          <a:xfrm>
            <a:off x="30722472" y="28072156"/>
            <a:ext cx="20391923" cy="615553"/>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400" dirty="0">
                <a:latin typeface="Calisto MT" panose="02040603050505030304" pitchFamily="18" charset="0"/>
              </a:rPr>
              <a:t>  This study is part of Australian Medical Research Future Fund QUOKKA research programme.</a:t>
            </a:r>
          </a:p>
        </p:txBody>
      </p:sp>
    </p:spTree>
    <p:extLst>
      <p:ext uri="{BB962C8B-B14F-4D97-AF65-F5344CB8AC3E}">
        <p14:creationId xmlns:p14="http://schemas.microsoft.com/office/powerpoint/2010/main" val="1923285790"/>
      </p:ext>
    </p:extLst>
  </p:cSld>
  <p:clrMapOvr>
    <a:masterClrMapping/>
  </p:clrMapOvr>
</p:sld>
</file>

<file path=ppt/theme/theme1.xml><?xml version="1.0" encoding="utf-8"?>
<a:theme xmlns:a="http://schemas.openxmlformats.org/drawingml/2006/main" name="Office Theme">
  <a:themeElements>
    <a:clrScheme name="UTS">
      <a:dk1>
        <a:srgbClr val="000000"/>
      </a:dk1>
      <a:lt1>
        <a:srgbClr val="FFFFFF"/>
      </a:lt1>
      <a:dk2>
        <a:srgbClr val="000000"/>
      </a:dk2>
      <a:lt2>
        <a:srgbClr val="FFFFFF"/>
      </a:lt2>
      <a:accent1>
        <a:srgbClr val="0D2EEB"/>
      </a:accent1>
      <a:accent2>
        <a:srgbClr val="FB010A"/>
      </a:accent2>
      <a:accent3>
        <a:srgbClr val="323232"/>
      </a:accent3>
      <a:accent4>
        <a:srgbClr val="B2B2B2"/>
      </a:accent4>
      <a:accent5>
        <a:srgbClr val="F2F2F2"/>
      </a:accent5>
      <a:accent6>
        <a:srgbClr val="FF9600"/>
      </a:accent6>
      <a:hlink>
        <a:srgbClr val="09D369"/>
      </a:hlink>
      <a:folHlink>
        <a:srgbClr val="0F4B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21394</TotalTime>
  <Words>789</Words>
  <Application>Microsoft Macintosh PowerPoint</Application>
  <PresentationFormat>Custom</PresentationFormat>
  <Paragraphs>171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Calisto MT</vt:lpstr>
      <vt:lpstr>Bangla MN</vt:lpstr>
      <vt:lpstr>Apple Braille Pinpoint 8 Dot</vt:lpstr>
      <vt:lpstr>Angsana New</vt:lpstr>
      <vt:lpstr>Baoli SC Regular</vt:lpstr>
      <vt:lpstr>SimSun</vt:lpstr>
      <vt:lpstr>Calibri</vt:lpstr>
      <vt:lpstr>Arial</vt:lpstr>
      <vt:lpstr>Office Theme</vt:lpstr>
      <vt:lpstr>PowerPoint Presentation</vt:lpstr>
    </vt:vector>
  </TitlesOfParts>
  <Company>University of Technology, Sydney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Slavica Kochovska</dc:creator>
  <cp:lastModifiedBy>Yiting Luo</cp:lastModifiedBy>
  <cp:revision>299</cp:revision>
  <cp:lastPrinted>2022-06-16T04:28:47Z</cp:lastPrinted>
  <dcterms:created xsi:type="dcterms:W3CDTF">2017-08-27T22:42:01Z</dcterms:created>
  <dcterms:modified xsi:type="dcterms:W3CDTF">2022-06-19T09:02:54Z</dcterms:modified>
</cp:coreProperties>
</file>