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0" r:id="rId2"/>
  </p:sldIdLst>
  <p:sldSz cx="9144000" cy="5143500" type="screen16x9"/>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683"/>
  </p:normalViewPr>
  <p:slideViewPr>
    <p:cSldViewPr snapToGrid="0">
      <p:cViewPr varScale="1">
        <p:scale>
          <a:sx n="77" d="100"/>
          <a:sy n="77" d="100"/>
        </p:scale>
        <p:origin x="135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DF3D2D3F-5062-1C4E-A007-9E55061F4F38}" type="datetimeFigureOut">
              <a:rPr lang="en-GB" smtClean="0"/>
              <a:t>04/07/2022</a:t>
            </a:fld>
            <a:endParaRPr lang="en-GB"/>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E67AA49A-EB73-0D44-AFC7-8135CA6F6F60}" type="slidenum">
              <a:rPr lang="en-GB" smtClean="0"/>
              <a:t>‹#›</a:t>
            </a:fld>
            <a:endParaRPr lang="en-GB"/>
          </a:p>
        </p:txBody>
      </p:sp>
    </p:spTree>
    <p:extLst>
      <p:ext uri="{BB962C8B-B14F-4D97-AF65-F5344CB8AC3E}">
        <p14:creationId xmlns:p14="http://schemas.microsoft.com/office/powerpoint/2010/main" val="901944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67AA49A-EB73-0D44-AFC7-8135CA6F6F60}" type="slidenum">
              <a:rPr lang="en-GB" smtClean="0"/>
              <a:t>1</a:t>
            </a:fld>
            <a:endParaRPr lang="en-GB"/>
          </a:p>
        </p:txBody>
      </p:sp>
    </p:spTree>
    <p:extLst>
      <p:ext uri="{BB962C8B-B14F-4D97-AF65-F5344CB8AC3E}">
        <p14:creationId xmlns:p14="http://schemas.microsoft.com/office/powerpoint/2010/main" val="5457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96CB0A4-3112-462F-9D25-821B89233DA0}" type="datetimeFigureOut">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F0A86-9E8B-4000-8CF1-459F5773EDDA}" type="slidenum">
              <a:rPr lang="en-US" smtClean="0"/>
              <a:t>‹#›</a:t>
            </a:fld>
            <a:endParaRPr lang="en-US"/>
          </a:p>
        </p:txBody>
      </p:sp>
    </p:spTree>
    <p:extLst>
      <p:ext uri="{BB962C8B-B14F-4D97-AF65-F5344CB8AC3E}">
        <p14:creationId xmlns:p14="http://schemas.microsoft.com/office/powerpoint/2010/main" val="4094327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96CB0A4-3112-462F-9D25-821B89233DA0}" type="datetimeFigureOut">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F0A86-9E8B-4000-8CF1-459F5773EDDA}" type="slidenum">
              <a:rPr lang="en-US" smtClean="0"/>
              <a:t>‹#›</a:t>
            </a:fld>
            <a:endParaRPr lang="en-US"/>
          </a:p>
        </p:txBody>
      </p:sp>
    </p:spTree>
    <p:extLst>
      <p:ext uri="{BB962C8B-B14F-4D97-AF65-F5344CB8AC3E}">
        <p14:creationId xmlns:p14="http://schemas.microsoft.com/office/powerpoint/2010/main" val="4032049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96CB0A4-3112-462F-9D25-821B89233DA0}" type="datetimeFigureOut">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F0A86-9E8B-4000-8CF1-459F5773EDDA}" type="slidenum">
              <a:rPr lang="en-US" smtClean="0"/>
              <a:t>‹#›</a:t>
            </a:fld>
            <a:endParaRPr lang="en-US"/>
          </a:p>
        </p:txBody>
      </p:sp>
    </p:spTree>
    <p:extLst>
      <p:ext uri="{BB962C8B-B14F-4D97-AF65-F5344CB8AC3E}">
        <p14:creationId xmlns:p14="http://schemas.microsoft.com/office/powerpoint/2010/main" val="418979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96CB0A4-3112-462F-9D25-821B89233DA0}" type="datetimeFigureOut">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F0A86-9E8B-4000-8CF1-459F5773EDDA}" type="slidenum">
              <a:rPr lang="en-US" smtClean="0"/>
              <a:t>‹#›</a:t>
            </a:fld>
            <a:endParaRPr lang="en-US"/>
          </a:p>
        </p:txBody>
      </p:sp>
    </p:spTree>
    <p:extLst>
      <p:ext uri="{BB962C8B-B14F-4D97-AF65-F5344CB8AC3E}">
        <p14:creationId xmlns:p14="http://schemas.microsoft.com/office/powerpoint/2010/main" val="2140527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96CB0A4-3112-462F-9D25-821B89233DA0}" type="datetimeFigureOut">
              <a:rPr lang="en-US" smtClean="0"/>
              <a:t>7/4/2022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F0A86-9E8B-4000-8CF1-459F5773EDDA}" type="slidenum">
              <a:rPr lang="en-US" smtClean="0"/>
              <a:t>‹#›</a:t>
            </a:fld>
            <a:endParaRPr lang="en-US"/>
          </a:p>
        </p:txBody>
      </p:sp>
    </p:spTree>
    <p:extLst>
      <p:ext uri="{BB962C8B-B14F-4D97-AF65-F5344CB8AC3E}">
        <p14:creationId xmlns:p14="http://schemas.microsoft.com/office/powerpoint/2010/main" val="3266115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96CB0A4-3112-462F-9D25-821B89233DA0}" type="datetimeFigureOut">
              <a:rPr lang="en-US" smtClean="0"/>
              <a:t>7/4/2022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F0A86-9E8B-4000-8CF1-459F5773EDDA}" type="slidenum">
              <a:rPr lang="en-US" smtClean="0"/>
              <a:t>‹#›</a:t>
            </a:fld>
            <a:endParaRPr lang="en-US"/>
          </a:p>
        </p:txBody>
      </p:sp>
    </p:spTree>
    <p:extLst>
      <p:ext uri="{BB962C8B-B14F-4D97-AF65-F5344CB8AC3E}">
        <p14:creationId xmlns:p14="http://schemas.microsoft.com/office/powerpoint/2010/main" val="1515830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96CB0A4-3112-462F-9D25-821B89233DA0}" type="datetimeFigureOut">
              <a:rPr lang="en-US" smtClean="0"/>
              <a:t>7/4/2022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0F0A86-9E8B-4000-8CF1-459F5773EDDA}" type="slidenum">
              <a:rPr lang="en-US" smtClean="0"/>
              <a:t>‹#›</a:t>
            </a:fld>
            <a:endParaRPr lang="en-US"/>
          </a:p>
        </p:txBody>
      </p:sp>
    </p:spTree>
    <p:extLst>
      <p:ext uri="{BB962C8B-B14F-4D97-AF65-F5344CB8AC3E}">
        <p14:creationId xmlns:p14="http://schemas.microsoft.com/office/powerpoint/2010/main" val="3602310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96CB0A4-3112-462F-9D25-821B89233DA0}" type="datetimeFigureOut">
              <a:rPr lang="en-US" smtClean="0"/>
              <a:t>7/4/2022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0F0A86-9E8B-4000-8CF1-459F5773EDDA}" type="slidenum">
              <a:rPr lang="en-US" smtClean="0"/>
              <a:t>‹#›</a:t>
            </a:fld>
            <a:endParaRPr lang="en-US"/>
          </a:p>
        </p:txBody>
      </p:sp>
    </p:spTree>
    <p:extLst>
      <p:ext uri="{BB962C8B-B14F-4D97-AF65-F5344CB8AC3E}">
        <p14:creationId xmlns:p14="http://schemas.microsoft.com/office/powerpoint/2010/main" val="2889135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6CB0A4-3112-462F-9D25-821B89233DA0}" type="datetimeFigureOut">
              <a:rPr lang="en-US" smtClean="0"/>
              <a:t>7/4/2022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0F0A86-9E8B-4000-8CF1-459F5773EDDA}" type="slidenum">
              <a:rPr lang="en-US" smtClean="0"/>
              <a:t>‹#›</a:t>
            </a:fld>
            <a:endParaRPr lang="en-US"/>
          </a:p>
        </p:txBody>
      </p:sp>
    </p:spTree>
    <p:extLst>
      <p:ext uri="{BB962C8B-B14F-4D97-AF65-F5344CB8AC3E}">
        <p14:creationId xmlns:p14="http://schemas.microsoft.com/office/powerpoint/2010/main" val="2952551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C96CB0A4-3112-462F-9D25-821B89233DA0}" type="datetimeFigureOut">
              <a:rPr lang="en-US" smtClean="0"/>
              <a:t>7/4/2022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F0A86-9E8B-4000-8CF1-459F5773EDDA}" type="slidenum">
              <a:rPr lang="en-US" smtClean="0"/>
              <a:t>‹#›</a:t>
            </a:fld>
            <a:endParaRPr lang="en-US"/>
          </a:p>
        </p:txBody>
      </p:sp>
    </p:spTree>
    <p:extLst>
      <p:ext uri="{BB962C8B-B14F-4D97-AF65-F5344CB8AC3E}">
        <p14:creationId xmlns:p14="http://schemas.microsoft.com/office/powerpoint/2010/main" val="77659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C96CB0A4-3112-462F-9D25-821B89233DA0}" type="datetimeFigureOut">
              <a:rPr lang="en-US" smtClean="0"/>
              <a:t>7/4/2022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F0A86-9E8B-4000-8CF1-459F5773EDDA}" type="slidenum">
              <a:rPr lang="en-US" smtClean="0"/>
              <a:t>‹#›</a:t>
            </a:fld>
            <a:endParaRPr lang="en-US"/>
          </a:p>
        </p:txBody>
      </p:sp>
    </p:spTree>
    <p:extLst>
      <p:ext uri="{BB962C8B-B14F-4D97-AF65-F5344CB8AC3E}">
        <p14:creationId xmlns:p14="http://schemas.microsoft.com/office/powerpoint/2010/main" val="325245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96CB0A4-3112-462F-9D25-821B89233DA0}" type="datetimeFigureOut">
              <a:rPr lang="en-US" smtClean="0"/>
              <a:t>7/4/2022</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A0F0A86-9E8B-4000-8CF1-459F5773EDDA}" type="slidenum">
              <a:rPr lang="en-US" smtClean="0"/>
              <a:t>‹#›</a:t>
            </a:fld>
            <a:endParaRPr lang="en-US"/>
          </a:p>
        </p:txBody>
      </p:sp>
    </p:spTree>
    <p:extLst>
      <p:ext uri="{BB962C8B-B14F-4D97-AF65-F5344CB8AC3E}">
        <p14:creationId xmlns:p14="http://schemas.microsoft.com/office/powerpoint/2010/main" val="2090586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791CD17-6622-407B-BE43-082C3B8DA2BF}"/>
              </a:ext>
            </a:extLst>
          </p:cNvPr>
          <p:cNvSpPr/>
          <p:nvPr/>
        </p:nvSpPr>
        <p:spPr>
          <a:xfrm>
            <a:off x="146482" y="208116"/>
            <a:ext cx="8953168" cy="248209"/>
          </a:xfrm>
          <a:prstGeom prst="rect">
            <a:avLst/>
          </a:prstGeom>
        </p:spPr>
        <p:txBody>
          <a:bodyPr wrap="square">
            <a:spAutoFit/>
          </a:bodyPr>
          <a:lstStyle/>
          <a:p>
            <a:r>
              <a:rPr lang="en-US" sz="1013" b="1" kern="1800" dirty="0">
                <a:latin typeface="Times New Roman" panose="02020603050405020304" pitchFamily="18" charset="0"/>
                <a:ea typeface="Times New Roman" panose="02020603050405020304" pitchFamily="18" charset="0"/>
                <a:cs typeface="Times New Roman" panose="02020603050405020304" pitchFamily="18" charset="0"/>
              </a:rPr>
              <a:t>Investigating the Psychometric Properties of the EQ-5D-Y-3L, EQ-5D-Y-5L, and CHU-9D in Children and Adolescents with Osteogenesis</a:t>
            </a:r>
            <a:r>
              <a:rPr lang="zh-CN" altLang="en-US" sz="1013" b="1" kern="1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013" b="1" kern="1800" dirty="0">
                <a:latin typeface="Times New Roman" panose="02020603050405020304" pitchFamily="18" charset="0"/>
                <a:ea typeface="Times New Roman" panose="02020603050405020304" pitchFamily="18" charset="0"/>
                <a:cs typeface="Times New Roman" panose="02020603050405020304" pitchFamily="18" charset="0"/>
              </a:rPr>
              <a:t>Imperfecta </a:t>
            </a:r>
            <a:endParaRPr lang="en-US" sz="1200" dirty="0">
              <a:latin typeface="Times New Roman" panose="02020603050405020304" pitchFamily="18" charset="0"/>
              <a:ea typeface="DengXian" panose="02010600030101010101" pitchFamily="2" charset="-122"/>
              <a:cs typeface="Times New Roman" panose="02020603050405020304" pitchFamily="18" charset="0"/>
            </a:endParaRPr>
          </a:p>
        </p:txBody>
      </p:sp>
      <p:sp>
        <p:nvSpPr>
          <p:cNvPr id="5" name="Rectangle 4">
            <a:extLst>
              <a:ext uri="{FF2B5EF4-FFF2-40B4-BE49-F238E27FC236}">
                <a16:creationId xmlns:a16="http://schemas.microsoft.com/office/drawing/2014/main" id="{50602D9A-C808-4DB2-99D4-E71C04D969BB}"/>
              </a:ext>
            </a:extLst>
          </p:cNvPr>
          <p:cNvSpPr/>
          <p:nvPr/>
        </p:nvSpPr>
        <p:spPr>
          <a:xfrm>
            <a:off x="239062" y="499479"/>
            <a:ext cx="8686309" cy="427040"/>
          </a:xfrm>
          <a:prstGeom prst="rect">
            <a:avLst/>
          </a:prstGeom>
        </p:spPr>
        <p:txBody>
          <a:bodyPr wrap="square">
            <a:spAutoFit/>
          </a:bodyPr>
          <a:lstStyle/>
          <a:p>
            <a:r>
              <a:rPr lang="en-US" altLang="zh-CN" sz="825" kern="1800" dirty="0">
                <a:latin typeface="Times New Roman" panose="02020603050405020304" pitchFamily="18" charset="0"/>
                <a:ea typeface="Times New Roman" panose="02020603050405020304" pitchFamily="18" charset="0"/>
                <a:cs typeface="Times New Roman" panose="02020603050405020304" pitchFamily="18" charset="0"/>
              </a:rPr>
              <a:t>Richard Huan</a:t>
            </a:r>
            <a:r>
              <a:rPr lang="zh-CN" altLang="en-US" sz="825" kern="18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825" kern="1800" dirty="0">
                <a:latin typeface="Times New Roman" panose="02020603050405020304" pitchFamily="18" charset="0"/>
                <a:ea typeface="Times New Roman" panose="02020603050405020304" pitchFamily="18" charset="0"/>
                <a:cs typeface="Times New Roman" panose="02020603050405020304" pitchFamily="18" charset="0"/>
              </a:rPr>
              <a:t>XU</a:t>
            </a:r>
            <a:r>
              <a:rPr lang="en-US" altLang="zh-CN" sz="825" kern="1800" baseline="30000" dirty="0">
                <a:latin typeface="Times New Roman" panose="02020603050405020304" pitchFamily="18" charset="0"/>
                <a:ea typeface="Times New Roman" panose="02020603050405020304" pitchFamily="18" charset="0"/>
                <a:cs typeface="Times New Roman" panose="02020603050405020304" pitchFamily="18" charset="0"/>
              </a:rPr>
              <a:t>1</a:t>
            </a:r>
            <a:r>
              <a:rPr lang="en-US" altLang="zh-CN" sz="825" kern="1800" dirty="0">
                <a:latin typeface="Times New Roman" panose="02020603050405020304" pitchFamily="18" charset="0"/>
                <a:ea typeface="Times New Roman" panose="02020603050405020304" pitchFamily="18" charset="0"/>
                <a:cs typeface="Times New Roman" panose="02020603050405020304" pitchFamily="18" charset="0"/>
              </a:rPr>
              <a:t>, Nan LUO</a:t>
            </a:r>
            <a:r>
              <a:rPr lang="en-US" altLang="zh-CN" sz="825" kern="1800"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en-US" altLang="zh-CN" sz="825" kern="1800" dirty="0">
                <a:latin typeface="Times New Roman" panose="02020603050405020304" pitchFamily="18" charset="0"/>
                <a:ea typeface="Times New Roman" panose="02020603050405020304" pitchFamily="18" charset="0"/>
                <a:cs typeface="Times New Roman" panose="02020603050405020304" pitchFamily="18" charset="0"/>
              </a:rPr>
              <a:t>, Dong DONG</a:t>
            </a:r>
            <a:r>
              <a:rPr lang="en-US" altLang="zh-CN" sz="825" kern="1800" baseline="30000" dirty="0">
                <a:latin typeface="Times New Roman" panose="02020603050405020304" pitchFamily="18" charset="0"/>
                <a:ea typeface="Times New Roman" panose="02020603050405020304" pitchFamily="18" charset="0"/>
                <a:cs typeface="Times New Roman" panose="02020603050405020304" pitchFamily="18" charset="0"/>
              </a:rPr>
              <a:t>3</a:t>
            </a:r>
          </a:p>
          <a:p>
            <a:r>
              <a:rPr lang="en-US" sz="675" i="1" kern="1800" dirty="0">
                <a:latin typeface="Times New Roman" panose="02020603050405020304" pitchFamily="18" charset="0"/>
                <a:ea typeface="DengXian" panose="02010600030101010101" pitchFamily="2" charset="-122"/>
                <a:cs typeface="Times New Roman" panose="02020603050405020304" pitchFamily="18" charset="0"/>
              </a:rPr>
              <a:t>1</a:t>
            </a:r>
            <a:r>
              <a:rPr lang="zh-CN" altLang="en-US" sz="675" i="1" kern="1800" dirty="0">
                <a:latin typeface="Times New Roman" panose="02020603050405020304" pitchFamily="18" charset="0"/>
                <a:ea typeface="DengXian" panose="02010600030101010101" pitchFamily="2" charset="-122"/>
                <a:cs typeface="Times New Roman" panose="02020603050405020304" pitchFamily="18" charset="0"/>
              </a:rPr>
              <a:t> </a:t>
            </a:r>
            <a:r>
              <a:rPr lang="en-US" sz="675" i="1" kern="1800" dirty="0">
                <a:latin typeface="Times New Roman" panose="02020603050405020304" pitchFamily="18" charset="0"/>
                <a:ea typeface="DengXian" panose="02010600030101010101" pitchFamily="2" charset="-122"/>
                <a:cs typeface="Times New Roman" panose="02020603050405020304" pitchFamily="18" charset="0"/>
              </a:rPr>
              <a:t>Department of Rehabilitation Sciences, The Hong Kong Polytechnic University </a:t>
            </a:r>
            <a:r>
              <a:rPr lang="en-US" altLang="zh-CN" sz="675" i="1" kern="1800" dirty="0">
                <a:latin typeface="Times New Roman" panose="02020603050405020304" pitchFamily="18" charset="0"/>
                <a:ea typeface="DengXian" panose="02010600030101010101" pitchFamily="2" charset="-122"/>
                <a:cs typeface="Times New Roman" panose="02020603050405020304" pitchFamily="18" charset="0"/>
              </a:rPr>
              <a:t>,</a:t>
            </a:r>
            <a:r>
              <a:rPr lang="zh-CN" altLang="en-US" sz="675" i="1" kern="1800" dirty="0">
                <a:latin typeface="Times New Roman" panose="02020603050405020304" pitchFamily="18" charset="0"/>
                <a:ea typeface="DengXian" panose="02010600030101010101" pitchFamily="2" charset="-122"/>
                <a:cs typeface="Times New Roman" panose="02020603050405020304" pitchFamily="18" charset="0"/>
              </a:rPr>
              <a:t> </a:t>
            </a:r>
            <a:r>
              <a:rPr lang="en-US" altLang="zh-CN" sz="675" i="1" kern="1800" dirty="0">
                <a:latin typeface="Times New Roman" panose="02020603050405020304" pitchFamily="18" charset="0"/>
                <a:ea typeface="DengXian" panose="02010600030101010101" pitchFamily="2" charset="-122"/>
                <a:cs typeface="Times New Roman" panose="02020603050405020304" pitchFamily="18" charset="0"/>
              </a:rPr>
              <a:t>Hong</a:t>
            </a:r>
            <a:r>
              <a:rPr lang="zh-CN" altLang="en-US" sz="675" i="1" kern="1800" dirty="0">
                <a:latin typeface="Times New Roman" panose="02020603050405020304" pitchFamily="18" charset="0"/>
                <a:ea typeface="DengXian" panose="02010600030101010101" pitchFamily="2" charset="-122"/>
                <a:cs typeface="Times New Roman" panose="02020603050405020304" pitchFamily="18" charset="0"/>
              </a:rPr>
              <a:t> </a:t>
            </a:r>
            <a:r>
              <a:rPr lang="en-US" altLang="zh-CN" sz="675" i="1" kern="1800" dirty="0">
                <a:latin typeface="Times New Roman" panose="02020603050405020304" pitchFamily="18" charset="0"/>
                <a:ea typeface="DengXian" panose="02010600030101010101" pitchFamily="2" charset="-122"/>
                <a:cs typeface="Times New Roman" panose="02020603050405020304" pitchFamily="18" charset="0"/>
              </a:rPr>
              <a:t>Kong</a:t>
            </a:r>
            <a:r>
              <a:rPr lang="zh-CN" altLang="en-US" sz="675" i="1" kern="1800" dirty="0">
                <a:latin typeface="Times New Roman" panose="02020603050405020304" pitchFamily="18" charset="0"/>
                <a:ea typeface="DengXian" panose="02010600030101010101" pitchFamily="2" charset="-122"/>
                <a:cs typeface="Times New Roman" panose="02020603050405020304" pitchFamily="18" charset="0"/>
              </a:rPr>
              <a:t> </a:t>
            </a:r>
            <a:r>
              <a:rPr lang="en-US" altLang="zh-CN" sz="675" i="1" kern="1800" dirty="0">
                <a:latin typeface="Times New Roman" panose="02020603050405020304" pitchFamily="18" charset="0"/>
                <a:ea typeface="DengXian" panose="02010600030101010101" pitchFamily="2" charset="-122"/>
                <a:cs typeface="Times New Roman" panose="02020603050405020304" pitchFamily="18" charset="0"/>
              </a:rPr>
              <a:t>SAR,</a:t>
            </a:r>
            <a:r>
              <a:rPr lang="zh-CN" altLang="en-US" sz="675" i="1" kern="1800" dirty="0">
                <a:latin typeface="Times New Roman" panose="02020603050405020304" pitchFamily="18" charset="0"/>
                <a:ea typeface="DengXian" panose="02010600030101010101" pitchFamily="2" charset="-122"/>
                <a:cs typeface="Times New Roman" panose="02020603050405020304" pitchFamily="18" charset="0"/>
              </a:rPr>
              <a:t> </a:t>
            </a:r>
            <a:r>
              <a:rPr lang="en-US" altLang="zh-CN" sz="675" i="1" kern="1800" dirty="0">
                <a:latin typeface="Times New Roman" panose="02020603050405020304" pitchFamily="18" charset="0"/>
                <a:ea typeface="DengXian" panose="02010600030101010101" pitchFamily="2" charset="-122"/>
                <a:cs typeface="Times New Roman" panose="02020603050405020304" pitchFamily="18" charset="0"/>
              </a:rPr>
              <a:t>China; </a:t>
            </a:r>
            <a:r>
              <a:rPr lang="en-US" sz="675" i="1" kern="1800" dirty="0">
                <a:latin typeface="Times New Roman" panose="02020603050405020304" pitchFamily="18" charset="0"/>
                <a:ea typeface="DengXian" panose="02010600030101010101" pitchFamily="2" charset="-122"/>
                <a:cs typeface="Times New Roman" panose="02020603050405020304" pitchFamily="18" charset="0"/>
              </a:rPr>
              <a:t>2</a:t>
            </a:r>
            <a:r>
              <a:rPr lang="zh-CN" altLang="en-US" sz="675" i="1" kern="1800" dirty="0">
                <a:latin typeface="Times New Roman" panose="02020603050405020304" pitchFamily="18" charset="0"/>
                <a:ea typeface="DengXian" panose="02010600030101010101" pitchFamily="2" charset="-122"/>
                <a:cs typeface="Times New Roman" panose="02020603050405020304" pitchFamily="18" charset="0"/>
              </a:rPr>
              <a:t> </a:t>
            </a:r>
            <a:r>
              <a:rPr lang="en-US" sz="675" i="1" kern="1800" dirty="0">
                <a:latin typeface="Times New Roman" panose="02020603050405020304" pitchFamily="18" charset="0"/>
                <a:ea typeface="DengXian" panose="02010600030101010101" pitchFamily="2" charset="-122"/>
                <a:cs typeface="Times New Roman" panose="02020603050405020304" pitchFamily="18" charset="0"/>
              </a:rPr>
              <a:t>Saw See School of Public Health, The National University of Singapore</a:t>
            </a:r>
            <a:r>
              <a:rPr lang="en-US" altLang="zh-CN" sz="675" i="1" kern="1800" dirty="0">
                <a:latin typeface="Times New Roman" panose="02020603050405020304" pitchFamily="18" charset="0"/>
                <a:ea typeface="DengXian" panose="02010600030101010101" pitchFamily="2" charset="-122"/>
                <a:cs typeface="Times New Roman" panose="02020603050405020304" pitchFamily="18" charset="0"/>
              </a:rPr>
              <a:t>,</a:t>
            </a:r>
            <a:r>
              <a:rPr lang="zh-CN" altLang="en-US" sz="675" i="1" kern="1800" dirty="0">
                <a:latin typeface="Times New Roman" panose="02020603050405020304" pitchFamily="18" charset="0"/>
                <a:ea typeface="DengXian" panose="02010600030101010101" pitchFamily="2" charset="-122"/>
                <a:cs typeface="Times New Roman" panose="02020603050405020304" pitchFamily="18" charset="0"/>
              </a:rPr>
              <a:t> </a:t>
            </a:r>
            <a:r>
              <a:rPr lang="en-US" altLang="zh-CN" sz="675" i="1" kern="1800" dirty="0">
                <a:latin typeface="Times New Roman" panose="02020603050405020304" pitchFamily="18" charset="0"/>
                <a:ea typeface="DengXian" panose="02010600030101010101" pitchFamily="2" charset="-122"/>
                <a:cs typeface="Times New Roman" panose="02020603050405020304" pitchFamily="18" charset="0"/>
              </a:rPr>
              <a:t>Singapore;</a:t>
            </a:r>
            <a:r>
              <a:rPr lang="en-US" sz="675" i="1" kern="1800" dirty="0">
                <a:latin typeface="Times New Roman" panose="02020603050405020304" pitchFamily="18" charset="0"/>
                <a:ea typeface="DengXian" panose="02010600030101010101" pitchFamily="2" charset="-122"/>
                <a:cs typeface="Times New Roman" panose="02020603050405020304" pitchFamily="18" charset="0"/>
              </a:rPr>
              <a:t> </a:t>
            </a:r>
            <a:r>
              <a:rPr lang="en-US" sz="675" i="1" dirty="0">
                <a:latin typeface="Times New Roman" panose="02020603050405020304" pitchFamily="18" charset="0"/>
                <a:ea typeface="DengXian" panose="02010600030101010101" pitchFamily="2" charset="-122"/>
                <a:cs typeface="Times New Roman" panose="02020603050405020304" pitchFamily="18" charset="0"/>
              </a:rPr>
              <a:t>3</a:t>
            </a:r>
            <a:r>
              <a:rPr lang="zh-CN" altLang="en-US" sz="675" i="1" dirty="0">
                <a:latin typeface="Times New Roman" panose="02020603050405020304" pitchFamily="18" charset="0"/>
                <a:ea typeface="DengXian" panose="02010600030101010101" pitchFamily="2" charset="-122"/>
                <a:cs typeface="Times New Roman" panose="02020603050405020304" pitchFamily="18" charset="0"/>
              </a:rPr>
              <a:t> </a:t>
            </a:r>
            <a:r>
              <a:rPr lang="en-US" sz="675" i="1" dirty="0">
                <a:latin typeface="Times New Roman" panose="02020603050405020304" pitchFamily="18" charset="0"/>
                <a:ea typeface="DengXian" panose="02010600030101010101" pitchFamily="2" charset="-122"/>
                <a:cs typeface="Times New Roman" panose="02020603050405020304" pitchFamily="18" charset="0"/>
              </a:rPr>
              <a:t>JC School of Public Health and Primary Care, The Chinese University of Hong Kong</a:t>
            </a:r>
            <a:r>
              <a:rPr lang="en-US" altLang="zh-CN" sz="675" i="1" dirty="0">
                <a:latin typeface="Times New Roman" panose="02020603050405020304" pitchFamily="18" charset="0"/>
                <a:ea typeface="DengXian" panose="02010600030101010101" pitchFamily="2" charset="-122"/>
                <a:cs typeface="Times New Roman" panose="02020603050405020304" pitchFamily="18" charset="0"/>
              </a:rPr>
              <a:t>,</a:t>
            </a:r>
            <a:r>
              <a:rPr lang="zh-CN" altLang="en-US" sz="675" i="1" dirty="0">
                <a:latin typeface="Times New Roman" panose="02020603050405020304" pitchFamily="18" charset="0"/>
                <a:ea typeface="DengXian" panose="02010600030101010101" pitchFamily="2" charset="-122"/>
                <a:cs typeface="Times New Roman" panose="02020603050405020304" pitchFamily="18" charset="0"/>
              </a:rPr>
              <a:t> </a:t>
            </a:r>
            <a:r>
              <a:rPr lang="en-US" altLang="zh-CN" sz="675" i="1" dirty="0">
                <a:latin typeface="Times New Roman" panose="02020603050405020304" pitchFamily="18" charset="0"/>
                <a:ea typeface="DengXian" panose="02010600030101010101" pitchFamily="2" charset="-122"/>
                <a:cs typeface="Times New Roman" panose="02020603050405020304" pitchFamily="18" charset="0"/>
              </a:rPr>
              <a:t>Hong</a:t>
            </a:r>
            <a:r>
              <a:rPr lang="zh-CN" altLang="en-US" sz="675" i="1" dirty="0">
                <a:latin typeface="Times New Roman" panose="02020603050405020304" pitchFamily="18" charset="0"/>
                <a:ea typeface="DengXian" panose="02010600030101010101" pitchFamily="2" charset="-122"/>
                <a:cs typeface="Times New Roman" panose="02020603050405020304" pitchFamily="18" charset="0"/>
              </a:rPr>
              <a:t> </a:t>
            </a:r>
            <a:r>
              <a:rPr lang="en-US" altLang="zh-CN" sz="675" i="1" dirty="0">
                <a:latin typeface="Times New Roman" panose="02020603050405020304" pitchFamily="18" charset="0"/>
                <a:ea typeface="DengXian" panose="02010600030101010101" pitchFamily="2" charset="-122"/>
                <a:cs typeface="Times New Roman" panose="02020603050405020304" pitchFamily="18" charset="0"/>
              </a:rPr>
              <a:t>Kong</a:t>
            </a:r>
            <a:r>
              <a:rPr lang="zh-CN" altLang="en-US" sz="675" i="1" dirty="0">
                <a:latin typeface="Times New Roman" panose="02020603050405020304" pitchFamily="18" charset="0"/>
                <a:ea typeface="DengXian" panose="02010600030101010101" pitchFamily="2" charset="-122"/>
                <a:cs typeface="Times New Roman" panose="02020603050405020304" pitchFamily="18" charset="0"/>
              </a:rPr>
              <a:t> </a:t>
            </a:r>
            <a:r>
              <a:rPr lang="en-US" altLang="zh-CN" sz="675" i="1" dirty="0">
                <a:latin typeface="Times New Roman" panose="02020603050405020304" pitchFamily="18" charset="0"/>
                <a:ea typeface="DengXian" panose="02010600030101010101" pitchFamily="2" charset="-122"/>
                <a:cs typeface="Times New Roman" panose="02020603050405020304" pitchFamily="18" charset="0"/>
              </a:rPr>
              <a:t>SAR</a:t>
            </a:r>
            <a:r>
              <a:rPr lang="zh-CN" altLang="en-US" sz="675" i="1" dirty="0">
                <a:latin typeface="Times New Roman" panose="02020603050405020304" pitchFamily="18" charset="0"/>
                <a:ea typeface="DengXian" panose="02010600030101010101" pitchFamily="2" charset="-122"/>
                <a:cs typeface="Times New Roman" panose="02020603050405020304" pitchFamily="18" charset="0"/>
              </a:rPr>
              <a:t> </a:t>
            </a:r>
            <a:r>
              <a:rPr lang="en-US" altLang="zh-CN" sz="675" i="1" dirty="0">
                <a:latin typeface="Times New Roman" panose="02020603050405020304" pitchFamily="18" charset="0"/>
                <a:ea typeface="DengXian" panose="02010600030101010101" pitchFamily="2" charset="-122"/>
                <a:cs typeface="Times New Roman" panose="02020603050405020304" pitchFamily="18" charset="0"/>
              </a:rPr>
              <a:t>China</a:t>
            </a:r>
            <a:endParaRPr lang="en-US" sz="788" i="1" dirty="0">
              <a:latin typeface="Times New Roman" panose="02020603050405020304" pitchFamily="18" charset="0"/>
              <a:ea typeface="DengXian" panose="02010600030101010101" pitchFamily="2" charset="-122"/>
              <a:cs typeface="Times New Roman" panose="02020603050405020304" pitchFamily="18" charset="0"/>
            </a:endParaRPr>
          </a:p>
        </p:txBody>
      </p:sp>
      <p:sp>
        <p:nvSpPr>
          <p:cNvPr id="7" name="Rectangle 6">
            <a:extLst>
              <a:ext uri="{FF2B5EF4-FFF2-40B4-BE49-F238E27FC236}">
                <a16:creationId xmlns:a16="http://schemas.microsoft.com/office/drawing/2014/main" id="{54EB1D63-4888-4452-AF42-1198BBB49794}"/>
              </a:ext>
            </a:extLst>
          </p:cNvPr>
          <p:cNvSpPr/>
          <p:nvPr/>
        </p:nvSpPr>
        <p:spPr>
          <a:xfrm>
            <a:off x="172779" y="961286"/>
            <a:ext cx="2915979" cy="954107"/>
          </a:xfrm>
          <a:prstGeom prst="rect">
            <a:avLst/>
          </a:prstGeom>
        </p:spPr>
        <p:txBody>
          <a:bodyPr wrap="square">
            <a:spAutoFit/>
          </a:bodyPr>
          <a:lstStyle/>
          <a:p>
            <a:pPr algn="just"/>
            <a:r>
              <a:rPr lang="en-US" sz="700" b="1" dirty="0">
                <a:latin typeface="Times New Roman" panose="02020603050405020304" pitchFamily="18" charset="0"/>
                <a:cs typeface="Times New Roman" panose="02020603050405020304" pitchFamily="18" charset="0"/>
              </a:rPr>
              <a:t>Background and Objective</a:t>
            </a:r>
          </a:p>
          <a:p>
            <a:r>
              <a:rPr lang="en-US" sz="700" dirty="0">
                <a:latin typeface="Times New Roman" panose="02020603050405020304" pitchFamily="18" charset="0"/>
                <a:cs typeface="Times New Roman" panose="02020603050405020304" pitchFamily="18" charset="0"/>
              </a:rPr>
              <a:t>Osteogenesis imperfecta (OI) is a genetic bone disorder that is present at birth. A child born with OI may have soft bones that break easily, bones that are not formed normally, and other problems, resulting in poor quality of life. However, the performance of pediatric preference-based measures in this population has never been evaluated. The objective of this study is to evaluate the psychometric properties of the EQ-5D-Y (3L and 5L)</a:t>
            </a:r>
            <a:r>
              <a:rPr lang="en-US" sz="700" dirty="0">
                <a:latin typeface="Times New Roman" panose="02020603050405020304" pitchFamily="18" charset="0"/>
                <a:ea typeface="Times New Roman" panose="02020603050405020304" pitchFamily="18" charset="0"/>
                <a:cs typeface="Times New Roman" panose="02020603050405020304" pitchFamily="18" charset="0"/>
              </a:rPr>
              <a:t>, and CHU-9D in a sample of children and adolescents with OI.</a:t>
            </a:r>
          </a:p>
        </p:txBody>
      </p:sp>
      <p:pic>
        <p:nvPicPr>
          <p:cNvPr id="2052" name="Picture 4" descr="Faculty of Health and Social Sciences">
            <a:extLst>
              <a:ext uri="{FF2B5EF4-FFF2-40B4-BE49-F238E27FC236}">
                <a16:creationId xmlns:a16="http://schemas.microsoft.com/office/drawing/2014/main" id="{2B41DBB7-2A64-4BCB-8848-4547BA9CF4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5108" y="26995"/>
            <a:ext cx="794166" cy="22292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Department of Rehabilitation Sciences">
            <a:extLst>
              <a:ext uri="{FF2B5EF4-FFF2-40B4-BE49-F238E27FC236}">
                <a16:creationId xmlns:a16="http://schemas.microsoft.com/office/drawing/2014/main" id="{54FFC4B5-4719-4AC2-9FEC-FE2551C19D5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27747" y="63087"/>
            <a:ext cx="717535" cy="17415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hart, bar chart&#10;&#10;Description automatically generated">
            <a:extLst>
              <a:ext uri="{FF2B5EF4-FFF2-40B4-BE49-F238E27FC236}">
                <a16:creationId xmlns:a16="http://schemas.microsoft.com/office/drawing/2014/main" id="{09491205-D008-A366-A52F-93B8ABD78D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32128" y="1492518"/>
            <a:ext cx="2798854" cy="2377686"/>
          </a:xfrm>
          <a:prstGeom prst="rect">
            <a:avLst/>
          </a:prstGeom>
        </p:spPr>
      </p:pic>
      <p:pic>
        <p:nvPicPr>
          <p:cNvPr id="1026" name="Picture 2">
            <a:extLst>
              <a:ext uri="{FF2B5EF4-FFF2-40B4-BE49-F238E27FC236}">
                <a16:creationId xmlns:a16="http://schemas.microsoft.com/office/drawing/2014/main" id="{12503D25-433F-B3FB-A7B6-B99CE1CDD37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62652" y="82183"/>
            <a:ext cx="993220" cy="135189"/>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EB7B5B46-069E-96E5-F63D-0067E99A8255}"/>
              </a:ext>
            </a:extLst>
          </p:cNvPr>
          <p:cNvSpPr/>
          <p:nvPr/>
        </p:nvSpPr>
        <p:spPr>
          <a:xfrm>
            <a:off x="6132128" y="3873247"/>
            <a:ext cx="2883938" cy="1007840"/>
          </a:xfrm>
          <a:prstGeom prst="rect">
            <a:avLst/>
          </a:prstGeom>
        </p:spPr>
        <p:txBody>
          <a:bodyPr wrap="square">
            <a:spAutoFit/>
          </a:bodyPr>
          <a:lstStyle/>
          <a:p>
            <a:pPr>
              <a:lnSpc>
                <a:spcPts val="900"/>
              </a:lnSpc>
            </a:pPr>
            <a:r>
              <a:rPr lang="en-US" sz="700" b="1" dirty="0">
                <a:latin typeface="Times New Roman" panose="02020603050405020304" pitchFamily="18" charset="0"/>
                <a:ea typeface="Times New Roman" panose="02020603050405020304" pitchFamily="18" charset="0"/>
                <a:cs typeface="Times New Roman" panose="02020603050405020304" pitchFamily="18" charset="0"/>
              </a:rPr>
              <a:t>Conclusion</a:t>
            </a:r>
            <a:r>
              <a:rPr lang="en-US" altLang="zh-CN" sz="700" b="1" dirty="0">
                <a:latin typeface="Times New Roman" panose="02020603050405020304" pitchFamily="18" charset="0"/>
                <a:ea typeface="Times New Roman" panose="02020603050405020304" pitchFamily="18" charset="0"/>
                <a:cs typeface="Times New Roman" panose="02020603050405020304" pitchFamily="18" charset="0"/>
              </a:rPr>
              <a:t>s</a:t>
            </a:r>
            <a:r>
              <a:rPr lang="zh-CN" altLang="en-US" sz="7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700" b="1" dirty="0">
                <a:latin typeface="Times New Roman" panose="02020603050405020304" pitchFamily="18" charset="0"/>
                <a:ea typeface="Times New Roman" panose="02020603050405020304" pitchFamily="18" charset="0"/>
                <a:cs typeface="Times New Roman" panose="02020603050405020304" pitchFamily="18" charset="0"/>
              </a:rPr>
              <a:t>and</a:t>
            </a:r>
            <a:r>
              <a:rPr lang="zh-CN" altLang="en-US" sz="7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700" b="1" dirty="0">
                <a:latin typeface="Times New Roman" panose="02020603050405020304" pitchFamily="18" charset="0"/>
                <a:ea typeface="Times New Roman" panose="02020603050405020304" pitchFamily="18" charset="0"/>
                <a:cs typeface="Times New Roman" panose="02020603050405020304" pitchFamily="18" charset="0"/>
              </a:rPr>
              <a:t>Key points</a:t>
            </a:r>
            <a:endParaRPr lang="en-US" sz="700" dirty="0">
              <a:latin typeface="Times New Roman" panose="02020603050405020304" pitchFamily="18" charset="0"/>
              <a:ea typeface="Times New Roman" panose="02020603050405020304" pitchFamily="18" charset="0"/>
              <a:cs typeface="Times New Roman" panose="02020603050405020304" pitchFamily="18" charset="0"/>
            </a:endParaRPr>
          </a:p>
          <a:p>
            <a:pPr marL="304800" indent="-171450">
              <a:lnSpc>
                <a:spcPts val="900"/>
              </a:lnSpc>
              <a:buFont typeface="Wingdings" pitchFamily="2" charset="2"/>
              <a:buChar char="§"/>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Both the EQ-5D-Y and CHU-9D showed satisfactory psychometric properties in pediatric patients with </a:t>
            </a:r>
            <a:r>
              <a:rPr lang="en-US" altLang="zh-CN" sz="700" dirty="0">
                <a:latin typeface="Times New Roman" panose="02020603050405020304" pitchFamily="18" charset="0"/>
                <a:ea typeface="Times New Roman" panose="02020603050405020304" pitchFamily="18" charset="0"/>
                <a:cs typeface="Times New Roman" panose="02020603050405020304" pitchFamily="18" charset="0"/>
              </a:rPr>
              <a:t>OI.</a:t>
            </a:r>
            <a:endParaRPr lang="en-US" sz="700" dirty="0">
              <a:latin typeface="Times New Roman" panose="02020603050405020304" pitchFamily="18" charset="0"/>
              <a:ea typeface="Times New Roman" panose="02020603050405020304" pitchFamily="18" charset="0"/>
              <a:cs typeface="Times New Roman" panose="02020603050405020304" pitchFamily="18" charset="0"/>
            </a:endParaRPr>
          </a:p>
          <a:p>
            <a:pPr marL="304800" indent="-171450">
              <a:lnSpc>
                <a:spcPts val="900"/>
              </a:lnSpc>
              <a:buFont typeface="Wingdings" pitchFamily="2" charset="2"/>
              <a:buChar char="§"/>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The EQ-5D-Y demonstrated a higher sensitivity than CHU-9D to discriminate risk patients, suggesting that it may be more suitable for use in economic evaluation of interventions for </a:t>
            </a:r>
            <a:r>
              <a:rPr lang="en-US" altLang="zh-CN" sz="700" dirty="0">
                <a:latin typeface="Times New Roman" panose="02020603050405020304" pitchFamily="18" charset="0"/>
                <a:ea typeface="Times New Roman" panose="02020603050405020304" pitchFamily="18" charset="0"/>
                <a:cs typeface="Times New Roman" panose="02020603050405020304" pitchFamily="18" charset="0"/>
              </a:rPr>
              <a:t>OI.</a:t>
            </a:r>
            <a:endParaRPr lang="en-US" sz="700" dirty="0">
              <a:latin typeface="Times New Roman" panose="02020603050405020304" pitchFamily="18" charset="0"/>
              <a:ea typeface="Times New Roman" panose="02020603050405020304" pitchFamily="18" charset="0"/>
              <a:cs typeface="Times New Roman" panose="02020603050405020304" pitchFamily="18" charset="0"/>
            </a:endParaRPr>
          </a:p>
          <a:p>
            <a:pPr marL="304800" indent="-171450">
              <a:lnSpc>
                <a:spcPts val="900"/>
              </a:lnSpc>
              <a:buFont typeface="Wingdings" pitchFamily="2" charset="2"/>
              <a:buChar char="§"/>
            </a:pPr>
            <a:r>
              <a:rPr lang="en-US" sz="700" dirty="0">
                <a:latin typeface="Times New Roman" panose="02020603050405020304" pitchFamily="18" charset="0"/>
                <a:ea typeface="Times New Roman" panose="02020603050405020304" pitchFamily="18" charset="0"/>
                <a:cs typeface="Times New Roman" panose="02020603050405020304" pitchFamily="18" charset="0"/>
              </a:rPr>
              <a:t>The EQ-5D-Y-3L performed slightly better discriminant ability than the EQ-5D-Y-5L </a:t>
            </a:r>
          </a:p>
        </p:txBody>
      </p:sp>
      <p:sp>
        <p:nvSpPr>
          <p:cNvPr id="19" name="Rectangle 18">
            <a:extLst>
              <a:ext uri="{FF2B5EF4-FFF2-40B4-BE49-F238E27FC236}">
                <a16:creationId xmlns:a16="http://schemas.microsoft.com/office/drawing/2014/main" id="{CDE29813-9406-B8F5-0927-A09B0F00426B}"/>
              </a:ext>
            </a:extLst>
          </p:cNvPr>
          <p:cNvSpPr/>
          <p:nvPr/>
        </p:nvSpPr>
        <p:spPr>
          <a:xfrm>
            <a:off x="186529" y="3533102"/>
            <a:ext cx="653143" cy="400110"/>
          </a:xfrm>
          <a:prstGeom prst="rect">
            <a:avLst/>
          </a:prstGeom>
        </p:spPr>
        <p:txBody>
          <a:bodyPr wrap="square">
            <a:spAutoFit/>
          </a:bodyPr>
          <a:lstStyle/>
          <a:p>
            <a:pPr marL="88900" indent="-88900">
              <a:buFont typeface="Wingdings" pitchFamily="2" charset="2"/>
              <a:buChar char="§"/>
            </a:pPr>
            <a:r>
              <a:rPr lang="en-HK" altLang="zh-CN" sz="500" dirty="0">
                <a:latin typeface="Times New Roman" panose="02020603050405020304" pitchFamily="18" charset="0"/>
                <a:ea typeface="Times New Roman" panose="02020603050405020304" pitchFamily="18" charset="0"/>
                <a:cs typeface="Times New Roman" panose="02020603050405020304" pitchFamily="18" charset="0"/>
              </a:rPr>
              <a:t>Known</a:t>
            </a:r>
            <a:r>
              <a:rPr lang="en-US" altLang="zh-CN" sz="500" dirty="0">
                <a:latin typeface="Times New Roman" panose="02020603050405020304" pitchFamily="18" charset="0"/>
                <a:ea typeface="Times New Roman" panose="02020603050405020304" pitchFamily="18" charset="0"/>
                <a:cs typeface="Times New Roman" panose="02020603050405020304" pitchFamily="18" charset="0"/>
              </a:rPr>
              <a:t>-group</a:t>
            </a:r>
            <a:r>
              <a:rPr lang="zh-CN" altLang="en-US" sz="5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ea typeface="Times New Roman" panose="02020603050405020304" pitchFamily="18" charset="0"/>
                <a:cs typeface="Times New Roman" panose="02020603050405020304" pitchFamily="18" charset="0"/>
              </a:rPr>
              <a:t>validity</a:t>
            </a:r>
            <a:r>
              <a:rPr lang="zh-CN" altLang="en-US" sz="5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ea typeface="Times New Roman" panose="02020603050405020304" pitchFamily="18" charset="0"/>
                <a:cs typeface="Times New Roman" panose="02020603050405020304" pitchFamily="18" charset="0"/>
              </a:rPr>
              <a:t>of</a:t>
            </a:r>
            <a:r>
              <a:rPr lang="zh-CN" altLang="en-US" sz="5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ea typeface="Times New Roman" panose="02020603050405020304" pitchFamily="18" charset="0"/>
                <a:cs typeface="Times New Roman" panose="02020603050405020304" pitchFamily="18" charset="0"/>
              </a:rPr>
              <a:t>the</a:t>
            </a:r>
            <a:r>
              <a:rPr lang="zh-CN" altLang="en-US" sz="5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ea typeface="Times New Roman" panose="02020603050405020304" pitchFamily="18" charset="0"/>
                <a:cs typeface="Times New Roman" panose="02020603050405020304" pitchFamily="18" charset="0"/>
              </a:rPr>
              <a:t>EQ-5D-Y</a:t>
            </a:r>
            <a:r>
              <a:rPr lang="zh-CN" altLang="en-US" sz="5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ea typeface="Times New Roman" panose="02020603050405020304" pitchFamily="18" charset="0"/>
                <a:cs typeface="Times New Roman" panose="02020603050405020304" pitchFamily="18" charset="0"/>
              </a:rPr>
              <a:t>and</a:t>
            </a:r>
            <a:r>
              <a:rPr lang="zh-CN" altLang="en-US" sz="5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ea typeface="Times New Roman" panose="02020603050405020304" pitchFamily="18" charset="0"/>
                <a:cs typeface="Times New Roman" panose="02020603050405020304" pitchFamily="18" charset="0"/>
              </a:rPr>
              <a:t>CHU-9D</a:t>
            </a:r>
            <a:endParaRPr lang="en-GB" sz="500" dirty="0">
              <a:latin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171D26CF-5C45-9020-5178-58628850727C}"/>
              </a:ext>
            </a:extLst>
          </p:cNvPr>
          <p:cNvSpPr/>
          <p:nvPr/>
        </p:nvSpPr>
        <p:spPr>
          <a:xfrm>
            <a:off x="6328026" y="3689219"/>
            <a:ext cx="1625766" cy="169277"/>
          </a:xfrm>
          <a:prstGeom prst="rect">
            <a:avLst/>
          </a:prstGeom>
        </p:spPr>
        <p:txBody>
          <a:bodyPr wrap="none">
            <a:spAutoFit/>
          </a:bodyPr>
          <a:lstStyle/>
          <a:p>
            <a:pPr marL="88900" indent="-88900">
              <a:buFont typeface="Wingdings" pitchFamily="2" charset="2"/>
              <a:buChar char="§"/>
            </a:pPr>
            <a:r>
              <a:rPr lang="en-GB" sz="500" dirty="0">
                <a:latin typeface="Times New Roman" panose="02020603050405020304" pitchFamily="18" charset="0"/>
                <a:cs typeface="Times New Roman" panose="02020603050405020304" pitchFamily="18" charset="0"/>
              </a:rPr>
              <a:t>Re</a:t>
            </a:r>
            <a:r>
              <a:rPr lang="en-US" altLang="zh-CN" sz="500" dirty="0" err="1">
                <a:latin typeface="Times New Roman" panose="02020603050405020304" pitchFamily="18" charset="0"/>
                <a:cs typeface="Times New Roman" panose="02020603050405020304" pitchFamily="18" charset="0"/>
              </a:rPr>
              <a:t>sponse</a:t>
            </a:r>
            <a:r>
              <a:rPr lang="zh-CN" altLang="en-US" sz="500" dirty="0">
                <a:latin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cs typeface="Times New Roman" panose="02020603050405020304" pitchFamily="18" charset="0"/>
              </a:rPr>
              <a:t>distribution</a:t>
            </a:r>
            <a:r>
              <a:rPr lang="zh-CN" altLang="en-US" sz="500" dirty="0">
                <a:latin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cs typeface="Times New Roman" panose="02020603050405020304" pitchFamily="18" charset="0"/>
              </a:rPr>
              <a:t>of</a:t>
            </a:r>
            <a:r>
              <a:rPr lang="zh-CN" altLang="en-US" sz="500" dirty="0">
                <a:latin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cs typeface="Times New Roman" panose="02020603050405020304" pitchFamily="18" charset="0"/>
              </a:rPr>
              <a:t>the</a:t>
            </a:r>
            <a:r>
              <a:rPr lang="zh-CN" altLang="en-US" sz="500" dirty="0">
                <a:latin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cs typeface="Times New Roman" panose="02020603050405020304" pitchFamily="18" charset="0"/>
              </a:rPr>
              <a:t>EQ-5D-Y</a:t>
            </a:r>
            <a:r>
              <a:rPr lang="zh-CN" altLang="en-US" sz="500" dirty="0">
                <a:latin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cs typeface="Times New Roman" panose="02020603050405020304" pitchFamily="18" charset="0"/>
              </a:rPr>
              <a:t>and</a:t>
            </a:r>
            <a:r>
              <a:rPr lang="zh-CN" altLang="en-US" sz="500" dirty="0">
                <a:latin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cs typeface="Times New Roman" panose="02020603050405020304" pitchFamily="18" charset="0"/>
              </a:rPr>
              <a:t>CHU-9D</a:t>
            </a:r>
            <a:endParaRPr lang="en-GB" sz="500" dirty="0">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3EE8E636-1411-402E-B65A-447448D5A917}"/>
              </a:ext>
            </a:extLst>
          </p:cNvPr>
          <p:cNvSpPr/>
          <p:nvPr/>
        </p:nvSpPr>
        <p:spPr>
          <a:xfrm>
            <a:off x="186607" y="1894184"/>
            <a:ext cx="2915979" cy="1384995"/>
          </a:xfrm>
          <a:prstGeom prst="rect">
            <a:avLst/>
          </a:prstGeom>
        </p:spPr>
        <p:txBody>
          <a:bodyPr wrap="square">
            <a:spAutoFit/>
          </a:bodyPr>
          <a:lstStyle/>
          <a:p>
            <a:pPr algn="just"/>
            <a:r>
              <a:rPr lang="en-US" sz="700" b="1" dirty="0">
                <a:latin typeface="Times New Roman" panose="02020603050405020304" pitchFamily="18" charset="0"/>
                <a:cs typeface="Times New Roman" panose="02020603050405020304" pitchFamily="18" charset="0"/>
              </a:rPr>
              <a:t>Methods</a:t>
            </a:r>
          </a:p>
          <a:p>
            <a:r>
              <a:rPr lang="en-US" sz="700" dirty="0">
                <a:latin typeface="Times New Roman" panose="02020603050405020304" pitchFamily="18" charset="0"/>
                <a:ea typeface="Times New Roman" panose="02020603050405020304" pitchFamily="18" charset="0"/>
                <a:cs typeface="Times New Roman" panose="02020603050405020304" pitchFamily="18" charset="0"/>
              </a:rPr>
              <a:t>A web-based survey of pediatric OI patients was conducted between June and September, 2021. They were recruited from two OI patient organizations in China. Patients were selected based on their family history of OI and/or clinical presentation. Additional inclusion criteria were age between 6 and 18 years </a:t>
            </a:r>
            <a:r>
              <a:rPr lang="en-US" altLang="zh-CN" sz="700" dirty="0">
                <a:latin typeface="Times New Roman" panose="02020603050405020304" pitchFamily="18" charset="0"/>
                <a:ea typeface="Times New Roman" panose="02020603050405020304" pitchFamily="18" charset="0"/>
                <a:cs typeface="Times New Roman" panose="02020603050405020304" pitchFamily="18" charset="0"/>
              </a:rPr>
              <a:t>and</a:t>
            </a:r>
            <a:r>
              <a:rPr lang="en-US" sz="700" dirty="0">
                <a:latin typeface="Times New Roman" panose="02020603050405020304" pitchFamily="18" charset="0"/>
                <a:ea typeface="Times New Roman" panose="02020603050405020304" pitchFamily="18" charset="0"/>
                <a:cs typeface="Times New Roman" panose="02020603050405020304" pitchFamily="18" charset="0"/>
              </a:rPr>
              <a:t> absence of cognitive disability. The construct  </a:t>
            </a:r>
            <a:r>
              <a:rPr lang="en-US" altLang="zh-CN" sz="700" dirty="0">
                <a:latin typeface="Times New Roman" panose="02020603050405020304" pitchFamily="18" charset="0"/>
                <a:ea typeface="Times New Roman" panose="02020603050405020304" pitchFamily="18" charset="0"/>
                <a:cs typeface="Times New Roman" panose="02020603050405020304" pitchFamily="18" charset="0"/>
              </a:rPr>
              <a:t>(convergent</a:t>
            </a:r>
            <a:r>
              <a:rPr lang="zh-CN" altLang="en-US" sz="7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700" dirty="0">
                <a:latin typeface="Times New Roman" panose="02020603050405020304" pitchFamily="18" charset="0"/>
                <a:ea typeface="Times New Roman" panose="02020603050405020304" pitchFamily="18" charset="0"/>
                <a:cs typeface="Times New Roman" panose="02020603050405020304" pitchFamily="18" charset="0"/>
              </a:rPr>
              <a:t>and</a:t>
            </a:r>
            <a:r>
              <a:rPr lang="zh-CN" altLang="en-US" sz="7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700" dirty="0">
                <a:latin typeface="Times New Roman" panose="02020603050405020304" pitchFamily="18" charset="0"/>
                <a:ea typeface="Times New Roman" panose="02020603050405020304" pitchFamily="18" charset="0"/>
                <a:cs typeface="Times New Roman" panose="02020603050405020304" pitchFamily="18" charset="0"/>
              </a:rPr>
              <a:t>discriminant)</a:t>
            </a:r>
            <a:r>
              <a:rPr lang="zh-CN" altLang="en-US" sz="7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700" dirty="0">
                <a:latin typeface="Times New Roman" panose="02020603050405020304" pitchFamily="18" charset="0"/>
                <a:cs typeface="Times New Roman" panose="02020603050405020304" pitchFamily="18" charset="0"/>
              </a:rPr>
              <a:t>and known-group validity were assessed. Test-retest reliability was assessed using data of patients who reported unchanged health status between baseline and follow-up survey (two weeks later). The CHU-9D utility score was estimated using an experimental Chinese value set, and the rescale Level Sum Score (0~1) of the EQ-5D-Y was used as a proxy of utility-based index.</a:t>
            </a:r>
          </a:p>
        </p:txBody>
      </p:sp>
      <p:sp>
        <p:nvSpPr>
          <p:cNvPr id="23" name="Rectangle 22">
            <a:extLst>
              <a:ext uri="{FF2B5EF4-FFF2-40B4-BE49-F238E27FC236}">
                <a16:creationId xmlns:a16="http://schemas.microsoft.com/office/drawing/2014/main" id="{4FDAA8DC-59CD-4598-BF4D-D762BB0D02A7}"/>
              </a:ext>
            </a:extLst>
          </p:cNvPr>
          <p:cNvSpPr/>
          <p:nvPr/>
        </p:nvSpPr>
        <p:spPr>
          <a:xfrm>
            <a:off x="3088758" y="2196482"/>
            <a:ext cx="2915979" cy="1061829"/>
          </a:xfrm>
          <a:prstGeom prst="rect">
            <a:avLst/>
          </a:prstGeom>
        </p:spPr>
        <p:txBody>
          <a:bodyPr wrap="square">
            <a:spAutoFit/>
          </a:bodyPr>
          <a:lstStyle/>
          <a:p>
            <a:r>
              <a:rPr lang="en-US" sz="700" b="1" dirty="0">
                <a:latin typeface="Times New Roman" panose="02020603050405020304" pitchFamily="18" charset="0"/>
                <a:cs typeface="Times New Roman" panose="02020603050405020304" pitchFamily="18" charset="0"/>
              </a:rPr>
              <a:t>Results</a:t>
            </a:r>
          </a:p>
          <a:p>
            <a:r>
              <a:rPr lang="en-US" sz="700" dirty="0">
                <a:latin typeface="Times New Roman" panose="02020603050405020304" pitchFamily="18" charset="0"/>
                <a:ea typeface="Times New Roman" panose="02020603050405020304" pitchFamily="18" charset="0"/>
                <a:cs typeface="Times New Roman" panose="02020603050405020304" pitchFamily="18" charset="0"/>
              </a:rPr>
              <a:t>A total of 157 pediatric OI patients participated in the study. A strong ceiling effect was observed for all dimensions of the EQ-5D-Y</a:t>
            </a:r>
            <a:endParaRPr lang="en-GB" sz="1600" dirty="0"/>
          </a:p>
          <a:p>
            <a:r>
              <a:rPr lang="en-US" sz="700" dirty="0">
                <a:latin typeface="Times New Roman" panose="02020603050405020304" pitchFamily="18" charset="0"/>
                <a:ea typeface="Times New Roman" panose="02020603050405020304" pitchFamily="18" charset="0"/>
                <a:cs typeface="Times New Roman" panose="02020603050405020304" pitchFamily="18" charset="0"/>
              </a:rPr>
              <a:t>(Y-3L:25.8%~47.2%; Y-5L: 21%~43.9% here better to present the % of 11111 for Y and similar % for CHU) and most of the CHU-9D. Both EQ-5D-Y and CHU-9D showed statistically significant correlations with the corresponding </a:t>
            </a:r>
            <a:r>
              <a:rPr lang="en-US" sz="700" dirty="0" err="1">
                <a:latin typeface="Times New Roman" panose="02020603050405020304" pitchFamily="18" charset="0"/>
                <a:ea typeface="Times New Roman" panose="02020603050405020304" pitchFamily="18" charset="0"/>
                <a:cs typeface="Times New Roman" panose="02020603050405020304" pitchFamily="18" charset="0"/>
              </a:rPr>
              <a:t>PedsQL</a:t>
            </a:r>
            <a:r>
              <a:rPr lang="en-US" sz="700" dirty="0">
                <a:latin typeface="Times New Roman" panose="02020603050405020304" pitchFamily="18" charset="0"/>
                <a:ea typeface="Times New Roman" panose="02020603050405020304" pitchFamily="18" charset="0"/>
                <a:cs typeface="Times New Roman" panose="02020603050405020304" pitchFamily="18" charset="0"/>
              </a:rPr>
              <a:t> subscales. A strong correlation was also identified between the Y-3L and Y-5L. </a:t>
            </a:r>
            <a:r>
              <a:rPr lang="en-US" sz="700" dirty="0">
                <a:latin typeface="Times New Roman" panose="02020603050405020304" pitchFamily="18" charset="0"/>
                <a:cs typeface="Times New Roman" panose="02020603050405020304" pitchFamily="18" charset="0"/>
              </a:rPr>
              <a:t>The Intraclass correlation coefficient (3L:0.81, 5L:0.79, CHU-9D:0.8, n= 88) and </a:t>
            </a:r>
            <a:r>
              <a:rPr lang="en-US" sz="700" dirty="0" err="1">
                <a:latin typeface="Times New Roman" panose="02020603050405020304" pitchFamily="18" charset="0"/>
                <a:cs typeface="Times New Roman" panose="02020603050405020304" pitchFamily="18" charset="0"/>
              </a:rPr>
              <a:t>Gwet’s</a:t>
            </a:r>
            <a:r>
              <a:rPr lang="en-US" sz="700" dirty="0">
                <a:latin typeface="Times New Roman" panose="02020603050405020304" pitchFamily="18" charset="0"/>
                <a:cs typeface="Times New Roman" panose="02020603050405020304" pitchFamily="18" charset="0"/>
              </a:rPr>
              <a:t> AC2, which ranged between 0.39</a:t>
            </a:r>
            <a:endParaRPr lang="en-GB" sz="700" dirty="0">
              <a:latin typeface="Times New Roman" panose="02020603050405020304" pitchFamily="18" charset="0"/>
              <a:cs typeface="Times New Roman" panose="02020603050405020304" pitchFamily="18" charset="0"/>
            </a:endParaRPr>
          </a:p>
        </p:txBody>
      </p:sp>
      <p:graphicFrame>
        <p:nvGraphicFramePr>
          <p:cNvPr id="24" name="Table 23">
            <a:extLst>
              <a:ext uri="{FF2B5EF4-FFF2-40B4-BE49-F238E27FC236}">
                <a16:creationId xmlns:a16="http://schemas.microsoft.com/office/drawing/2014/main" id="{DFC4A46F-B128-4DC0-AD5A-A33C549AACB6}"/>
              </a:ext>
            </a:extLst>
          </p:cNvPr>
          <p:cNvGraphicFramePr>
            <a:graphicFrameLocks noGrp="1"/>
          </p:cNvGraphicFramePr>
          <p:nvPr>
            <p:extLst>
              <p:ext uri="{D42A27DB-BD31-4B8C-83A1-F6EECF244321}">
                <p14:modId xmlns:p14="http://schemas.microsoft.com/office/powerpoint/2010/main" val="542949260"/>
              </p:ext>
            </p:extLst>
          </p:nvPr>
        </p:nvGraphicFramePr>
        <p:xfrm>
          <a:off x="852055" y="3346845"/>
          <a:ext cx="5120641" cy="1596798"/>
        </p:xfrm>
        <a:graphic>
          <a:graphicData uri="http://schemas.openxmlformats.org/drawingml/2006/table">
            <a:tbl>
              <a:tblPr firstRow="1" firstCol="1" bandRow="1">
                <a:tableStyleId>{0E3FDE45-AF77-4B5C-9715-49D594BDF05E}</a:tableStyleId>
              </a:tblPr>
              <a:tblGrid>
                <a:gridCol w="976917">
                  <a:extLst>
                    <a:ext uri="{9D8B030D-6E8A-4147-A177-3AD203B41FA5}">
                      <a16:colId xmlns:a16="http://schemas.microsoft.com/office/drawing/2014/main" val="1416712652"/>
                    </a:ext>
                  </a:extLst>
                </a:gridCol>
                <a:gridCol w="591550">
                  <a:extLst>
                    <a:ext uri="{9D8B030D-6E8A-4147-A177-3AD203B41FA5}">
                      <a16:colId xmlns:a16="http://schemas.microsoft.com/office/drawing/2014/main" val="552272608"/>
                    </a:ext>
                  </a:extLst>
                </a:gridCol>
                <a:gridCol w="592029">
                  <a:extLst>
                    <a:ext uri="{9D8B030D-6E8A-4147-A177-3AD203B41FA5}">
                      <a16:colId xmlns:a16="http://schemas.microsoft.com/office/drawing/2014/main" val="1501630716"/>
                    </a:ext>
                  </a:extLst>
                </a:gridCol>
                <a:gridCol w="592029">
                  <a:extLst>
                    <a:ext uri="{9D8B030D-6E8A-4147-A177-3AD203B41FA5}">
                      <a16:colId xmlns:a16="http://schemas.microsoft.com/office/drawing/2014/main" val="1564934422"/>
                    </a:ext>
                  </a:extLst>
                </a:gridCol>
                <a:gridCol w="592029">
                  <a:extLst>
                    <a:ext uri="{9D8B030D-6E8A-4147-A177-3AD203B41FA5}">
                      <a16:colId xmlns:a16="http://schemas.microsoft.com/office/drawing/2014/main" val="3310977220"/>
                    </a:ext>
                  </a:extLst>
                </a:gridCol>
                <a:gridCol w="592029">
                  <a:extLst>
                    <a:ext uri="{9D8B030D-6E8A-4147-A177-3AD203B41FA5}">
                      <a16:colId xmlns:a16="http://schemas.microsoft.com/office/drawing/2014/main" val="1529719134"/>
                    </a:ext>
                  </a:extLst>
                </a:gridCol>
                <a:gridCol w="592029">
                  <a:extLst>
                    <a:ext uri="{9D8B030D-6E8A-4147-A177-3AD203B41FA5}">
                      <a16:colId xmlns:a16="http://schemas.microsoft.com/office/drawing/2014/main" val="98604095"/>
                    </a:ext>
                  </a:extLst>
                </a:gridCol>
                <a:gridCol w="592029">
                  <a:extLst>
                    <a:ext uri="{9D8B030D-6E8A-4147-A177-3AD203B41FA5}">
                      <a16:colId xmlns:a16="http://schemas.microsoft.com/office/drawing/2014/main" val="2075515079"/>
                    </a:ext>
                  </a:extLst>
                </a:gridCol>
              </a:tblGrid>
              <a:tr h="154838">
                <a:tc>
                  <a:txBody>
                    <a:bodyPr/>
                    <a:lstStyle/>
                    <a:p>
                      <a:pPr marL="0" marR="0">
                        <a:spcBef>
                          <a:spcPts val="0"/>
                        </a:spcBef>
                        <a:spcAft>
                          <a:spcPts val="0"/>
                        </a:spcAft>
                      </a:pPr>
                      <a:r>
                        <a:rPr lang="en-US" sz="600" dirty="0">
                          <a:effectLst/>
                        </a:rPr>
                        <a:t> </a:t>
                      </a:r>
                      <a:endParaRPr lang="en-US" sz="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dirty="0">
                          <a:effectLst/>
                        </a:rPr>
                        <a:t>Y-3L</a:t>
                      </a:r>
                      <a:endParaRPr lang="en-US" sz="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dirty="0">
                          <a:effectLst/>
                        </a:rPr>
                        <a:t>Y-5L</a:t>
                      </a:r>
                      <a:endParaRPr lang="en-US" sz="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dirty="0">
                          <a:effectLst/>
                        </a:rPr>
                        <a:t>CHU-9D</a:t>
                      </a:r>
                      <a:endParaRPr lang="en-US" sz="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endParaRPr lang="en-US" sz="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dirty="0">
                          <a:effectLst/>
                        </a:rPr>
                        <a:t>Y-3L</a:t>
                      </a:r>
                      <a:endParaRPr lang="en-US" sz="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dirty="0">
                          <a:effectLst/>
                        </a:rPr>
                        <a:t>Y-5L</a:t>
                      </a:r>
                      <a:endParaRPr lang="en-US" sz="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dirty="0">
                          <a:effectLst/>
                        </a:rPr>
                        <a:t>CHU-9D</a:t>
                      </a:r>
                      <a:endParaRPr lang="en-US" sz="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942039403"/>
                  </a:ext>
                </a:extLst>
              </a:tr>
              <a:tr h="126620">
                <a:tc>
                  <a:txBody>
                    <a:bodyPr/>
                    <a:lstStyle/>
                    <a:p>
                      <a:pPr marL="0" marR="0">
                        <a:spcBef>
                          <a:spcPts val="0"/>
                        </a:spcBef>
                        <a:spcAft>
                          <a:spcPts val="0"/>
                        </a:spcAft>
                      </a:pPr>
                      <a:r>
                        <a:rPr lang="en-US" sz="600" b="0" dirty="0">
                          <a:effectLst/>
                        </a:rPr>
                        <a:t>Scoliosis</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 </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 </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 </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gridSpan="2">
                  <a:txBody>
                    <a:bodyPr/>
                    <a:lstStyle/>
                    <a:p>
                      <a:pPr marL="0" marR="0">
                        <a:spcBef>
                          <a:spcPts val="0"/>
                        </a:spcBef>
                        <a:spcAft>
                          <a:spcPts val="0"/>
                        </a:spcAft>
                      </a:pPr>
                      <a:r>
                        <a:rPr lang="en-US" sz="600" b="0" dirty="0">
                          <a:effectLst/>
                        </a:rPr>
                        <a:t>Skeletal deformities</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hMerge="1">
                  <a:txBody>
                    <a:bodyPr/>
                    <a:lstStyle/>
                    <a:p>
                      <a:pPr marL="0" marR="0">
                        <a:spcBef>
                          <a:spcPts val="0"/>
                        </a:spcBef>
                        <a:spcAft>
                          <a:spcPts val="0"/>
                        </a:spcAft>
                      </a:pPr>
                      <a:endParaRPr lang="en-US" sz="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a:effectLst/>
                        </a:rPr>
                        <a:t> </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a:effectLst/>
                        </a:rPr>
                        <a:t> </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4235547310"/>
                  </a:ext>
                </a:extLst>
              </a:tr>
              <a:tr h="88185">
                <a:tc>
                  <a:txBody>
                    <a:bodyPr/>
                    <a:lstStyle/>
                    <a:p>
                      <a:pPr marL="0" marR="0">
                        <a:spcBef>
                          <a:spcPts val="0"/>
                        </a:spcBef>
                        <a:spcAft>
                          <a:spcPts val="0"/>
                        </a:spcAft>
                      </a:pPr>
                      <a:r>
                        <a:rPr lang="en-US" sz="600" b="0">
                          <a:effectLst/>
                        </a:rPr>
                        <a:t>No</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a:effectLst/>
                        </a:rPr>
                        <a:t>0.65(0.27)</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a:effectLst/>
                        </a:rPr>
                        <a:t>0.69(0.27)</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dirty="0">
                          <a:effectLst/>
                        </a:rPr>
                        <a:t>0.64(0.18)</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No</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0.65(0.26)</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0.70(0.26)</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0.65(0.19)</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527802097"/>
                  </a:ext>
                </a:extLst>
              </a:tr>
              <a:tr h="88185">
                <a:tc>
                  <a:txBody>
                    <a:bodyPr/>
                    <a:lstStyle/>
                    <a:p>
                      <a:pPr marL="0" marR="0">
                        <a:spcBef>
                          <a:spcPts val="0"/>
                        </a:spcBef>
                        <a:spcAft>
                          <a:spcPts val="0"/>
                        </a:spcAft>
                      </a:pPr>
                      <a:r>
                        <a:rPr lang="en-US" sz="600" b="0">
                          <a:effectLst/>
                        </a:rPr>
                        <a:t>Yes</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dirty="0">
                          <a:effectLst/>
                        </a:rPr>
                        <a:t>0.54(0.25)</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dirty="0">
                          <a:effectLst/>
                        </a:rPr>
                        <a:t>0.60(0.24)</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a:effectLst/>
                        </a:rPr>
                        <a:t>0.61(0.18)</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Yes</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0.53(0.26)</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0.58(0.24)</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0.60(0.17)</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483031902"/>
                  </a:ext>
                </a:extLst>
              </a:tr>
              <a:tr h="88185">
                <a:tc>
                  <a:txBody>
                    <a:bodyPr/>
                    <a:lstStyle/>
                    <a:p>
                      <a:pPr marL="0" marR="0">
                        <a:spcBef>
                          <a:spcPts val="0"/>
                        </a:spcBef>
                        <a:spcAft>
                          <a:spcPts val="0"/>
                        </a:spcAft>
                      </a:pPr>
                      <a:r>
                        <a:rPr lang="en-US" sz="600" b="0">
                          <a:effectLst/>
                        </a:rPr>
                        <a:t>F-statistic</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a:effectLst/>
                        </a:rPr>
                        <a:t>7.09</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dirty="0">
                          <a:effectLst/>
                        </a:rPr>
                        <a:t>5.68</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a:effectLst/>
                        </a:rPr>
                        <a:t>1.09</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F-statistic</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9.37</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9</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2.75</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618382948"/>
                  </a:ext>
                </a:extLst>
              </a:tr>
              <a:tr h="88185">
                <a:tc>
                  <a:txBody>
                    <a:bodyPr/>
                    <a:lstStyle/>
                    <a:p>
                      <a:pPr marL="0" marR="0">
                        <a:spcBef>
                          <a:spcPts val="0"/>
                        </a:spcBef>
                        <a:spcAft>
                          <a:spcPts val="0"/>
                        </a:spcAft>
                      </a:pPr>
                      <a:r>
                        <a:rPr lang="en-US" sz="600" b="0">
                          <a:effectLst/>
                        </a:rPr>
                        <a:t>p-value</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dirty="0">
                          <a:effectLst/>
                        </a:rPr>
                        <a:t>0.008</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dirty="0">
                          <a:effectLst/>
                        </a:rPr>
                        <a:t>0.02</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a:effectLst/>
                        </a:rPr>
                        <a:t>0.29</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p-value</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0.003</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0.003</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0.1</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4136097220"/>
                  </a:ext>
                </a:extLst>
              </a:tr>
              <a:tr h="88185">
                <a:tc>
                  <a:txBody>
                    <a:bodyPr/>
                    <a:lstStyle/>
                    <a:p>
                      <a:pPr marL="0" marR="0">
                        <a:spcBef>
                          <a:spcPts val="0"/>
                        </a:spcBef>
                        <a:spcAft>
                          <a:spcPts val="0"/>
                        </a:spcAft>
                      </a:pPr>
                      <a:r>
                        <a:rPr lang="en-US" sz="600" b="0">
                          <a:effectLst/>
                        </a:rPr>
                        <a:t>Foot eversion or inversion</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 </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 </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 </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Short stature</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 </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 </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 </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4038936885"/>
                  </a:ext>
                </a:extLst>
              </a:tr>
              <a:tr h="88185">
                <a:tc>
                  <a:txBody>
                    <a:bodyPr/>
                    <a:lstStyle/>
                    <a:p>
                      <a:pPr marL="0" marR="0">
                        <a:spcBef>
                          <a:spcPts val="0"/>
                        </a:spcBef>
                        <a:spcAft>
                          <a:spcPts val="0"/>
                        </a:spcAft>
                      </a:pPr>
                      <a:r>
                        <a:rPr lang="en-US" sz="600" b="0">
                          <a:effectLst/>
                        </a:rPr>
                        <a:t>No</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0.63(0.26)</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0.68(0.26)</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0.64(0.18)</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No</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0.63(0.28)</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0.67(0.28)</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0.62(0.19)</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96068977"/>
                  </a:ext>
                </a:extLst>
              </a:tr>
              <a:tr h="88185">
                <a:tc>
                  <a:txBody>
                    <a:bodyPr/>
                    <a:lstStyle/>
                    <a:p>
                      <a:pPr marL="0" marR="0">
                        <a:spcBef>
                          <a:spcPts val="0"/>
                        </a:spcBef>
                        <a:spcAft>
                          <a:spcPts val="0"/>
                        </a:spcAft>
                      </a:pPr>
                      <a:r>
                        <a:rPr lang="en-US" sz="600" b="0">
                          <a:effectLst/>
                        </a:rPr>
                        <a:t>Yes</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0.5(0.26)</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0.57(0.23)</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0.59(0.18)</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Yes</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0.57(0.26)</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0.63(0.25)</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0.63(0.18)</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2401054207"/>
                  </a:ext>
                </a:extLst>
              </a:tr>
              <a:tr h="88185">
                <a:tc>
                  <a:txBody>
                    <a:bodyPr/>
                    <a:lstStyle/>
                    <a:p>
                      <a:pPr marL="0" marR="0">
                        <a:spcBef>
                          <a:spcPts val="0"/>
                        </a:spcBef>
                        <a:spcAft>
                          <a:spcPts val="0"/>
                        </a:spcAft>
                      </a:pPr>
                      <a:r>
                        <a:rPr lang="en-US" sz="600" b="0">
                          <a:effectLst/>
                        </a:rPr>
                        <a:t>F-statistic</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7.22</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5.48</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1.9</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F-statistic</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30.94</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34.77</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19.4</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3797263132"/>
                  </a:ext>
                </a:extLst>
              </a:tr>
              <a:tr h="88185">
                <a:tc>
                  <a:txBody>
                    <a:bodyPr/>
                    <a:lstStyle/>
                    <a:p>
                      <a:pPr marL="0" marR="0">
                        <a:spcBef>
                          <a:spcPts val="0"/>
                        </a:spcBef>
                        <a:spcAft>
                          <a:spcPts val="0"/>
                        </a:spcAft>
                      </a:pPr>
                      <a:r>
                        <a:rPr lang="en-US" sz="600" b="0">
                          <a:effectLst/>
                        </a:rPr>
                        <a:t>p-value</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0.008</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0.02</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0.17</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p-value</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&lt;0.001</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&lt;0.001</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&lt;0.001</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1476177009"/>
                  </a:ext>
                </a:extLst>
              </a:tr>
              <a:tr h="126620">
                <a:tc>
                  <a:txBody>
                    <a:bodyPr/>
                    <a:lstStyle/>
                    <a:p>
                      <a:pPr marL="0" marR="0">
                        <a:spcBef>
                          <a:spcPts val="0"/>
                        </a:spcBef>
                        <a:spcAft>
                          <a:spcPts val="0"/>
                        </a:spcAft>
                      </a:pPr>
                      <a:r>
                        <a:rPr lang="en-US" sz="600" b="0">
                          <a:effectLst/>
                        </a:rPr>
                        <a:t>Knee Valgus or Varus </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a:effectLst/>
                        </a:rPr>
                        <a:t> </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a:effectLst/>
                        </a:rPr>
                        <a:t> </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dirty="0">
                          <a:effectLst/>
                        </a:rPr>
                        <a:t> </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gridSpan="2">
                  <a:txBody>
                    <a:bodyPr/>
                    <a:lstStyle/>
                    <a:p>
                      <a:pPr marL="0" marR="0">
                        <a:spcBef>
                          <a:spcPts val="0"/>
                        </a:spcBef>
                        <a:spcAft>
                          <a:spcPts val="0"/>
                        </a:spcAft>
                      </a:pPr>
                      <a:r>
                        <a:rPr lang="en-US" sz="600" b="0" dirty="0">
                          <a:effectLst/>
                        </a:rPr>
                        <a:t>Hearing impairment</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hMerge="1">
                  <a:txBody>
                    <a:bodyPr/>
                    <a:lstStyle/>
                    <a:p>
                      <a:pPr marL="0" marR="0">
                        <a:spcBef>
                          <a:spcPts val="0"/>
                        </a:spcBef>
                        <a:spcAft>
                          <a:spcPts val="0"/>
                        </a:spcAft>
                      </a:pPr>
                      <a:endParaRPr lang="en-US" sz="60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 </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 </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1365946011"/>
                  </a:ext>
                </a:extLst>
              </a:tr>
              <a:tr h="88185">
                <a:tc>
                  <a:txBody>
                    <a:bodyPr/>
                    <a:lstStyle/>
                    <a:p>
                      <a:pPr marL="0" marR="0">
                        <a:spcBef>
                          <a:spcPts val="0"/>
                        </a:spcBef>
                        <a:spcAft>
                          <a:spcPts val="0"/>
                        </a:spcAft>
                      </a:pPr>
                      <a:r>
                        <a:rPr lang="en-US" sz="600" b="0">
                          <a:effectLst/>
                        </a:rPr>
                        <a:t>No</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0.61(0.26)</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0.66(0.26)</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0.63(0.18)</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No</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a:effectLst/>
                        </a:rPr>
                        <a:t>0.60(0.27)</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a:effectLst/>
                        </a:rPr>
                        <a:t>0.65(0.26)</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dirty="0">
                          <a:effectLst/>
                        </a:rPr>
                        <a:t>0.63(0.18)</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4237492320"/>
                  </a:ext>
                </a:extLst>
              </a:tr>
              <a:tr h="88185">
                <a:tc>
                  <a:txBody>
                    <a:bodyPr/>
                    <a:lstStyle/>
                    <a:p>
                      <a:pPr marL="0" marR="0">
                        <a:spcBef>
                          <a:spcPts val="0"/>
                        </a:spcBef>
                        <a:spcAft>
                          <a:spcPts val="0"/>
                        </a:spcAft>
                      </a:pPr>
                      <a:r>
                        <a:rPr lang="en-US" sz="600" b="0">
                          <a:effectLst/>
                        </a:rPr>
                        <a:t>Yes</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0.56(0.28)</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0.61(0.26)</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0.61(0.19)</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Yes</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a:effectLst/>
                        </a:rPr>
                        <a:t>0.49(0.17)</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a:effectLst/>
                        </a:rPr>
                        <a:t>0.52(0.21)</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dirty="0">
                          <a:effectLst/>
                        </a:rPr>
                        <a:t>0.58(0.11)</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2199103833"/>
                  </a:ext>
                </a:extLst>
              </a:tr>
              <a:tr h="88185">
                <a:tc>
                  <a:txBody>
                    <a:bodyPr/>
                    <a:lstStyle/>
                    <a:p>
                      <a:pPr marL="0" marR="0">
                        <a:spcBef>
                          <a:spcPts val="0"/>
                        </a:spcBef>
                        <a:spcAft>
                          <a:spcPts val="0"/>
                        </a:spcAft>
                      </a:pPr>
                      <a:r>
                        <a:rPr lang="en-US" sz="600" b="0">
                          <a:effectLst/>
                        </a:rPr>
                        <a:t>F-statistic</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4.33</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1.29</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0.44</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F-statistic</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4.2</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4.6</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0.53</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2968439188"/>
                  </a:ext>
                </a:extLst>
              </a:tr>
              <a:tr h="88185">
                <a:tc>
                  <a:txBody>
                    <a:bodyPr/>
                    <a:lstStyle/>
                    <a:p>
                      <a:pPr marL="0" marR="0">
                        <a:spcBef>
                          <a:spcPts val="0"/>
                        </a:spcBef>
                        <a:spcAft>
                          <a:spcPts val="0"/>
                        </a:spcAft>
                      </a:pPr>
                      <a:r>
                        <a:rPr lang="en-US" sz="600" b="0" dirty="0">
                          <a:effectLst/>
                        </a:rPr>
                        <a:t>p-value</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0.04</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a:effectLst/>
                        </a:rPr>
                        <a:t>0.26</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0.51</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US" sz="600" b="0" dirty="0">
                          <a:effectLst/>
                        </a:rPr>
                        <a:t>p-value</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dirty="0">
                          <a:effectLst/>
                        </a:rPr>
                        <a:t>0.04</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a:effectLst/>
                        </a:rPr>
                        <a:t>0.03</a:t>
                      </a:r>
                      <a:endParaRPr lang="en-US" sz="600" b="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tc>
                  <a:txBody>
                    <a:bodyPr/>
                    <a:lstStyle/>
                    <a:p>
                      <a:pPr marL="0" marR="0">
                        <a:spcBef>
                          <a:spcPts val="0"/>
                        </a:spcBef>
                        <a:spcAft>
                          <a:spcPts val="0"/>
                        </a:spcAft>
                      </a:pPr>
                      <a:r>
                        <a:rPr lang="en-GB" sz="600" b="0" dirty="0">
                          <a:effectLst/>
                        </a:rPr>
                        <a:t>0.46</a:t>
                      </a:r>
                      <a:endParaRPr lang="en-US" sz="600" b="0" dirty="0">
                        <a:effectLst/>
                        <a:latin typeface="Calibri" panose="020F0502020204030204" pitchFamily="34" charset="0"/>
                        <a:ea typeface="DengXian" panose="02010600030101010101" pitchFamily="2" charset="-122"/>
                        <a:cs typeface="Times New Roman" panose="02020603050405020304" pitchFamily="18" charset="0"/>
                      </a:endParaRPr>
                    </a:p>
                  </a:txBody>
                  <a:tcPr marL="25113" marR="25113" marT="0" marB="0" anchor="ctr"/>
                </a:tc>
                <a:extLst>
                  <a:ext uri="{0D108BD9-81ED-4DB2-BD59-A6C34878D82A}">
                    <a16:rowId xmlns:a16="http://schemas.microsoft.com/office/drawing/2014/main" val="3483818462"/>
                  </a:ext>
                </a:extLst>
              </a:tr>
            </a:tbl>
          </a:graphicData>
        </a:graphic>
      </p:graphicFrame>
      <p:graphicFrame>
        <p:nvGraphicFramePr>
          <p:cNvPr id="27" name="Table 26">
            <a:extLst>
              <a:ext uri="{FF2B5EF4-FFF2-40B4-BE49-F238E27FC236}">
                <a16:creationId xmlns:a16="http://schemas.microsoft.com/office/drawing/2014/main" id="{012027E4-C340-4FA0-AE9C-DA1C5203B1AA}"/>
              </a:ext>
            </a:extLst>
          </p:cNvPr>
          <p:cNvGraphicFramePr>
            <a:graphicFrameLocks noGrp="1"/>
          </p:cNvGraphicFramePr>
          <p:nvPr>
            <p:extLst>
              <p:ext uri="{D42A27DB-BD31-4B8C-83A1-F6EECF244321}">
                <p14:modId xmlns:p14="http://schemas.microsoft.com/office/powerpoint/2010/main" val="2179282909"/>
              </p:ext>
            </p:extLst>
          </p:nvPr>
        </p:nvGraphicFramePr>
        <p:xfrm>
          <a:off x="3620078" y="1072038"/>
          <a:ext cx="2199745" cy="1114365"/>
        </p:xfrm>
        <a:graphic>
          <a:graphicData uri="http://schemas.openxmlformats.org/drawingml/2006/table">
            <a:tbl>
              <a:tblPr firstRow="1" bandRow="1">
                <a:tableStyleId>{0E3FDE45-AF77-4B5C-9715-49D594BDF05E}</a:tableStyleId>
              </a:tblPr>
              <a:tblGrid>
                <a:gridCol w="432000">
                  <a:extLst>
                    <a:ext uri="{9D8B030D-6E8A-4147-A177-3AD203B41FA5}">
                      <a16:colId xmlns:a16="http://schemas.microsoft.com/office/drawing/2014/main" val="204661149"/>
                    </a:ext>
                  </a:extLst>
                </a:gridCol>
                <a:gridCol w="306693">
                  <a:extLst>
                    <a:ext uri="{9D8B030D-6E8A-4147-A177-3AD203B41FA5}">
                      <a16:colId xmlns:a16="http://schemas.microsoft.com/office/drawing/2014/main" val="1968296066"/>
                    </a:ext>
                  </a:extLst>
                </a:gridCol>
                <a:gridCol w="494117">
                  <a:extLst>
                    <a:ext uri="{9D8B030D-6E8A-4147-A177-3AD203B41FA5}">
                      <a16:colId xmlns:a16="http://schemas.microsoft.com/office/drawing/2014/main" val="2651558897"/>
                    </a:ext>
                  </a:extLst>
                </a:gridCol>
                <a:gridCol w="966935">
                  <a:extLst>
                    <a:ext uri="{9D8B030D-6E8A-4147-A177-3AD203B41FA5}">
                      <a16:colId xmlns:a16="http://schemas.microsoft.com/office/drawing/2014/main" val="3424147298"/>
                    </a:ext>
                  </a:extLst>
                </a:gridCol>
              </a:tblGrid>
              <a:tr h="116906">
                <a:tc gridSpan="3">
                  <a:txBody>
                    <a:bodyPr/>
                    <a:lstStyle/>
                    <a:p>
                      <a:pPr>
                        <a:lnSpc>
                          <a:spcPts val="500"/>
                        </a:lnSpc>
                      </a:pPr>
                      <a:r>
                        <a:rPr lang="en-US" sz="600" b="1" dirty="0">
                          <a:latin typeface="+mn-lt"/>
                        </a:rPr>
                        <a:t>Correlations of dimensions</a:t>
                      </a:r>
                    </a:p>
                  </a:txBody>
                  <a:tcPr anchor="ctr"/>
                </a:tc>
                <a:tc hMerge="1">
                  <a:txBody>
                    <a:bodyPr/>
                    <a:lstStyle/>
                    <a:p>
                      <a:endParaRPr lang="en-US" dirty="0"/>
                    </a:p>
                  </a:txBody>
                  <a:tcPr/>
                </a:tc>
                <a:tc hMerge="1">
                  <a:txBody>
                    <a:bodyPr/>
                    <a:lstStyle/>
                    <a:p>
                      <a:endParaRPr lang="en-US" dirty="0"/>
                    </a:p>
                  </a:txBody>
                  <a:tcPr/>
                </a:tc>
                <a:tc>
                  <a:txBody>
                    <a:bodyPr/>
                    <a:lstStyle/>
                    <a:p>
                      <a:pPr>
                        <a:lnSpc>
                          <a:spcPts val="500"/>
                        </a:lnSpc>
                      </a:pPr>
                      <a:r>
                        <a:rPr lang="en-US" sz="600" b="1" dirty="0">
                          <a:latin typeface="+mn-lt"/>
                        </a:rPr>
                        <a:t>Range of  coefficients</a:t>
                      </a:r>
                    </a:p>
                  </a:txBody>
                  <a:tcPr anchor="ctr"/>
                </a:tc>
                <a:extLst>
                  <a:ext uri="{0D108BD9-81ED-4DB2-BD59-A6C34878D82A}">
                    <a16:rowId xmlns:a16="http://schemas.microsoft.com/office/drawing/2014/main" val="1429392155"/>
                  </a:ext>
                </a:extLst>
              </a:tr>
              <a:tr h="158400">
                <a:tc>
                  <a:txBody>
                    <a:bodyPr/>
                    <a:lstStyle/>
                    <a:p>
                      <a:pPr algn="ctr">
                        <a:lnSpc>
                          <a:spcPts val="500"/>
                        </a:lnSpc>
                      </a:pPr>
                      <a:r>
                        <a:rPr lang="en-US" sz="600" b="0" dirty="0">
                          <a:latin typeface="+mn-lt"/>
                        </a:rPr>
                        <a:t>Y-3L</a:t>
                      </a:r>
                    </a:p>
                  </a:txBody>
                  <a:tcPr anchor="ctr"/>
                </a:tc>
                <a:tc>
                  <a:txBody>
                    <a:bodyPr/>
                    <a:lstStyle/>
                    <a:p>
                      <a:pPr algn="ctr">
                        <a:lnSpc>
                          <a:spcPts val="500"/>
                        </a:lnSpc>
                      </a:pPr>
                      <a:r>
                        <a:rPr lang="en-US" sz="600" b="0" dirty="0">
                          <a:latin typeface="+mn-lt"/>
                          <a:cs typeface="Times New Roman" panose="02020603050405020304" pitchFamily="18" charset="0"/>
                        </a:rPr>
                        <a:t>↔</a:t>
                      </a:r>
                      <a:endParaRPr lang="en-US" sz="600" b="0" dirty="0">
                        <a:latin typeface="+mn-lt"/>
                      </a:endParaRPr>
                    </a:p>
                  </a:txBody>
                  <a:tcPr anchor="ctr"/>
                </a:tc>
                <a:tc>
                  <a:txBody>
                    <a:bodyPr/>
                    <a:lstStyle/>
                    <a:p>
                      <a:pPr algn="ctr">
                        <a:lnSpc>
                          <a:spcPts val="500"/>
                        </a:lnSpc>
                      </a:pPr>
                      <a:r>
                        <a:rPr lang="en-US" sz="600" b="0" dirty="0">
                          <a:latin typeface="+mn-lt"/>
                        </a:rPr>
                        <a:t>Y-5L</a:t>
                      </a:r>
                    </a:p>
                  </a:txBody>
                  <a:tcPr anchor="ctr"/>
                </a:tc>
                <a:tc>
                  <a:txBody>
                    <a:bodyPr/>
                    <a:lstStyle/>
                    <a:p>
                      <a:pPr algn="ctr">
                        <a:lnSpc>
                          <a:spcPts val="500"/>
                        </a:lnSpc>
                      </a:pPr>
                      <a:r>
                        <a:rPr lang="en-US" sz="600" b="0" dirty="0">
                          <a:latin typeface="+mn-lt"/>
                        </a:rPr>
                        <a:t>0.71~0.89</a:t>
                      </a:r>
                    </a:p>
                  </a:txBody>
                  <a:tcPr anchor="ctr"/>
                </a:tc>
                <a:extLst>
                  <a:ext uri="{0D108BD9-81ED-4DB2-BD59-A6C34878D82A}">
                    <a16:rowId xmlns:a16="http://schemas.microsoft.com/office/drawing/2014/main" val="3963785698"/>
                  </a:ext>
                </a:extLst>
              </a:tr>
              <a:tr h="116906">
                <a:tc>
                  <a:txBody>
                    <a:bodyPr/>
                    <a:lstStyle/>
                    <a:p>
                      <a:pPr algn="ctr">
                        <a:lnSpc>
                          <a:spcPts val="500"/>
                        </a:lnSpc>
                      </a:pPr>
                      <a:r>
                        <a:rPr lang="en-US" sz="600" b="0" dirty="0">
                          <a:latin typeface="+mn-lt"/>
                        </a:rPr>
                        <a:t>Y-3L</a:t>
                      </a:r>
                    </a:p>
                  </a:txBody>
                  <a:tcPr anchor="ctr"/>
                </a:tc>
                <a:tc>
                  <a:txBody>
                    <a:bodyPr/>
                    <a:lstStyle/>
                    <a:p>
                      <a:pPr marL="0" marR="0" lvl="0" indent="0" algn="ctr" defTabSz="685800" rtl="0" eaLnBrk="1" fontAlgn="auto" latinLnBrk="0" hangingPunct="1">
                        <a:lnSpc>
                          <a:spcPts val="5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a:t>
                      </a:r>
                      <a:endParaRPr kumimoji="0" lang="en-US" sz="600" b="0" i="0" u="none"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algn="ctr">
                        <a:lnSpc>
                          <a:spcPts val="500"/>
                        </a:lnSpc>
                      </a:pPr>
                      <a:r>
                        <a:rPr lang="en-US" sz="600" b="0" dirty="0">
                          <a:latin typeface="+mn-lt"/>
                        </a:rPr>
                        <a:t>CHU-9D</a:t>
                      </a:r>
                    </a:p>
                  </a:txBody>
                  <a:tcPr anchor="ctr"/>
                </a:tc>
                <a:tc>
                  <a:txBody>
                    <a:bodyPr/>
                    <a:lstStyle/>
                    <a:p>
                      <a:pPr algn="ctr">
                        <a:lnSpc>
                          <a:spcPts val="500"/>
                        </a:lnSpc>
                      </a:pPr>
                      <a:r>
                        <a:rPr lang="en-US" sz="600" b="0" dirty="0">
                          <a:latin typeface="+mn-lt"/>
                        </a:rPr>
                        <a:t>0.25~0.73</a:t>
                      </a:r>
                    </a:p>
                  </a:txBody>
                  <a:tcPr anchor="ctr"/>
                </a:tc>
                <a:extLst>
                  <a:ext uri="{0D108BD9-81ED-4DB2-BD59-A6C34878D82A}">
                    <a16:rowId xmlns:a16="http://schemas.microsoft.com/office/drawing/2014/main" val="2959769955"/>
                  </a:ext>
                </a:extLst>
              </a:tr>
              <a:tr h="116906">
                <a:tc>
                  <a:txBody>
                    <a:bodyPr/>
                    <a:lstStyle/>
                    <a:p>
                      <a:pPr algn="ctr">
                        <a:lnSpc>
                          <a:spcPts val="500"/>
                        </a:lnSpc>
                      </a:pPr>
                      <a:r>
                        <a:rPr lang="en-US" sz="600" b="0" dirty="0">
                          <a:latin typeface="+mn-lt"/>
                        </a:rPr>
                        <a:t>Y-5L</a:t>
                      </a:r>
                    </a:p>
                  </a:txBody>
                  <a:tcPr anchor="ctr"/>
                </a:tc>
                <a:tc>
                  <a:txBody>
                    <a:bodyPr/>
                    <a:lstStyle/>
                    <a:p>
                      <a:pPr marL="0" marR="0" lvl="0" indent="0" algn="ctr" defTabSz="685800" rtl="0" eaLnBrk="1" fontAlgn="auto" latinLnBrk="0" hangingPunct="1">
                        <a:lnSpc>
                          <a:spcPts val="5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a:t>
                      </a:r>
                      <a:endParaRPr kumimoji="0" lang="en-US" sz="600" b="0" i="0" u="none"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algn="ctr">
                        <a:lnSpc>
                          <a:spcPts val="500"/>
                        </a:lnSpc>
                      </a:pPr>
                      <a:r>
                        <a:rPr lang="en-US" sz="600" b="0" dirty="0">
                          <a:latin typeface="+mn-lt"/>
                        </a:rPr>
                        <a:t>CHU-9D</a:t>
                      </a:r>
                    </a:p>
                  </a:txBody>
                  <a:tcPr anchor="ctr"/>
                </a:tc>
                <a:tc>
                  <a:txBody>
                    <a:bodyPr/>
                    <a:lstStyle/>
                    <a:p>
                      <a:pPr algn="ctr">
                        <a:lnSpc>
                          <a:spcPts val="500"/>
                        </a:lnSpc>
                      </a:pPr>
                      <a:r>
                        <a:rPr lang="en-US" sz="600" b="0" dirty="0">
                          <a:latin typeface="+mn-lt"/>
                        </a:rPr>
                        <a:t>0.28~0.73</a:t>
                      </a:r>
                    </a:p>
                  </a:txBody>
                  <a:tcPr anchor="ctr"/>
                </a:tc>
                <a:extLst>
                  <a:ext uri="{0D108BD9-81ED-4DB2-BD59-A6C34878D82A}">
                    <a16:rowId xmlns:a16="http://schemas.microsoft.com/office/drawing/2014/main" val="3672578959"/>
                  </a:ext>
                </a:extLst>
              </a:tr>
              <a:tr h="116906">
                <a:tc>
                  <a:txBody>
                    <a:bodyPr/>
                    <a:lstStyle/>
                    <a:p>
                      <a:pPr algn="ctr">
                        <a:lnSpc>
                          <a:spcPts val="500"/>
                        </a:lnSpc>
                      </a:pPr>
                      <a:r>
                        <a:rPr lang="en-US" sz="600" b="0" dirty="0">
                          <a:latin typeface="+mn-lt"/>
                        </a:rPr>
                        <a:t>Y-3L</a:t>
                      </a:r>
                    </a:p>
                  </a:txBody>
                  <a:tcPr anchor="ctr"/>
                </a:tc>
                <a:tc>
                  <a:txBody>
                    <a:bodyPr/>
                    <a:lstStyle/>
                    <a:p>
                      <a:pPr marL="0" marR="0" lvl="0" indent="0" algn="ctr" defTabSz="685800" rtl="0" eaLnBrk="1" fontAlgn="auto" latinLnBrk="0" hangingPunct="1">
                        <a:lnSpc>
                          <a:spcPts val="500"/>
                        </a:lnSpc>
                        <a:spcBef>
                          <a:spcPts val="0"/>
                        </a:spcBef>
                        <a:spcAft>
                          <a:spcPts val="0"/>
                        </a:spcAft>
                        <a:buClrTx/>
                        <a:buSzTx/>
                        <a:buFontTx/>
                        <a:buNone/>
                        <a:tabLst/>
                        <a:defRPr/>
                      </a:pPr>
                      <a:r>
                        <a:rPr kumimoji="0" lang="en-US" sz="600" b="0" i="0" u="none" strike="noStrike" kern="1200" cap="none" spc="0" normalizeH="0" baseline="0" noProof="0">
                          <a:ln>
                            <a:noFill/>
                          </a:ln>
                          <a:solidFill>
                            <a:prstClr val="black"/>
                          </a:solidFill>
                          <a:effectLst/>
                          <a:uLnTx/>
                          <a:uFillTx/>
                          <a:latin typeface="+mn-lt"/>
                          <a:ea typeface="+mn-ea"/>
                          <a:cs typeface="Times New Roman" panose="02020603050405020304" pitchFamily="18" charset="0"/>
                        </a:rPr>
                        <a:t>↔</a:t>
                      </a:r>
                      <a:endParaRPr kumimoji="0" lang="en-US" sz="600" b="0" i="0" u="none"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algn="ctr">
                        <a:lnSpc>
                          <a:spcPts val="500"/>
                        </a:lnSpc>
                      </a:pPr>
                      <a:r>
                        <a:rPr lang="en-US" sz="600" b="0" dirty="0" err="1">
                          <a:latin typeface="+mn-lt"/>
                        </a:rPr>
                        <a:t>PedsQL</a:t>
                      </a:r>
                      <a:endParaRPr lang="en-US" sz="600" b="0" dirty="0">
                        <a:latin typeface="+mn-lt"/>
                      </a:endParaRPr>
                    </a:p>
                  </a:txBody>
                  <a:tcPr anchor="ctr"/>
                </a:tc>
                <a:tc>
                  <a:txBody>
                    <a:bodyPr/>
                    <a:lstStyle/>
                    <a:p>
                      <a:pPr algn="ctr">
                        <a:lnSpc>
                          <a:spcPts val="500"/>
                        </a:lnSpc>
                      </a:pPr>
                      <a:r>
                        <a:rPr lang="en-US" sz="600" b="0" dirty="0">
                          <a:latin typeface="+mn-lt"/>
                        </a:rPr>
                        <a:t>-0.25~-0.54</a:t>
                      </a:r>
                    </a:p>
                  </a:txBody>
                  <a:tcPr anchor="ctr"/>
                </a:tc>
                <a:extLst>
                  <a:ext uri="{0D108BD9-81ED-4DB2-BD59-A6C34878D82A}">
                    <a16:rowId xmlns:a16="http://schemas.microsoft.com/office/drawing/2014/main" val="1764247579"/>
                  </a:ext>
                </a:extLst>
              </a:tr>
              <a:tr h="116906">
                <a:tc>
                  <a:txBody>
                    <a:bodyPr/>
                    <a:lstStyle/>
                    <a:p>
                      <a:pPr algn="ctr">
                        <a:lnSpc>
                          <a:spcPts val="500"/>
                        </a:lnSpc>
                      </a:pPr>
                      <a:r>
                        <a:rPr lang="en-US" sz="600" b="0" dirty="0">
                          <a:latin typeface="+mn-lt"/>
                        </a:rPr>
                        <a:t>Y-5L</a:t>
                      </a:r>
                    </a:p>
                  </a:txBody>
                  <a:tcPr anchor="ctr"/>
                </a:tc>
                <a:tc>
                  <a:txBody>
                    <a:bodyPr/>
                    <a:lstStyle/>
                    <a:p>
                      <a:pPr marL="0" marR="0" lvl="0" indent="0" algn="ctr" defTabSz="685800" rtl="0" eaLnBrk="1" fontAlgn="auto" latinLnBrk="0" hangingPunct="1">
                        <a:lnSpc>
                          <a:spcPts val="500"/>
                        </a:lnSpc>
                        <a:spcBef>
                          <a:spcPts val="0"/>
                        </a:spcBef>
                        <a:spcAft>
                          <a:spcPts val="0"/>
                        </a:spcAft>
                        <a:buClrTx/>
                        <a:buSzTx/>
                        <a:buFontTx/>
                        <a:buNone/>
                        <a:tabLst/>
                        <a:defRPr/>
                      </a:pPr>
                      <a:r>
                        <a:rPr kumimoji="0" lang="en-US" sz="600" b="0" i="0" u="none" strike="noStrike" kern="1200" cap="none" spc="0" normalizeH="0" baseline="0" noProof="0">
                          <a:ln>
                            <a:noFill/>
                          </a:ln>
                          <a:solidFill>
                            <a:prstClr val="black"/>
                          </a:solidFill>
                          <a:effectLst/>
                          <a:uLnTx/>
                          <a:uFillTx/>
                          <a:latin typeface="+mn-lt"/>
                          <a:ea typeface="+mn-ea"/>
                          <a:cs typeface="Times New Roman" panose="02020603050405020304" pitchFamily="18" charset="0"/>
                        </a:rPr>
                        <a:t>↔</a:t>
                      </a:r>
                      <a:endParaRPr kumimoji="0" lang="en-US" sz="600" b="0" i="0" u="none"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algn="ctr">
                        <a:lnSpc>
                          <a:spcPts val="500"/>
                        </a:lnSpc>
                      </a:pPr>
                      <a:r>
                        <a:rPr lang="en-US" sz="600" b="0" dirty="0" err="1">
                          <a:latin typeface="+mn-lt"/>
                        </a:rPr>
                        <a:t>PedsQL</a:t>
                      </a:r>
                      <a:endParaRPr lang="en-US" sz="600" b="0" dirty="0">
                        <a:latin typeface="+mn-lt"/>
                      </a:endParaRPr>
                    </a:p>
                  </a:txBody>
                  <a:tcPr anchor="ctr"/>
                </a:tc>
                <a:tc>
                  <a:txBody>
                    <a:bodyPr/>
                    <a:lstStyle/>
                    <a:p>
                      <a:pPr algn="ctr">
                        <a:lnSpc>
                          <a:spcPts val="500"/>
                        </a:lnSpc>
                      </a:pPr>
                      <a:r>
                        <a:rPr lang="en-US" sz="600" b="0" dirty="0">
                          <a:latin typeface="+mn-lt"/>
                        </a:rPr>
                        <a:t>-0.23~-0.66</a:t>
                      </a:r>
                    </a:p>
                  </a:txBody>
                  <a:tcPr anchor="ctr"/>
                </a:tc>
                <a:extLst>
                  <a:ext uri="{0D108BD9-81ED-4DB2-BD59-A6C34878D82A}">
                    <a16:rowId xmlns:a16="http://schemas.microsoft.com/office/drawing/2014/main" val="4230228433"/>
                  </a:ext>
                </a:extLst>
              </a:tr>
              <a:tr h="116906">
                <a:tc>
                  <a:txBody>
                    <a:bodyPr/>
                    <a:lstStyle/>
                    <a:p>
                      <a:pPr algn="ctr">
                        <a:lnSpc>
                          <a:spcPts val="500"/>
                        </a:lnSpc>
                      </a:pPr>
                      <a:r>
                        <a:rPr lang="en-US" sz="600" b="0" dirty="0">
                          <a:latin typeface="+mn-lt"/>
                        </a:rPr>
                        <a:t>CHU-9D</a:t>
                      </a:r>
                    </a:p>
                  </a:txBody>
                  <a:tcPr anchor="ctr"/>
                </a:tc>
                <a:tc>
                  <a:txBody>
                    <a:bodyPr/>
                    <a:lstStyle/>
                    <a:p>
                      <a:pPr marL="0" marR="0" lvl="0" indent="0" algn="ctr" defTabSz="685800" rtl="0" eaLnBrk="1" fontAlgn="auto" latinLnBrk="0" hangingPunct="1">
                        <a:lnSpc>
                          <a:spcPts val="500"/>
                        </a:lnSpc>
                        <a:spcBef>
                          <a:spcPts val="0"/>
                        </a:spcBef>
                        <a:spcAft>
                          <a:spcPts val="0"/>
                        </a:spcAft>
                        <a:buClrTx/>
                        <a:buSzTx/>
                        <a:buFontTx/>
                        <a:buNone/>
                        <a:tabLst/>
                        <a:defRPr/>
                      </a:pPr>
                      <a:r>
                        <a:rPr kumimoji="0" lang="en-US" sz="600" b="0" i="0" u="none" strike="noStrike" kern="1200" cap="none" spc="0" normalizeH="0" baseline="0" noProof="0" dirty="0">
                          <a:ln>
                            <a:noFill/>
                          </a:ln>
                          <a:solidFill>
                            <a:prstClr val="black"/>
                          </a:solidFill>
                          <a:effectLst/>
                          <a:uLnTx/>
                          <a:uFillTx/>
                          <a:latin typeface="+mn-lt"/>
                          <a:ea typeface="+mn-ea"/>
                          <a:cs typeface="Times New Roman" panose="02020603050405020304" pitchFamily="18" charset="0"/>
                        </a:rPr>
                        <a:t>↔</a:t>
                      </a:r>
                      <a:endParaRPr kumimoji="0" lang="en-US" sz="600" b="0" i="0" u="none" strike="noStrike" kern="1200" cap="none" spc="0" normalizeH="0" baseline="0" noProof="0" dirty="0">
                        <a:ln>
                          <a:noFill/>
                        </a:ln>
                        <a:solidFill>
                          <a:prstClr val="black"/>
                        </a:solidFill>
                        <a:effectLst/>
                        <a:uLnTx/>
                        <a:uFillTx/>
                        <a:latin typeface="+mn-lt"/>
                        <a:ea typeface="+mn-ea"/>
                        <a:cs typeface="+mn-cs"/>
                      </a:endParaRPr>
                    </a:p>
                  </a:txBody>
                  <a:tcPr anchor="ctr"/>
                </a:tc>
                <a:tc>
                  <a:txBody>
                    <a:bodyPr/>
                    <a:lstStyle/>
                    <a:p>
                      <a:pPr algn="ctr">
                        <a:lnSpc>
                          <a:spcPts val="500"/>
                        </a:lnSpc>
                      </a:pPr>
                      <a:r>
                        <a:rPr lang="en-US" sz="600" b="0" dirty="0" err="1">
                          <a:latin typeface="+mn-lt"/>
                        </a:rPr>
                        <a:t>PedsQL</a:t>
                      </a:r>
                      <a:endParaRPr lang="en-US" sz="600" b="0" dirty="0">
                        <a:latin typeface="+mn-lt"/>
                      </a:endParaRPr>
                    </a:p>
                  </a:txBody>
                  <a:tcPr anchor="ctr"/>
                </a:tc>
                <a:tc>
                  <a:txBody>
                    <a:bodyPr/>
                    <a:lstStyle/>
                    <a:p>
                      <a:pPr algn="ctr">
                        <a:lnSpc>
                          <a:spcPts val="500"/>
                        </a:lnSpc>
                      </a:pPr>
                      <a:r>
                        <a:rPr lang="en-US" sz="600" b="0" dirty="0">
                          <a:latin typeface="+mn-lt"/>
                        </a:rPr>
                        <a:t>-0.24~-0.60</a:t>
                      </a:r>
                    </a:p>
                  </a:txBody>
                  <a:tcPr anchor="ctr"/>
                </a:tc>
                <a:extLst>
                  <a:ext uri="{0D108BD9-81ED-4DB2-BD59-A6C34878D82A}">
                    <a16:rowId xmlns:a16="http://schemas.microsoft.com/office/drawing/2014/main" val="861415321"/>
                  </a:ext>
                </a:extLst>
              </a:tr>
            </a:tbl>
          </a:graphicData>
        </a:graphic>
      </p:graphicFrame>
      <p:sp>
        <p:nvSpPr>
          <p:cNvPr id="17" name="Rectangle 16">
            <a:extLst>
              <a:ext uri="{FF2B5EF4-FFF2-40B4-BE49-F238E27FC236}">
                <a16:creationId xmlns:a16="http://schemas.microsoft.com/office/drawing/2014/main" id="{D10A71C2-254B-1CC5-C1A1-758C0557F1F4}"/>
              </a:ext>
            </a:extLst>
          </p:cNvPr>
          <p:cNvSpPr/>
          <p:nvPr/>
        </p:nvSpPr>
        <p:spPr>
          <a:xfrm>
            <a:off x="6429076" y="4958857"/>
            <a:ext cx="2642070" cy="184666"/>
          </a:xfrm>
          <a:prstGeom prst="rect">
            <a:avLst/>
          </a:prstGeom>
        </p:spPr>
        <p:txBody>
          <a:bodyPr wrap="none">
            <a:spAutoFit/>
          </a:bodyPr>
          <a:lstStyle/>
          <a:p>
            <a:r>
              <a:rPr lang="en-US" altLang="zh-CN" sz="600" dirty="0">
                <a:latin typeface="Times New Roman" panose="02020603050405020304" pitchFamily="18" charset="0"/>
                <a:ea typeface="Times New Roman" panose="02020603050405020304" pitchFamily="18" charset="0"/>
                <a:cs typeface="Times New Roman" panose="02020603050405020304" pitchFamily="18" charset="0"/>
              </a:rPr>
              <a:t>This</a:t>
            </a:r>
            <a:r>
              <a:rPr lang="zh-CN" altLang="en-US" sz="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600" dirty="0">
                <a:latin typeface="Times New Roman" panose="02020603050405020304" pitchFamily="18" charset="0"/>
                <a:ea typeface="Times New Roman" panose="02020603050405020304" pitchFamily="18" charset="0"/>
                <a:cs typeface="Times New Roman" panose="02020603050405020304" pitchFamily="18" charset="0"/>
              </a:rPr>
              <a:t>study</a:t>
            </a:r>
            <a:r>
              <a:rPr lang="zh-CN" altLang="en-US" sz="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600" dirty="0">
                <a:latin typeface="Times New Roman" panose="02020603050405020304" pitchFamily="18" charset="0"/>
                <a:ea typeface="Times New Roman" panose="02020603050405020304" pitchFamily="18" charset="0"/>
                <a:cs typeface="Times New Roman" panose="02020603050405020304" pitchFamily="18" charset="0"/>
              </a:rPr>
              <a:t>is</a:t>
            </a:r>
            <a:r>
              <a:rPr lang="zh-CN" altLang="en-US" sz="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600" dirty="0">
                <a:latin typeface="Times New Roman" panose="02020603050405020304" pitchFamily="18" charset="0"/>
                <a:ea typeface="Times New Roman" panose="02020603050405020304" pitchFamily="18" charset="0"/>
                <a:cs typeface="Times New Roman" panose="02020603050405020304" pitchFamily="18" charset="0"/>
              </a:rPr>
              <a:t>supported</a:t>
            </a:r>
            <a:r>
              <a:rPr lang="zh-CN" altLang="en-US" sz="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600" dirty="0">
                <a:latin typeface="Times New Roman" panose="02020603050405020304" pitchFamily="18" charset="0"/>
                <a:ea typeface="Times New Roman" panose="02020603050405020304" pitchFamily="18" charset="0"/>
                <a:cs typeface="Times New Roman" panose="02020603050405020304" pitchFamily="18" charset="0"/>
              </a:rPr>
              <a:t>by</a:t>
            </a:r>
            <a:r>
              <a:rPr lang="zh-CN" altLang="en-US" sz="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600" dirty="0">
                <a:latin typeface="Times New Roman" panose="02020603050405020304" pitchFamily="18" charset="0"/>
                <a:ea typeface="Times New Roman" panose="02020603050405020304" pitchFamily="18" charset="0"/>
                <a:cs typeface="Times New Roman" panose="02020603050405020304" pitchFamily="18" charset="0"/>
              </a:rPr>
              <a:t>the</a:t>
            </a:r>
            <a:r>
              <a:rPr lang="zh-CN" altLang="en-US" sz="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600" dirty="0" err="1">
                <a:latin typeface="Times New Roman" panose="02020603050405020304" pitchFamily="18" charset="0"/>
                <a:ea typeface="Times New Roman" panose="02020603050405020304" pitchFamily="18" charset="0"/>
                <a:cs typeface="Times New Roman" panose="02020603050405020304" pitchFamily="18" charset="0"/>
              </a:rPr>
              <a:t>EuroQoL</a:t>
            </a:r>
            <a:r>
              <a:rPr lang="zh-CN" altLang="en-US" sz="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600" dirty="0">
                <a:latin typeface="Times New Roman" panose="02020603050405020304" pitchFamily="18" charset="0"/>
                <a:ea typeface="Times New Roman" panose="02020603050405020304" pitchFamily="18" charset="0"/>
                <a:cs typeface="Times New Roman" panose="02020603050405020304" pitchFamily="18" charset="0"/>
              </a:rPr>
              <a:t>Research</a:t>
            </a:r>
            <a:r>
              <a:rPr lang="zh-CN" altLang="en-US" sz="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600" dirty="0">
                <a:latin typeface="Times New Roman" panose="02020603050405020304" pitchFamily="18" charset="0"/>
                <a:ea typeface="Times New Roman" panose="02020603050405020304" pitchFamily="18" charset="0"/>
                <a:cs typeface="Times New Roman" panose="02020603050405020304" pitchFamily="18" charset="0"/>
              </a:rPr>
              <a:t>Foundation</a:t>
            </a:r>
            <a:r>
              <a:rPr lang="zh-CN" altLang="en-US" sz="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600" dirty="0">
                <a:latin typeface="Times New Roman" panose="02020603050405020304" pitchFamily="18" charset="0"/>
                <a:ea typeface="Times New Roman" panose="02020603050405020304" pitchFamily="18" charset="0"/>
                <a:cs typeface="Times New Roman" panose="02020603050405020304" pitchFamily="18" charset="0"/>
              </a:rPr>
              <a:t>(ID:</a:t>
            </a:r>
            <a:r>
              <a:rPr lang="zh-CN" altLang="en-US" sz="6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600" dirty="0">
                <a:latin typeface="Times New Roman" panose="02020603050405020304" pitchFamily="18" charset="0"/>
                <a:ea typeface="Times New Roman" panose="02020603050405020304" pitchFamily="18" charset="0"/>
                <a:cs typeface="Times New Roman" panose="02020603050405020304" pitchFamily="18" charset="0"/>
              </a:rPr>
              <a:t>85-2020RA)</a:t>
            </a:r>
            <a:endParaRPr lang="en-GB" sz="600" dirty="0">
              <a:latin typeface="Times New Roman" panose="02020603050405020304" pitchFamily="18" charset="0"/>
              <a:cs typeface="Times New Roman" panose="02020603050405020304" pitchFamily="18" charset="0"/>
            </a:endParaRPr>
          </a:p>
        </p:txBody>
      </p:sp>
      <p:cxnSp>
        <p:nvCxnSpPr>
          <p:cNvPr id="18" name="Straight Connector 17">
            <a:extLst>
              <a:ext uri="{FF2B5EF4-FFF2-40B4-BE49-F238E27FC236}">
                <a16:creationId xmlns:a16="http://schemas.microsoft.com/office/drawing/2014/main" id="{7C062894-7E11-9462-A902-D723CFA8A3C0}"/>
              </a:ext>
            </a:extLst>
          </p:cNvPr>
          <p:cNvCxnSpPr/>
          <p:nvPr/>
        </p:nvCxnSpPr>
        <p:spPr>
          <a:xfrm>
            <a:off x="6506453" y="4980773"/>
            <a:ext cx="2467233" cy="0"/>
          </a:xfrm>
          <a:prstGeom prst="line">
            <a:avLst/>
          </a:prstGeom>
        </p:spPr>
        <p:style>
          <a:lnRef idx="1">
            <a:schemeClr val="accent2"/>
          </a:lnRef>
          <a:fillRef idx="0">
            <a:schemeClr val="accent2"/>
          </a:fillRef>
          <a:effectRef idx="0">
            <a:schemeClr val="accent2"/>
          </a:effectRef>
          <a:fontRef idx="minor">
            <a:schemeClr val="tx1"/>
          </a:fontRef>
        </p:style>
      </p:cxnSp>
      <p:sp>
        <p:nvSpPr>
          <p:cNvPr id="21" name="Rectangle 20">
            <a:extLst>
              <a:ext uri="{FF2B5EF4-FFF2-40B4-BE49-F238E27FC236}">
                <a16:creationId xmlns:a16="http://schemas.microsoft.com/office/drawing/2014/main" id="{AD9AD7D5-D85F-D2DE-9B7A-13D40D96713A}"/>
              </a:ext>
            </a:extLst>
          </p:cNvPr>
          <p:cNvSpPr/>
          <p:nvPr/>
        </p:nvSpPr>
        <p:spPr>
          <a:xfrm>
            <a:off x="3081883" y="1048594"/>
            <a:ext cx="616526" cy="477054"/>
          </a:xfrm>
          <a:prstGeom prst="rect">
            <a:avLst/>
          </a:prstGeom>
        </p:spPr>
        <p:txBody>
          <a:bodyPr wrap="square">
            <a:spAutoFit/>
          </a:bodyPr>
          <a:lstStyle/>
          <a:p>
            <a:pPr marL="47625" indent="-47625">
              <a:buFont typeface="Wingdings" pitchFamily="2" charset="2"/>
              <a:buChar char="§"/>
            </a:pPr>
            <a:r>
              <a:rPr lang="en-US" altLang="zh-CN" sz="500" dirty="0">
                <a:latin typeface="Times New Roman" panose="02020603050405020304" pitchFamily="18" charset="0"/>
                <a:ea typeface="Times New Roman" panose="02020603050405020304" pitchFamily="18" charset="0"/>
                <a:cs typeface="Times New Roman" panose="02020603050405020304" pitchFamily="18" charset="0"/>
              </a:rPr>
              <a:t>Correlations</a:t>
            </a:r>
            <a:r>
              <a:rPr lang="zh-CN" altLang="en-US" sz="5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ea typeface="Times New Roman" panose="02020603050405020304" pitchFamily="18" charset="0"/>
                <a:cs typeface="Times New Roman" panose="02020603050405020304" pitchFamily="18" charset="0"/>
              </a:rPr>
              <a:t>between</a:t>
            </a:r>
            <a:r>
              <a:rPr lang="zh-CN" altLang="en-US" sz="5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ea typeface="Times New Roman" panose="02020603050405020304" pitchFamily="18" charset="0"/>
                <a:cs typeface="Times New Roman" panose="02020603050405020304" pitchFamily="18" charset="0"/>
              </a:rPr>
              <a:t>the</a:t>
            </a:r>
            <a:r>
              <a:rPr lang="zh-CN" altLang="en-US" sz="5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ea typeface="Times New Roman" panose="02020603050405020304" pitchFamily="18" charset="0"/>
                <a:cs typeface="Times New Roman" panose="02020603050405020304" pitchFamily="18" charset="0"/>
              </a:rPr>
              <a:t>EQ-5D-Y,</a:t>
            </a:r>
            <a:r>
              <a:rPr lang="zh-CN" altLang="en-US" sz="5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ea typeface="Times New Roman" panose="02020603050405020304" pitchFamily="18" charset="0"/>
                <a:cs typeface="Times New Roman" panose="02020603050405020304" pitchFamily="18" charset="0"/>
              </a:rPr>
              <a:t>CHU-9D,</a:t>
            </a:r>
            <a:r>
              <a:rPr lang="zh-CN" altLang="en-US" sz="5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500" dirty="0">
                <a:latin typeface="Times New Roman" panose="02020603050405020304" pitchFamily="18" charset="0"/>
                <a:ea typeface="Times New Roman" panose="02020603050405020304" pitchFamily="18" charset="0"/>
                <a:cs typeface="Times New Roman" panose="02020603050405020304" pitchFamily="18" charset="0"/>
              </a:rPr>
              <a:t>and</a:t>
            </a:r>
            <a:r>
              <a:rPr lang="zh-CN" altLang="en-US" sz="500" dirty="0">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500" dirty="0" err="1">
                <a:latin typeface="Times New Roman" panose="02020603050405020304" pitchFamily="18" charset="0"/>
                <a:ea typeface="Times New Roman" panose="02020603050405020304" pitchFamily="18" charset="0"/>
                <a:cs typeface="Times New Roman" panose="02020603050405020304" pitchFamily="18" charset="0"/>
              </a:rPr>
              <a:t>PedsQL</a:t>
            </a:r>
            <a:endParaRPr lang="en-GB" sz="5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283307FC-E5DD-4B48-85C2-25D9E484C770}"/>
              </a:ext>
            </a:extLst>
          </p:cNvPr>
          <p:cNvSpPr/>
          <p:nvPr/>
        </p:nvSpPr>
        <p:spPr>
          <a:xfrm>
            <a:off x="6080339" y="966083"/>
            <a:ext cx="2850643" cy="523220"/>
          </a:xfrm>
          <a:prstGeom prst="rect">
            <a:avLst/>
          </a:prstGeom>
        </p:spPr>
        <p:txBody>
          <a:bodyPr wrap="square">
            <a:spAutoFit/>
          </a:bodyPr>
          <a:lstStyle/>
          <a:p>
            <a:r>
              <a:rPr lang="en-US" sz="700" dirty="0">
                <a:latin typeface="Times New Roman" panose="02020603050405020304" pitchFamily="18" charset="0"/>
                <a:cs typeface="Times New Roman" panose="02020603050405020304" pitchFamily="18" charset="0"/>
              </a:rPr>
              <a:t>to 0.65 for 3L, 0.31 to 0.56 for 5L, and 0.17 to 0.74 for CHU-9D, confirmed the good test-retest reliability of the EQ-5D-Y and CHU-9D. Both Y-3L and Y-5L</a:t>
            </a:r>
            <a:r>
              <a:rPr lang="en-US" sz="700" dirty="0">
                <a:latin typeface="Times New Roman" panose="02020603050405020304" pitchFamily="18" charset="0"/>
                <a:ea typeface="Times New Roman" panose="02020603050405020304" pitchFamily="18" charset="0"/>
                <a:cs typeface="Times New Roman" panose="02020603050405020304" pitchFamily="18" charset="0"/>
              </a:rPr>
              <a:t> showed a better known-group validity than CHU-9D in differentiating patients in different risk groups. </a:t>
            </a:r>
            <a:endParaRPr lang="en-US" sz="1600" dirty="0"/>
          </a:p>
        </p:txBody>
      </p:sp>
    </p:spTree>
    <p:extLst>
      <p:ext uri="{BB962C8B-B14F-4D97-AF65-F5344CB8AC3E}">
        <p14:creationId xmlns:p14="http://schemas.microsoft.com/office/powerpoint/2010/main" val="32275627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1129</TotalTime>
  <Words>784</Words>
  <Application>Microsoft Office PowerPoint</Application>
  <PresentationFormat>On-screen Show (16:9)</PresentationFormat>
  <Paragraphs>171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XU, Richard [RS]</dc:creator>
  <cp:lastModifiedBy>Mandy van Reenen</cp:lastModifiedBy>
  <cp:revision>21</cp:revision>
  <dcterms:created xsi:type="dcterms:W3CDTF">2022-04-29T06:51:19Z</dcterms:created>
  <dcterms:modified xsi:type="dcterms:W3CDTF">2022-07-04T14:08:54Z</dcterms:modified>
</cp:coreProperties>
</file>