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28952825" cy="16286163"/>
  <p:notesSz cx="6797675" cy="9928225"/>
  <p:defaultTextStyle>
    <a:defPPr>
      <a:defRPr lang="de-DE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BBBEC01-55D9-4D6C-928E-6A74DF0CA2DC}">
          <p14:sldIdLst/>
        </p14:section>
        <p14:section name="Bibliotheksfolien" id="{B5456638-CEA3-4AB3-B3DA-31EEAD06EC7E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0DBDB"/>
    <a:srgbClr val="FFFFCC"/>
    <a:srgbClr val="76C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4660"/>
  </p:normalViewPr>
  <p:slideViewPr>
    <p:cSldViewPr snapToGrid="0">
      <p:cViewPr varScale="1">
        <p:scale>
          <a:sx n="28" d="100"/>
          <a:sy n="28" d="100"/>
        </p:scale>
        <p:origin x="88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0"/>
    </p:cViewPr>
  </p:sorterViewPr>
  <p:notesViewPr>
    <p:cSldViewPr snapToGrid="0" showGuides="1">
      <p:cViewPr varScale="1">
        <p:scale>
          <a:sx n="46" d="100"/>
          <a:sy n="46" d="100"/>
        </p:scale>
        <p:origin x="273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7027AE-BB68-4933-B9A7-198F9CBCED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E1E8C7-48C1-40D8-AF14-444A4D9855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9AEA2501-4AF2-4B94-A0B1-A2534647142E}" type="datetimeFigureOut">
              <a:rPr lang="de-DE" smtClean="0"/>
              <a:t>18.07.2022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0DDE96-D618-4159-8604-2083FCF8B6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BBE151-4E9D-464E-ABBC-F973D1AB76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34293096-B7E1-42FE-902F-57B192145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544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835B8DB5-F2DE-4622-B153-7CD61044C48A}" type="datetimeFigureOut">
              <a:rPr lang="de-DE" smtClean="0"/>
              <a:t>18.07.2022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0DD2EB54-0DA7-4B66-9962-254FB6A06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.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">
            <a:extLst>
              <a:ext uri="{FF2B5EF4-FFF2-40B4-BE49-F238E27FC236}">
                <a16:creationId xmlns:a16="http://schemas.microsoft.com/office/drawing/2014/main" id="{6C457AA2-FD02-4606-97A2-DDBBA03283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35884" y="383592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2" name="Inhaltsplatzhalter">
            <a:extLst>
              <a:ext uri="{FF2B5EF4-FFF2-40B4-BE49-F238E27FC236}">
                <a16:creationId xmlns:a16="http://schemas.microsoft.com/office/drawing/2014/main" id="{4CAB1866-DE23-024C-8EFB-0A91697D8BB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31629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5" name="Inhaltsplatzhalter">
            <a:extLst>
              <a:ext uri="{FF2B5EF4-FFF2-40B4-BE49-F238E27FC236}">
                <a16:creationId xmlns:a16="http://schemas.microsoft.com/office/drawing/2014/main" id="{18D1227F-3BEE-4140-A7BC-ECE6BF1979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6840140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24917400" y="335382"/>
            <a:ext cx="3200400" cy="129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669" y="205798"/>
            <a:ext cx="1998785" cy="15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54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804" userDrawn="1">
          <p15:clr>
            <a:srgbClr val="FBAE40"/>
          </p15:clr>
        </p15:guide>
        <p15:guide id="2" orient="horz" pos="1221" userDrawn="1">
          <p15:clr>
            <a:srgbClr val="FBAE40"/>
          </p15:clr>
        </p15:guide>
        <p15:guide id="3" pos="1138" userDrawn="1">
          <p15:clr>
            <a:srgbClr val="FBAE40"/>
          </p15:clr>
        </p15:guide>
        <p15:guide id="4" pos="17100" userDrawn="1">
          <p15:clr>
            <a:srgbClr val="FBAE40"/>
          </p15:clr>
        </p15:guide>
        <p15:guide id="5" pos="9372" userDrawn="1">
          <p15:clr>
            <a:srgbClr val="FBAE40"/>
          </p15:clr>
        </p15:guide>
        <p15:guide id="6" orient="horz" pos="56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Var.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">
            <a:extLst>
              <a:ext uri="{FF2B5EF4-FFF2-40B4-BE49-F238E27FC236}">
                <a16:creationId xmlns:a16="http://schemas.microsoft.com/office/drawing/2014/main" id="{6C457AA2-FD02-4606-97A2-DDBBA03283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35884" y="383592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2" name="Inhaltsplatzhalter">
            <a:extLst>
              <a:ext uri="{FF2B5EF4-FFF2-40B4-BE49-F238E27FC236}">
                <a16:creationId xmlns:a16="http://schemas.microsoft.com/office/drawing/2014/main" id="{4CAB1866-DE23-024C-8EFB-0A91697D8BB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31629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5" name="Inhaltsplatzhalter">
            <a:extLst>
              <a:ext uri="{FF2B5EF4-FFF2-40B4-BE49-F238E27FC236}">
                <a16:creationId xmlns:a16="http://schemas.microsoft.com/office/drawing/2014/main" id="{18D1227F-3BEE-4140-A7BC-ECE6BF1979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6840140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</p:spTree>
    <p:extLst>
      <p:ext uri="{BB962C8B-B14F-4D97-AF65-F5344CB8AC3E}">
        <p14:creationId xmlns:p14="http://schemas.microsoft.com/office/powerpoint/2010/main" val="3261213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804" userDrawn="1">
          <p15:clr>
            <a:srgbClr val="FBAE40"/>
          </p15:clr>
        </p15:guide>
        <p15:guide id="2" orient="horz" pos="1221" userDrawn="1">
          <p15:clr>
            <a:srgbClr val="FBAE40"/>
          </p15:clr>
        </p15:guide>
        <p15:guide id="3" pos="1138" userDrawn="1">
          <p15:clr>
            <a:srgbClr val="FBAE40"/>
          </p15:clr>
        </p15:guide>
        <p15:guide id="4" pos="17100" userDrawn="1">
          <p15:clr>
            <a:srgbClr val="FBAE40"/>
          </p15:clr>
        </p15:guide>
        <p15:guide id="5" pos="9372" userDrawn="1">
          <p15:clr>
            <a:srgbClr val="FBAE40"/>
          </p15:clr>
        </p15:guide>
        <p15:guide id="6" orient="horz" pos="56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 Var.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">
            <a:extLst>
              <a:ext uri="{FF2B5EF4-FFF2-40B4-BE49-F238E27FC236}">
                <a16:creationId xmlns:a16="http://schemas.microsoft.com/office/drawing/2014/main" id="{6C457AA2-FD02-4606-97A2-DDBBA03283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35884" y="383592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2" name="Inhaltsplatzhalter">
            <a:extLst>
              <a:ext uri="{FF2B5EF4-FFF2-40B4-BE49-F238E27FC236}">
                <a16:creationId xmlns:a16="http://schemas.microsoft.com/office/drawing/2014/main" id="{4CAB1866-DE23-024C-8EFB-0A91697D8BB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31629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5" name="Inhaltsplatzhalter">
            <a:extLst>
              <a:ext uri="{FF2B5EF4-FFF2-40B4-BE49-F238E27FC236}">
                <a16:creationId xmlns:a16="http://schemas.microsoft.com/office/drawing/2014/main" id="{18D1227F-3BEE-4140-A7BC-ECE6BF1979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6840140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</p:spTree>
    <p:extLst>
      <p:ext uri="{BB962C8B-B14F-4D97-AF65-F5344CB8AC3E}">
        <p14:creationId xmlns:p14="http://schemas.microsoft.com/office/powerpoint/2010/main" val="11109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804" userDrawn="1">
          <p15:clr>
            <a:srgbClr val="FBAE40"/>
          </p15:clr>
        </p15:guide>
        <p15:guide id="2" orient="horz" pos="1221" userDrawn="1">
          <p15:clr>
            <a:srgbClr val="FBAE40"/>
          </p15:clr>
        </p15:guide>
        <p15:guide id="3" pos="1138" userDrawn="1">
          <p15:clr>
            <a:srgbClr val="FBAE40"/>
          </p15:clr>
        </p15:guide>
        <p15:guide id="4" pos="17100" userDrawn="1">
          <p15:clr>
            <a:srgbClr val="FBAE40"/>
          </p15:clr>
        </p15:guide>
        <p15:guide id="5" pos="9372" userDrawn="1">
          <p15:clr>
            <a:srgbClr val="FBAE40"/>
          </p15:clr>
        </p15:guide>
        <p15:guide id="6" orient="horz" pos="56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gieanweisung">
            <a:extLst>
              <a:ext uri="{FF2B5EF4-FFF2-40B4-BE49-F238E27FC236}">
                <a16:creationId xmlns:a16="http://schemas.microsoft.com/office/drawing/2014/main" id="{4290DD47-B785-4CD4-A4AC-7DCC4E1028A7}"/>
              </a:ext>
            </a:extLst>
          </p:cNvPr>
          <p:cNvGrpSpPr/>
          <p:nvPr userDrawn="1"/>
        </p:nvGrpSpPr>
        <p:grpSpPr>
          <a:xfrm>
            <a:off x="-5136340" y="-1053709"/>
            <a:ext cx="39237825" cy="18314909"/>
            <a:chOff x="-2043778" y="-419265"/>
            <a:chExt cx="15612946" cy="7287402"/>
          </a:xfrm>
        </p:grpSpPr>
        <p:sp>
          <p:nvSpPr>
            <p:cNvPr id="8" name="Zurücksetzen">
              <a:extLst>
                <a:ext uri="{FF2B5EF4-FFF2-40B4-BE49-F238E27FC236}">
                  <a16:creationId xmlns:a16="http://schemas.microsoft.com/office/drawing/2014/main" id="{5D04AC11-CD73-46C7-B1C5-5FBA2BFCC9E6}"/>
                </a:ext>
              </a:extLst>
            </p:cNvPr>
            <p:cNvSpPr txBox="1"/>
            <p:nvPr userDrawn="1"/>
          </p:nvSpPr>
          <p:spPr>
            <a:xfrm rot="10800000" flipH="1" flipV="1">
              <a:off x="11661168" y="2322606"/>
              <a:ext cx="1908000" cy="86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" name="Layoutwechsel">
              <a:extLst>
                <a:ext uri="{FF2B5EF4-FFF2-40B4-BE49-F238E27FC236}">
                  <a16:creationId xmlns:a16="http://schemas.microsoft.com/office/drawing/2014/main" id="{F5FDC41D-A27E-4D7D-8BE9-D3916140D235}"/>
                </a:ext>
              </a:extLst>
            </p:cNvPr>
            <p:cNvSpPr txBox="1"/>
            <p:nvPr userDrawn="1"/>
          </p:nvSpPr>
          <p:spPr>
            <a:xfrm rot="10800000" flipH="1" flipV="1">
              <a:off x="11661168" y="3289294"/>
              <a:ext cx="1908000" cy="64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4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0" name="Text // Listenebene erhöhen">
              <a:extLst>
                <a:ext uri="{FF2B5EF4-FFF2-40B4-BE49-F238E27FC236}">
                  <a16:creationId xmlns:a16="http://schemas.microsoft.com/office/drawing/2014/main" id="{74A22E77-70F8-4D08-967A-6335D6A9FE43}"/>
                </a:ext>
              </a:extLst>
            </p:cNvPr>
            <p:cNvSpPr txBox="1"/>
            <p:nvPr userDrawn="1"/>
          </p:nvSpPr>
          <p:spPr>
            <a:xfrm>
              <a:off x="-1837623" y="3455961"/>
              <a:ext cx="900000" cy="43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12" name="Text // Listenebene verringern">
              <a:extLst>
                <a:ext uri="{FF2B5EF4-FFF2-40B4-BE49-F238E27FC236}">
                  <a16:creationId xmlns:a16="http://schemas.microsoft.com/office/drawing/2014/main" id="{4E9247FD-9F63-48EE-B041-81D66D6608B4}"/>
                </a:ext>
              </a:extLst>
            </p:cNvPr>
            <p:cNvSpPr txBox="1"/>
            <p:nvPr userDrawn="1"/>
          </p:nvSpPr>
          <p:spPr>
            <a:xfrm>
              <a:off x="-1837623" y="3923797"/>
              <a:ext cx="900000" cy="46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13" name="Listenebenen">
              <a:extLst>
                <a:ext uri="{FF2B5EF4-FFF2-40B4-BE49-F238E27FC236}">
                  <a16:creationId xmlns:a16="http://schemas.microsoft.com/office/drawing/2014/main" id="{D545A7B1-AB50-46ED-8C45-329A3C27948F}"/>
                </a:ext>
              </a:extLst>
            </p:cNvPr>
            <p:cNvSpPr txBox="1"/>
            <p:nvPr userDrawn="1"/>
          </p:nvSpPr>
          <p:spPr>
            <a:xfrm rot="10800000" flipH="1" flipV="1">
              <a:off x="-2043778" y="2322605"/>
              <a:ext cx="1908000" cy="10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im Menü über: </a:t>
              </a:r>
              <a:br>
                <a:rPr lang="de-DE" sz="14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14" name="Bild // Listenebene verringern">
              <a:extLst>
                <a:ext uri="{FF2B5EF4-FFF2-40B4-BE49-F238E27FC236}">
                  <a16:creationId xmlns:a16="http://schemas.microsoft.com/office/drawing/2014/main" id="{FB3E84C7-29EC-4620-AED2-444AE7D6B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9222" y="3991130"/>
              <a:ext cx="720000" cy="333335"/>
            </a:xfrm>
            <a:prstGeom prst="rect">
              <a:avLst/>
            </a:prstGeom>
          </p:spPr>
        </p:pic>
        <p:pic>
          <p:nvPicPr>
            <p:cNvPr id="15" name="Bild // Listenebene erhöhen">
              <a:extLst>
                <a:ext uri="{FF2B5EF4-FFF2-40B4-BE49-F238E27FC236}">
                  <a16:creationId xmlns:a16="http://schemas.microsoft.com/office/drawing/2014/main" id="{745BCE55-C564-4CE0-A049-9F76AB398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9222" y="3505294"/>
              <a:ext cx="720000" cy="333335"/>
            </a:xfrm>
            <a:prstGeom prst="rect">
              <a:avLst/>
            </a:prstGeom>
          </p:spPr>
        </p:pic>
        <p:sp>
          <p:nvSpPr>
            <p:cNvPr id="16" name="Fußzeile">
              <a:extLst>
                <a:ext uri="{FF2B5EF4-FFF2-40B4-BE49-F238E27FC236}">
                  <a16:creationId xmlns:a16="http://schemas.microsoft.com/office/drawing/2014/main" id="{5C922DC7-457E-4F80-AD7B-C6061E554810}"/>
                </a:ext>
              </a:extLst>
            </p:cNvPr>
            <p:cNvSpPr txBox="1"/>
            <p:nvPr userDrawn="1"/>
          </p:nvSpPr>
          <p:spPr>
            <a:xfrm rot="10800000" flipH="1" flipV="1">
              <a:off x="719138" y="6652137"/>
              <a:ext cx="10082212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Menü &gt; Einfügen &gt; Text &gt; Kopf- und Fußzeile</a:t>
              </a:r>
            </a:p>
          </p:txBody>
        </p: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B3455C3B-2EFE-4ACC-8332-4486BC612559}"/>
                </a:ext>
              </a:extLst>
            </p:cNvPr>
            <p:cNvSpPr txBox="1"/>
            <p:nvPr userDrawn="1"/>
          </p:nvSpPr>
          <p:spPr>
            <a:xfrm rot="10800000" flipH="1" flipV="1">
              <a:off x="720594" y="-419265"/>
              <a:ext cx="10080753" cy="25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Führungslinien anzeigen: 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Menü &gt; Ansicht &gt; Anzeigen &gt; 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6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/>
  <p:txStyles>
    <p:titleStyle>
      <a:lvl1pPr marL="0" indent="0" algn="l" defTabSz="91440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9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4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4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88002" indent="-288002" algn="l" defTabSz="914404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2" indent="-288002" algn="l" defTabSz="914404" rtl="0" eaLnBrk="1" latinLnBrk="0" hangingPunct="1">
        <a:lnSpc>
          <a:spcPct val="90000"/>
        </a:lnSpc>
        <a:spcBef>
          <a:spcPts val="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2" indent="-288002" algn="l" defTabSz="914404" rtl="0" eaLnBrk="1" latinLnBrk="0" hangingPunct="1">
        <a:lnSpc>
          <a:spcPct val="90000"/>
        </a:lnSpc>
        <a:spcBef>
          <a:spcPts val="0"/>
        </a:spcBef>
        <a:buClr>
          <a:schemeClr val="accent6"/>
        </a:buClr>
        <a:buSzPct val="100000"/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2" indent="-288002" algn="l" defTabSz="914404" rtl="0" eaLnBrk="1" latinLnBrk="0" hangingPunct="1">
        <a:lnSpc>
          <a:spcPct val="90000"/>
        </a:lnSpc>
        <a:spcBef>
          <a:spcPts val="0"/>
        </a:spcBef>
        <a:buClr>
          <a:schemeClr val="bg2"/>
        </a:buClr>
        <a:buSzPct val="100000"/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2" indent="-288002" algn="l" defTabSz="914404" rtl="0" eaLnBrk="1" latinLnBrk="0" hangingPunct="1">
        <a:lnSpc>
          <a:spcPct val="90000"/>
        </a:lnSpc>
        <a:spcBef>
          <a:spcPts val="0"/>
        </a:spcBef>
        <a:buClrTx/>
        <a:buSzPct val="100000"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4" indent="-648004" algn="l" defTabSz="914404" rtl="0" eaLnBrk="1" latinLnBrk="0" hangingPunct="1">
        <a:lnSpc>
          <a:spcPct val="90000"/>
        </a:lnSpc>
        <a:spcBef>
          <a:spcPts val="2400"/>
        </a:spcBef>
        <a:spcAft>
          <a:spcPts val="0"/>
        </a:spcAft>
        <a:buClr>
          <a:schemeClr val="accent6"/>
        </a:buClr>
        <a:buSzPct val="143000"/>
        <a:buFontTx/>
        <a:buBlip>
          <a:blip r:embed="rId7"/>
        </a:buBlip>
        <a:defRPr sz="3000" kern="1200" baseline="38000">
          <a:solidFill>
            <a:schemeClr val="tx1"/>
          </a:solidFill>
          <a:latin typeface="+mn-lt"/>
          <a:ea typeface="+mn-ea"/>
          <a:cs typeface="+mn-cs"/>
        </a:defRPr>
      </a:lvl8pPr>
      <a:lvl9pPr marL="648004" indent="-648004" algn="l" defTabSz="914404" rtl="0" eaLnBrk="1" latinLnBrk="0" hangingPunct="1">
        <a:lnSpc>
          <a:spcPct val="90000"/>
        </a:lnSpc>
        <a:spcBef>
          <a:spcPts val="2400"/>
        </a:spcBef>
        <a:spcAft>
          <a:spcPts val="1200"/>
        </a:spcAft>
        <a:buClr>
          <a:schemeClr val="accent6"/>
        </a:buClr>
        <a:buSzPct val="143000"/>
        <a:buFontTx/>
        <a:buBlip>
          <a:blip r:embed="rId7"/>
        </a:buBlip>
        <a:defRPr sz="3000" kern="1200" baseline="38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2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4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6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8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0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2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4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6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/>
          <p:cNvSpPr/>
          <p:nvPr/>
        </p:nvSpPr>
        <p:spPr>
          <a:xfrm>
            <a:off x="8750540" y="1897399"/>
            <a:ext cx="19595861" cy="117247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969" y="-2239633"/>
            <a:ext cx="211860" cy="196604"/>
          </a:xfrm>
        </p:spPr>
      </p:pic>
      <p:pic>
        <p:nvPicPr>
          <p:cNvPr id="12" name="Inhaltsplatzhalter 11"/>
          <p:cNvPicPr>
            <a:picLocks noGrp="1" noChangeAspect="1"/>
          </p:cNvPicPr>
          <p:nvPr>
            <p:ph sz="quarter" idx="2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744" y="-2239633"/>
            <a:ext cx="211860" cy="196604"/>
          </a:xfrm>
        </p:spPr>
      </p:pic>
      <p:pic>
        <p:nvPicPr>
          <p:cNvPr id="13" name="Inhaltsplatzhalter 12"/>
          <p:cNvPicPr>
            <a:picLocks noGrp="1" noChangeAspect="1"/>
          </p:cNvPicPr>
          <p:nvPr>
            <p:ph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74" y="-2239633"/>
            <a:ext cx="211860" cy="196604"/>
          </a:xfrm>
        </p:spPr>
      </p:pic>
      <p:sp>
        <p:nvSpPr>
          <p:cNvPr id="10" name="Rechteck 9"/>
          <p:cNvSpPr/>
          <p:nvPr/>
        </p:nvSpPr>
        <p:spPr>
          <a:xfrm>
            <a:off x="9716" y="9660"/>
            <a:ext cx="25845874" cy="138499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3600" b="1" dirty="0"/>
              <a:t>Factors influencing Health-related Quality of Life of </a:t>
            </a:r>
            <a:r>
              <a:rPr lang="en-GB" sz="3600" b="1" dirty="0" smtClean="0"/>
              <a:t>Patients with </a:t>
            </a:r>
            <a:r>
              <a:rPr lang="en-GB" sz="3600" b="1" dirty="0"/>
              <a:t>rare spinocerebellar ataxias (SCA)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Niklas Weber</a:t>
            </a:r>
            <a:r>
              <a:rPr lang="en-US" sz="2400" dirty="0" smtClean="0"/>
              <a:t>, </a:t>
            </a:r>
            <a:r>
              <a:rPr lang="en-US" sz="2400" dirty="0" err="1" smtClean="0"/>
              <a:t>Maresa</a:t>
            </a:r>
            <a:r>
              <a:rPr lang="en-US" sz="2400" dirty="0" smtClean="0"/>
              <a:t> Buchholz, Anika </a:t>
            </a:r>
            <a:r>
              <a:rPr lang="en-US" sz="2400" dirty="0" err="1" smtClean="0"/>
              <a:t>Rädke</a:t>
            </a:r>
            <a:r>
              <a:rPr lang="en-US" sz="2400" dirty="0" smtClean="0"/>
              <a:t>, Bernhard </a:t>
            </a:r>
            <a:r>
              <a:rPr lang="en-US" sz="2400" dirty="0" err="1" smtClean="0"/>
              <a:t>Michalowsky</a:t>
            </a:r>
            <a:endParaRPr lang="en-US" sz="2000" baseline="30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i="1" dirty="0" smtClean="0"/>
              <a:t>German </a:t>
            </a:r>
            <a:r>
              <a:rPr lang="en-US" sz="1400" i="1" dirty="0"/>
              <a:t>Center for Neurodegenerative Diseases (DZNE), Rostock/ Greifswald, </a:t>
            </a:r>
            <a:r>
              <a:rPr lang="en-US" sz="1400" i="1" dirty="0" smtClean="0"/>
              <a:t>Germany</a:t>
            </a:r>
            <a:endParaRPr lang="de-DE" sz="1400" i="1" dirty="0"/>
          </a:p>
        </p:txBody>
      </p:sp>
      <p:sp>
        <p:nvSpPr>
          <p:cNvPr id="19" name="Textfeld 18"/>
          <p:cNvSpPr txBox="1"/>
          <p:nvPr/>
        </p:nvSpPr>
        <p:spPr>
          <a:xfrm>
            <a:off x="82533" y="3247317"/>
            <a:ext cx="378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2">
                    <a:lumMod val="50000"/>
                  </a:schemeClr>
                </a:solidFill>
              </a:rPr>
              <a:t>B A C K G R O U N D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80200" y="7406607"/>
            <a:ext cx="8300860" cy="6252994"/>
          </a:xfrm>
          <a:prstGeom prst="rect">
            <a:avLst/>
          </a:prstGeom>
          <a:solidFill>
            <a:srgbClr val="F2F2F2"/>
          </a:solidFill>
          <a:ln w="19050"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Data </a:t>
            </a:r>
            <a:r>
              <a:rPr lang="en-CA" sz="2800" b="1" dirty="0"/>
              <a:t>Set</a:t>
            </a:r>
            <a:r>
              <a:rPr lang="en-CA" sz="28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Patients </a:t>
            </a:r>
            <a:r>
              <a:rPr lang="en-CA" sz="2400" dirty="0"/>
              <a:t>with SCA 1,2,3 and 6 were recruited from the European integrated project on spinocerebellar ataxias (</a:t>
            </a:r>
            <a:r>
              <a:rPr lang="en-CA" sz="2400" b="1" dirty="0"/>
              <a:t>EUROSCA</a:t>
            </a:r>
            <a:r>
              <a:rPr lang="en-CA" sz="2400" dirty="0"/>
              <a:t>) and the European SCA3/ Machado-Joseph Diseases Initiative (</a:t>
            </a:r>
            <a:r>
              <a:rPr lang="en-CA" sz="2400" b="1" dirty="0"/>
              <a:t>ESMI</a:t>
            </a:r>
            <a:r>
              <a:rPr lang="en-CA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Sample </a:t>
            </a:r>
            <a:r>
              <a:rPr lang="de-DE" sz="2400" dirty="0" err="1"/>
              <a:t>of</a:t>
            </a:r>
            <a:r>
              <a:rPr lang="de-DE" sz="2400" dirty="0"/>
              <a:t> 344 </a:t>
            </a:r>
            <a:r>
              <a:rPr lang="en-CA" sz="2400" dirty="0"/>
              <a:t>patients with full </a:t>
            </a:r>
            <a:r>
              <a:rPr lang="en-CA" sz="2400" b="1" dirty="0"/>
              <a:t>baseline data were </a:t>
            </a:r>
            <a:r>
              <a:rPr lang="en-CA" sz="2400" b="1" dirty="0" smtClean="0"/>
              <a:t>included. </a:t>
            </a:r>
            <a:r>
              <a:rPr lang="en-CA" sz="2400" dirty="0" smtClean="0"/>
              <a:t>Patients </a:t>
            </a:r>
            <a:r>
              <a:rPr lang="en-CA" sz="2400" dirty="0"/>
              <a:t>completed a battery of </a:t>
            </a:r>
            <a:r>
              <a:rPr lang="en-CA" sz="2400" b="1" dirty="0" err="1"/>
              <a:t>HRQoL</a:t>
            </a:r>
            <a:r>
              <a:rPr lang="en-CA" sz="2400" b="1" dirty="0"/>
              <a:t> </a:t>
            </a:r>
            <a:r>
              <a:rPr lang="en-CA" sz="2400" dirty="0"/>
              <a:t>(</a:t>
            </a:r>
            <a:r>
              <a:rPr lang="en-CA" sz="2400" b="1" dirty="0"/>
              <a:t>EQ-5D-3L and EQ-VAS) </a:t>
            </a:r>
            <a:r>
              <a:rPr lang="en-CA" sz="2400" dirty="0"/>
              <a:t>and the following clinical questionnaires: </a:t>
            </a:r>
            <a:r>
              <a:rPr lang="de-DE" sz="2400" b="1" dirty="0"/>
              <a:t>SARA</a:t>
            </a:r>
            <a:r>
              <a:rPr lang="de-DE" sz="2400" dirty="0"/>
              <a:t> (</a:t>
            </a:r>
            <a:r>
              <a:rPr lang="de-DE" sz="2400" dirty="0" err="1"/>
              <a:t>Scale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Assessment </a:t>
            </a:r>
            <a:r>
              <a:rPr lang="de-DE" sz="2400" dirty="0" err="1"/>
              <a:t>and</a:t>
            </a:r>
            <a:r>
              <a:rPr lang="de-DE" sz="2400" dirty="0"/>
              <a:t> Rating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Ataxia</a:t>
            </a:r>
            <a:r>
              <a:rPr lang="de-DE" sz="2400" dirty="0"/>
              <a:t>, </a:t>
            </a:r>
            <a:r>
              <a:rPr lang="de-DE" sz="2400" b="1" dirty="0"/>
              <a:t>INAS</a:t>
            </a:r>
            <a:r>
              <a:rPr lang="de-DE" sz="2400" dirty="0"/>
              <a:t> (</a:t>
            </a:r>
            <a:r>
              <a:rPr lang="de-DE" sz="2400" dirty="0" err="1"/>
              <a:t>Inventory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Non-</a:t>
            </a:r>
            <a:r>
              <a:rPr lang="de-DE" sz="2400" dirty="0" err="1"/>
              <a:t>Ataxia</a:t>
            </a:r>
            <a:r>
              <a:rPr lang="de-DE" sz="2400" dirty="0"/>
              <a:t> </a:t>
            </a:r>
            <a:r>
              <a:rPr lang="de-DE" sz="2400" dirty="0" err="1"/>
              <a:t>Signs</a:t>
            </a:r>
            <a:r>
              <a:rPr lang="de-DE" sz="2400" dirty="0"/>
              <a:t>), </a:t>
            </a:r>
            <a:r>
              <a:rPr lang="de-DE" sz="2400" dirty="0" err="1"/>
              <a:t>depression</a:t>
            </a:r>
            <a:r>
              <a:rPr lang="de-DE" sz="2400" dirty="0"/>
              <a:t> </a:t>
            </a:r>
            <a:r>
              <a:rPr lang="de-DE" sz="2400" dirty="0" err="1"/>
              <a:t>severity</a:t>
            </a:r>
            <a:r>
              <a:rPr lang="en-CA" sz="2400" dirty="0"/>
              <a:t>:</a:t>
            </a:r>
            <a:r>
              <a:rPr lang="en-CA" sz="2400" b="1" dirty="0"/>
              <a:t> PHQ-9 </a:t>
            </a:r>
            <a:r>
              <a:rPr lang="en-CA" sz="2400" dirty="0"/>
              <a:t>(Patient Health Questionnaire 9), restless leg syndrome </a:t>
            </a:r>
            <a:r>
              <a:rPr lang="en-CA" sz="2400" b="1" dirty="0"/>
              <a:t>(RLS</a:t>
            </a:r>
            <a:r>
              <a:rPr lang="en-CA" sz="2400" b="1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CA" sz="2800" b="1" dirty="0" smtClean="0"/>
              <a:t>Statistical analysis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2400" b="1" dirty="0" smtClean="0"/>
              <a:t>EQ-5D-3L </a:t>
            </a:r>
            <a:r>
              <a:rPr lang="en-CA" sz="2400" b="1" dirty="0"/>
              <a:t>utility indices</a:t>
            </a:r>
            <a:r>
              <a:rPr lang="en-CA" sz="2400" dirty="0"/>
              <a:t> were calculated with the </a:t>
            </a:r>
            <a:r>
              <a:rPr lang="en-CA" sz="2400" b="1" dirty="0"/>
              <a:t>European value set</a:t>
            </a:r>
            <a:r>
              <a:rPr lang="en-CA" sz="2400" dirty="0"/>
              <a:t> (Greiner et al. 2003)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2400" b="1" dirty="0"/>
              <a:t>Multivariate regression models</a:t>
            </a:r>
            <a:r>
              <a:rPr lang="en-CA" sz="2400" dirty="0"/>
              <a:t> </a:t>
            </a:r>
            <a:r>
              <a:rPr lang="en-CA" sz="2400" b="1" dirty="0"/>
              <a:t>for the one-, two- and three-year follow-up </a:t>
            </a:r>
            <a:r>
              <a:rPr lang="en-CA" sz="2400" dirty="0"/>
              <a:t>were performed using </a:t>
            </a:r>
            <a:r>
              <a:rPr lang="en-CA" sz="2400" b="1" dirty="0"/>
              <a:t>multiple linear regression models </a:t>
            </a:r>
            <a:r>
              <a:rPr lang="en-CA" sz="2400" dirty="0"/>
              <a:t>adjusted for EQ-5D-3L baseline </a:t>
            </a:r>
            <a:r>
              <a:rPr lang="en-CA" sz="2400" dirty="0" smtClean="0"/>
              <a:t>index</a:t>
            </a:r>
            <a:endParaRPr lang="en-CA" sz="2000" dirty="0"/>
          </a:p>
        </p:txBody>
      </p:sp>
      <p:sp>
        <p:nvSpPr>
          <p:cNvPr id="22" name="Textfeld 21"/>
          <p:cNvSpPr txBox="1"/>
          <p:nvPr/>
        </p:nvSpPr>
        <p:spPr>
          <a:xfrm>
            <a:off x="180201" y="3821630"/>
            <a:ext cx="830086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CA" sz="2400" dirty="0"/>
              <a:t>Spinocerebellar Ataxias (SCA) are a group of </a:t>
            </a:r>
            <a:r>
              <a:rPr lang="en-CA" sz="2400" b="1" dirty="0"/>
              <a:t>autosomal dominant inherited disorders with a </a:t>
            </a:r>
            <a:r>
              <a:rPr lang="en-CA" sz="2400" dirty="0"/>
              <a:t>worldwide </a:t>
            </a:r>
            <a:r>
              <a:rPr lang="en-CA" sz="2400" b="1" dirty="0"/>
              <a:t>prevalence</a:t>
            </a:r>
            <a:r>
              <a:rPr lang="en-CA" sz="2400" dirty="0"/>
              <a:t> of </a:t>
            </a:r>
            <a:r>
              <a:rPr lang="en-CA" sz="2400" b="1" dirty="0"/>
              <a:t>3/100.000</a:t>
            </a:r>
            <a:endParaRPr lang="en-CA" sz="24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CA" sz="2400" dirty="0"/>
              <a:t>All SCAs share </a:t>
            </a:r>
            <a:r>
              <a:rPr lang="en-CA" sz="2400" b="1" dirty="0"/>
              <a:t>cerebellum degeneration</a:t>
            </a:r>
            <a:r>
              <a:rPr lang="en-CA" sz="2400" dirty="0"/>
              <a:t> and </a:t>
            </a:r>
            <a:r>
              <a:rPr lang="en-CA" sz="2400" b="1" dirty="0"/>
              <a:t>progressive neurodegenerative symptoms </a:t>
            </a:r>
            <a:r>
              <a:rPr lang="en-CA" sz="2400" dirty="0"/>
              <a:t>which cause </a:t>
            </a:r>
            <a:r>
              <a:rPr lang="en-GB" sz="2400" b="1" dirty="0"/>
              <a:t>severe physical disabilities and premature death</a:t>
            </a:r>
            <a:endParaRPr lang="en-CA" sz="2400" b="1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CA" sz="2400" dirty="0"/>
              <a:t>There is </a:t>
            </a:r>
            <a:r>
              <a:rPr lang="en-CA" sz="2400" b="1" dirty="0"/>
              <a:t>little knowledge on </a:t>
            </a:r>
            <a:r>
              <a:rPr lang="en-CA" sz="2400" b="1" dirty="0" err="1"/>
              <a:t>HRQoL</a:t>
            </a:r>
            <a:r>
              <a:rPr lang="en-CA" sz="2400" b="1" dirty="0"/>
              <a:t> progression </a:t>
            </a:r>
            <a:r>
              <a:rPr lang="en-CA" sz="2400" dirty="0"/>
              <a:t>and the </a:t>
            </a:r>
            <a:r>
              <a:rPr lang="en-CA" sz="2400" b="1" dirty="0"/>
              <a:t>impact of </a:t>
            </a:r>
            <a:r>
              <a:rPr lang="en-CA" sz="2400" dirty="0"/>
              <a:t>sociodemographic and clinical </a:t>
            </a:r>
            <a:r>
              <a:rPr lang="en-CA" sz="2400" b="1" dirty="0"/>
              <a:t>factors </a:t>
            </a:r>
            <a:r>
              <a:rPr lang="en-CA" sz="2400" dirty="0"/>
              <a:t>on patients’ </a:t>
            </a:r>
            <a:r>
              <a:rPr lang="en-CA" sz="2400" b="1" dirty="0" err="1"/>
              <a:t>HRQoL</a:t>
            </a:r>
            <a:r>
              <a:rPr lang="en-CA" sz="2400" b="1" dirty="0"/>
              <a:t> in these rare </a:t>
            </a:r>
            <a:r>
              <a:rPr lang="en-CA" sz="2400" b="1" dirty="0" smtClean="0"/>
              <a:t>diseases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59041" y="1819991"/>
            <a:ext cx="8322019" cy="1384995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To assess the impact of sociodemographic and clinical factors on the progression of SCA patients’ </a:t>
            </a:r>
            <a:r>
              <a:rPr lang="en-GB" sz="2800" b="1" dirty="0" err="1">
                <a:solidFill>
                  <a:schemeClr val="bg1"/>
                </a:solidFill>
              </a:rPr>
              <a:t>HRQoL</a:t>
            </a:r>
            <a:r>
              <a:rPr lang="en-GB" sz="2800" b="1" dirty="0">
                <a:solidFill>
                  <a:schemeClr val="bg1"/>
                </a:solidFill>
              </a:rPr>
              <a:t> using the EQ-5D-3L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639722" y="1316056"/>
            <a:ext cx="433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2">
                    <a:lumMod val="50000"/>
                  </a:schemeClr>
                </a:solidFill>
              </a:rPr>
              <a:t>R E S U L T S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59079" y="6879138"/>
            <a:ext cx="579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2">
                    <a:lumMod val="50000"/>
                  </a:schemeClr>
                </a:solidFill>
              </a:rPr>
              <a:t>M E T H O D S 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09233" y="1309535"/>
            <a:ext cx="374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2">
                    <a:lumMod val="50000"/>
                  </a:schemeClr>
                </a:solidFill>
              </a:rPr>
              <a:t>O B J E C T I V E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8856537" y="1931968"/>
            <a:ext cx="19489864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b="1" dirty="0" smtClean="0"/>
              <a:t>EQ-5D-3L </a:t>
            </a:r>
            <a:r>
              <a:rPr lang="en-GB" sz="2400" b="1" dirty="0"/>
              <a:t>indices decreased </a:t>
            </a:r>
            <a:r>
              <a:rPr lang="en-GB" sz="2400" b="1" dirty="0" smtClean="0"/>
              <a:t>significantly </a:t>
            </a:r>
            <a:r>
              <a:rPr lang="en-GB" sz="2400" dirty="0" smtClean="0"/>
              <a:t>and steadily </a:t>
            </a:r>
            <a:r>
              <a:rPr lang="en-GB" sz="2400" b="1" dirty="0" smtClean="0"/>
              <a:t>over time </a:t>
            </a:r>
            <a:r>
              <a:rPr lang="en-GB" sz="2400" dirty="0" smtClean="0"/>
              <a:t>– the EQ VAS did not constantly demonstrate significant changes.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dirty="0" smtClean="0"/>
              <a:t>higher </a:t>
            </a:r>
            <a:r>
              <a:rPr lang="en-GB" sz="2400" b="1" dirty="0" smtClean="0"/>
              <a:t>depression</a:t>
            </a:r>
            <a:r>
              <a:rPr lang="en-GB" sz="2400" dirty="0" smtClean="0"/>
              <a:t>, </a:t>
            </a:r>
            <a:r>
              <a:rPr lang="en-GB" sz="2400" b="1" dirty="0" smtClean="0"/>
              <a:t>ataxia severity </a:t>
            </a:r>
            <a:r>
              <a:rPr lang="en-GB" sz="2400" dirty="0" smtClean="0"/>
              <a:t>and </a:t>
            </a:r>
            <a:r>
              <a:rPr lang="en-GB" sz="2400" b="1" dirty="0" smtClean="0"/>
              <a:t>age</a:t>
            </a:r>
            <a:r>
              <a:rPr lang="en-GB" sz="2400" dirty="0" smtClean="0"/>
              <a:t>, an </a:t>
            </a:r>
            <a:r>
              <a:rPr lang="en-GB" sz="2400" b="1" dirty="0" smtClean="0"/>
              <a:t>earlier onset</a:t>
            </a:r>
            <a:r>
              <a:rPr lang="en-GB" sz="2400" dirty="0" smtClean="0"/>
              <a:t>, a </a:t>
            </a:r>
            <a:r>
              <a:rPr lang="en-GB" sz="2400" b="1" dirty="0" smtClean="0"/>
              <a:t>female gender</a:t>
            </a:r>
            <a:r>
              <a:rPr lang="en-GB" sz="2400" dirty="0" smtClean="0"/>
              <a:t>, the </a:t>
            </a:r>
            <a:r>
              <a:rPr lang="en-GB" sz="2400" b="1" dirty="0" smtClean="0"/>
              <a:t>SCA Type</a:t>
            </a:r>
            <a:r>
              <a:rPr lang="en-GB" sz="2400" dirty="0" smtClean="0"/>
              <a:t> </a:t>
            </a:r>
            <a:r>
              <a:rPr lang="en-GB" sz="2400" b="1" dirty="0" smtClean="0"/>
              <a:t>1,2 and 3 </a:t>
            </a:r>
            <a:r>
              <a:rPr lang="en-GB" sz="2400" dirty="0" smtClean="0"/>
              <a:t>and the occurrence of a </a:t>
            </a:r>
            <a:r>
              <a:rPr lang="en-GB" sz="2400" b="1" dirty="0" smtClean="0"/>
              <a:t>RLS syndrome significantly decrease patients</a:t>
            </a:r>
            <a:r>
              <a:rPr lang="en-GB" sz="2400" b="1" dirty="0"/>
              <a:t>' </a:t>
            </a:r>
            <a:r>
              <a:rPr lang="en-GB" sz="2400" b="1" dirty="0" err="1" smtClean="0"/>
              <a:t>HRQoL</a:t>
            </a:r>
            <a:r>
              <a:rPr lang="en-GB" sz="2400" b="1" dirty="0" smtClean="0"/>
              <a:t>/ the EQ-5D-3L index </a:t>
            </a:r>
            <a:r>
              <a:rPr lang="en-GB" sz="2400" dirty="0" smtClean="0"/>
              <a:t>over time</a:t>
            </a:r>
            <a:endParaRPr lang="de-DE" sz="2400" dirty="0"/>
          </a:p>
        </p:txBody>
      </p:sp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30412"/>
              </p:ext>
            </p:extLst>
          </p:nvPr>
        </p:nvGraphicFramePr>
        <p:xfrm>
          <a:off x="9120193" y="3691748"/>
          <a:ext cx="3858711" cy="2587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65010">
                  <a:extLst>
                    <a:ext uri="{9D8B030D-6E8A-4147-A177-3AD203B41FA5}">
                      <a16:colId xmlns:a16="http://schemas.microsoft.com/office/drawing/2014/main" val="848655317"/>
                    </a:ext>
                  </a:extLst>
                </a:gridCol>
                <a:gridCol w="1393701">
                  <a:extLst>
                    <a:ext uri="{9D8B030D-6E8A-4147-A177-3AD203B41FA5}">
                      <a16:colId xmlns:a16="http://schemas.microsoft.com/office/drawing/2014/main" val="1253837575"/>
                    </a:ext>
                  </a:extLst>
                </a:gridCol>
              </a:tblGrid>
              <a:tr h="3186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Age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smtClean="0">
                          <a:effectLst/>
                        </a:rPr>
                        <a:t>M±SD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50.45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000" dirty="0" smtClean="0">
                          <a:effectLst/>
                        </a:rPr>
                        <a:t>13.82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0331"/>
                  </a:ext>
                </a:extLst>
              </a:tr>
              <a:tr h="3186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BMI</a:t>
                      </a:r>
                      <a:r>
                        <a:rPr lang="de-DE" sz="2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de-DE" sz="20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M±SD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24.70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000" dirty="0" smtClean="0">
                          <a:effectLst/>
                        </a:rPr>
                        <a:t>4.03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79883"/>
                  </a:ext>
                </a:extLst>
              </a:tr>
              <a:tr h="318610"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</a:t>
                      </a:r>
                      <a:r>
                        <a:rPr lang="de-DE" sz="20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de-DE" sz="20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onset</a:t>
                      </a:r>
                      <a:r>
                        <a:rPr lang="de-DE" sz="2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smtClean="0">
                          <a:effectLst/>
                        </a:rPr>
                        <a:t>M±SD</a:t>
                      </a:r>
                      <a:endParaRPr lang="de-DE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40.38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000" dirty="0" smtClean="0">
                          <a:effectLst/>
                        </a:rPr>
                        <a:t>12.98</a:t>
                      </a:r>
                      <a:endParaRPr lang="de-DE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08637"/>
                  </a:ext>
                </a:extLst>
              </a:tr>
              <a:tr h="318610"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EQ-5D-3L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index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M±SD</a:t>
                      </a:r>
                      <a:endParaRPr lang="de-DE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0.67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000" dirty="0" smtClean="0">
                          <a:effectLst/>
                        </a:rPr>
                        <a:t>0.19</a:t>
                      </a:r>
                      <a:endParaRPr lang="de-DE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77374"/>
                  </a:ext>
                </a:extLst>
              </a:tr>
              <a:tr h="318610"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EQ-VAS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M±SD</a:t>
                      </a:r>
                      <a:endParaRPr lang="de-DE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64.45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000" dirty="0" smtClean="0">
                          <a:effectLst/>
                        </a:rPr>
                        <a:t>20.01</a:t>
                      </a:r>
                      <a:endParaRPr lang="de-DE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9465"/>
                  </a:ext>
                </a:extLst>
              </a:tr>
              <a:tr h="3186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 score</a:t>
                      </a:r>
                      <a:r>
                        <a:rPr lang="de-DE" sz="2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M±SD</a:t>
                      </a:r>
                      <a:endParaRPr lang="de-DE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13.25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000" dirty="0" smtClean="0">
                          <a:effectLst/>
                        </a:rPr>
                        <a:t>6.83</a:t>
                      </a:r>
                      <a:endParaRPr lang="de-DE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124613"/>
                  </a:ext>
                </a:extLst>
              </a:tr>
              <a:tr h="31059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</a:rPr>
                        <a:t>INAS count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, M±SD</a:t>
                      </a:r>
                      <a:endParaRPr lang="de-DE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3.90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2.24</a:t>
                      </a:r>
                      <a:endParaRPr lang="de-DE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297181"/>
                  </a:ext>
                </a:extLst>
              </a:tr>
              <a:tr h="310590"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PHQ-9 score</a:t>
                      </a:r>
                      <a:r>
                        <a:rPr lang="de-DE" sz="2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M±SD</a:t>
                      </a:r>
                      <a:endParaRPr lang="de-DE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6.91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2.24</a:t>
                      </a:r>
                      <a:endParaRPr lang="de-DE" sz="20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0116"/>
                  </a:ext>
                </a:extLst>
              </a:tr>
            </a:tbl>
          </a:graphicData>
        </a:graphic>
      </p:graphicFrame>
      <p:graphicFrame>
        <p:nvGraphicFramePr>
          <p:cNvPr id="56" name="Tabel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015829"/>
              </p:ext>
            </p:extLst>
          </p:nvPr>
        </p:nvGraphicFramePr>
        <p:xfrm>
          <a:off x="13032352" y="3691748"/>
          <a:ext cx="3600000" cy="22919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9728">
                  <a:extLst>
                    <a:ext uri="{9D8B030D-6E8A-4147-A177-3AD203B41FA5}">
                      <a16:colId xmlns:a16="http://schemas.microsoft.com/office/drawing/2014/main" val="848655317"/>
                    </a:ext>
                  </a:extLst>
                </a:gridCol>
                <a:gridCol w="1300272">
                  <a:extLst>
                    <a:ext uri="{9D8B030D-6E8A-4147-A177-3AD203B41FA5}">
                      <a16:colId xmlns:a16="http://schemas.microsoft.com/office/drawing/2014/main" val="1253837575"/>
                    </a:ext>
                  </a:extLst>
                </a:gridCol>
              </a:tblGrid>
              <a:tr h="307892"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Sex</a:t>
                      </a:r>
                      <a:r>
                        <a:rPr lang="en-US" sz="2000" dirty="0" smtClean="0">
                          <a:effectLst/>
                        </a:rPr>
                        <a:t>, Women, % (n)</a:t>
                      </a:r>
                      <a:endParaRPr lang="de-DE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53.19 (183)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0331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RLS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="1" baseline="0" dirty="0" smtClean="0">
                          <a:effectLst/>
                        </a:rPr>
                        <a:t>symptoms</a:t>
                      </a:r>
                      <a:r>
                        <a:rPr lang="en-US" sz="2000" baseline="0" dirty="0" smtClean="0">
                          <a:effectLst/>
                        </a:rPr>
                        <a:t>, % (n)</a:t>
                      </a:r>
                      <a:endParaRPr lang="de-DE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4.94 (17)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37183"/>
                  </a:ext>
                </a:extLst>
              </a:tr>
              <a:tr h="312651"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>
                          <a:effectLst/>
                        </a:rPr>
                        <a:t>SCA-Type</a:t>
                      </a:r>
                      <a:endParaRPr lang="de-DE" sz="20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414624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SCA 1, %</a:t>
                      </a:r>
                      <a:r>
                        <a:rPr lang="en-US" sz="2000" baseline="0" dirty="0" smtClean="0">
                          <a:effectLst/>
                        </a:rPr>
                        <a:t> (n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18.31 (</a:t>
                      </a:r>
                      <a:r>
                        <a:rPr lang="en-US" sz="2000" dirty="0" smtClean="0">
                          <a:effectLst/>
                        </a:rPr>
                        <a:t>63)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79883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SCA 2, %</a:t>
                      </a:r>
                      <a:r>
                        <a:rPr lang="en-US" sz="2000" baseline="0" dirty="0" smtClean="0">
                          <a:effectLst/>
                        </a:rPr>
                        <a:t> (n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de-DE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29.07 (</a:t>
                      </a:r>
                      <a:r>
                        <a:rPr lang="en-US" sz="2000" dirty="0" smtClean="0">
                          <a:effectLst/>
                        </a:rPr>
                        <a:t>100)</a:t>
                      </a:r>
                      <a:endParaRPr lang="de-DE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08637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SCA 3, %</a:t>
                      </a:r>
                      <a:r>
                        <a:rPr lang="en-US" sz="2000" baseline="0" dirty="0" smtClean="0">
                          <a:effectLst/>
                        </a:rPr>
                        <a:t> (n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de-DE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33.72 (116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de-DE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77374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</a:t>
                      </a:r>
                      <a:r>
                        <a:rPr lang="de-DE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 % (n)</a:t>
                      </a:r>
                      <a:endParaRPr lang="de-DE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18.90 (65)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0116"/>
                  </a:ext>
                </a:extLst>
              </a:tr>
            </a:tbl>
          </a:graphicData>
        </a:graphic>
      </p:graphicFrame>
      <p:sp>
        <p:nvSpPr>
          <p:cNvPr id="57" name="Textfeld 56"/>
          <p:cNvSpPr txBox="1"/>
          <p:nvPr/>
        </p:nvSpPr>
        <p:spPr>
          <a:xfrm>
            <a:off x="1541755" y="15467360"/>
            <a:ext cx="2680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1600" dirty="0" smtClean="0"/>
              <a:t>Jacobi H, </a:t>
            </a:r>
            <a:r>
              <a:rPr lang="de-DE" sz="1600" dirty="0"/>
              <a:t>du </a:t>
            </a:r>
            <a:r>
              <a:rPr lang="de-DE" sz="1600" dirty="0" err="1" smtClean="0"/>
              <a:t>Montcel</a:t>
            </a:r>
            <a:r>
              <a:rPr lang="de-DE" sz="1600" dirty="0" smtClean="0"/>
              <a:t> S T, Bauer P </a:t>
            </a:r>
            <a:r>
              <a:rPr lang="de-DE" sz="1600" dirty="0"/>
              <a:t>et al. (2015). Long-term </a:t>
            </a:r>
            <a:r>
              <a:rPr lang="de-DE" sz="1600" dirty="0" err="1"/>
              <a:t>disease</a:t>
            </a:r>
            <a:r>
              <a:rPr lang="de-DE" sz="1600" dirty="0"/>
              <a:t> </a:t>
            </a:r>
            <a:r>
              <a:rPr lang="de-DE" sz="1600" dirty="0" err="1"/>
              <a:t>progression</a:t>
            </a:r>
            <a:r>
              <a:rPr lang="de-DE" sz="1600" dirty="0"/>
              <a:t> in </a:t>
            </a:r>
            <a:r>
              <a:rPr lang="de-DE" sz="1600" dirty="0" err="1"/>
              <a:t>spinocerebellar</a:t>
            </a:r>
            <a:r>
              <a:rPr lang="de-DE" sz="1600" dirty="0"/>
              <a:t> </a:t>
            </a:r>
            <a:r>
              <a:rPr lang="de-DE" sz="1600" dirty="0" err="1"/>
              <a:t>ataxia</a:t>
            </a:r>
            <a:r>
              <a:rPr lang="de-DE" sz="1600" dirty="0"/>
              <a:t> </a:t>
            </a:r>
            <a:r>
              <a:rPr lang="de-DE" sz="1600" dirty="0" err="1"/>
              <a:t>types</a:t>
            </a:r>
            <a:r>
              <a:rPr lang="de-DE" sz="1600" dirty="0"/>
              <a:t> 1, 2, 3, </a:t>
            </a:r>
            <a:r>
              <a:rPr lang="de-DE" sz="1600" dirty="0" err="1"/>
              <a:t>and</a:t>
            </a:r>
            <a:r>
              <a:rPr lang="de-DE" sz="1600" dirty="0"/>
              <a:t> 6: a longitudinal </a:t>
            </a:r>
            <a:r>
              <a:rPr lang="de-DE" sz="1600" dirty="0" err="1"/>
              <a:t>cohort</a:t>
            </a:r>
            <a:r>
              <a:rPr lang="de-DE" sz="1600" dirty="0"/>
              <a:t> </a:t>
            </a:r>
            <a:r>
              <a:rPr lang="de-DE" sz="1600" dirty="0" err="1"/>
              <a:t>study</a:t>
            </a:r>
            <a:r>
              <a:rPr lang="de-DE" sz="1600" dirty="0"/>
              <a:t>. Lancet </a:t>
            </a:r>
            <a:r>
              <a:rPr lang="de-DE" sz="1600" dirty="0" err="1"/>
              <a:t>Neurol</a:t>
            </a:r>
            <a:r>
              <a:rPr lang="de-DE" sz="1600" dirty="0"/>
              <a:t>, 14(11), </a:t>
            </a:r>
            <a:r>
              <a:rPr lang="de-DE" sz="1600" dirty="0" smtClean="0"/>
              <a:t>1101-1108, Schmitz‐Hübsch T, </a:t>
            </a:r>
            <a:r>
              <a:rPr lang="de-DE" sz="1600" dirty="0" err="1" smtClean="0"/>
              <a:t>Coudert</a:t>
            </a:r>
            <a:r>
              <a:rPr lang="de-DE" sz="1600" dirty="0" smtClean="0"/>
              <a:t> M, </a:t>
            </a:r>
            <a:r>
              <a:rPr lang="de-DE" sz="1600" dirty="0" err="1" smtClean="0"/>
              <a:t>Giunti</a:t>
            </a:r>
            <a:r>
              <a:rPr lang="de-DE" sz="1600" dirty="0" smtClean="0"/>
              <a:t> P et al. (2010</a:t>
            </a:r>
            <a:r>
              <a:rPr lang="de-DE" sz="1600" dirty="0"/>
              <a:t>). </a:t>
            </a:r>
            <a:r>
              <a:rPr lang="de-DE" sz="1600" dirty="0" err="1"/>
              <a:t>Self‐rated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</a:t>
            </a:r>
            <a:r>
              <a:rPr lang="de-DE" sz="1600" dirty="0" err="1"/>
              <a:t>status</a:t>
            </a:r>
            <a:r>
              <a:rPr lang="de-DE" sz="1600" dirty="0"/>
              <a:t> in </a:t>
            </a:r>
            <a:r>
              <a:rPr lang="de-DE" sz="1600" dirty="0" err="1"/>
              <a:t>spinocerebellar</a:t>
            </a:r>
            <a:r>
              <a:rPr lang="de-DE" sz="1600" dirty="0"/>
              <a:t> </a:t>
            </a:r>
            <a:r>
              <a:rPr lang="de-DE" sz="1600" dirty="0" err="1"/>
              <a:t>ataxia</a:t>
            </a:r>
            <a:r>
              <a:rPr lang="de-DE" sz="1600" dirty="0"/>
              <a:t>—</a:t>
            </a:r>
            <a:r>
              <a:rPr lang="de-DE" sz="1600" dirty="0" err="1"/>
              <a:t>Results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a European </a:t>
            </a:r>
            <a:r>
              <a:rPr lang="de-DE" sz="1600" dirty="0" err="1"/>
              <a:t>multicenter</a:t>
            </a:r>
            <a:r>
              <a:rPr lang="de-DE" sz="1600" dirty="0"/>
              <a:t> </a:t>
            </a:r>
            <a:r>
              <a:rPr lang="de-DE" sz="1600" dirty="0" err="1"/>
              <a:t>study</a:t>
            </a:r>
            <a:r>
              <a:rPr lang="de-DE" sz="1600" dirty="0"/>
              <a:t>. Movement </a:t>
            </a:r>
            <a:r>
              <a:rPr lang="de-DE" sz="1600" dirty="0" err="1"/>
              <a:t>disorders</a:t>
            </a:r>
            <a:r>
              <a:rPr lang="de-DE" sz="1600" dirty="0"/>
              <a:t>, 25(5), </a:t>
            </a:r>
            <a:r>
              <a:rPr lang="de-DE" sz="1600" dirty="0" smtClean="0"/>
              <a:t>587-595. Jacobi H, </a:t>
            </a:r>
            <a:r>
              <a:rPr lang="de-DE" sz="1600" dirty="0" err="1" smtClean="0"/>
              <a:t>Scharbian</a:t>
            </a:r>
            <a:r>
              <a:rPr lang="de-DE" sz="1600" dirty="0" smtClean="0"/>
              <a:t> T, </a:t>
            </a:r>
            <a:r>
              <a:rPr lang="de-DE" sz="1600" dirty="0" err="1" smtClean="0"/>
              <a:t>Beyersmann</a:t>
            </a:r>
            <a:r>
              <a:rPr lang="de-DE" sz="1600" dirty="0" smtClean="0"/>
              <a:t> J et al. (2022) Evolution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disability</a:t>
            </a:r>
            <a:r>
              <a:rPr lang="de-DE" sz="1600" dirty="0" smtClean="0"/>
              <a:t> in </a:t>
            </a:r>
            <a:r>
              <a:rPr lang="de-DE" sz="1600" dirty="0" err="1" smtClean="0"/>
              <a:t>spinocerebellar</a:t>
            </a:r>
            <a:r>
              <a:rPr lang="de-DE" sz="1600" dirty="0" smtClean="0"/>
              <a:t> </a:t>
            </a:r>
            <a:r>
              <a:rPr lang="de-DE" sz="1600" dirty="0" err="1" smtClean="0"/>
              <a:t>ataxias</a:t>
            </a:r>
            <a:r>
              <a:rPr lang="de-DE" sz="1600" dirty="0" smtClean="0"/>
              <a:t> type 1,2,3 </a:t>
            </a:r>
            <a:r>
              <a:rPr lang="de-DE" sz="1600" dirty="0" err="1" smtClean="0"/>
              <a:t>and</a:t>
            </a:r>
            <a:r>
              <a:rPr lang="de-DE" sz="1600" dirty="0" smtClean="0"/>
              <a:t> 6; </a:t>
            </a:r>
            <a:r>
              <a:rPr lang="de-DE" sz="1600" dirty="0" err="1" smtClean="0"/>
              <a:t>Annals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Clinical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Translational</a:t>
            </a:r>
            <a:r>
              <a:rPr lang="de-DE" sz="1600" dirty="0" smtClean="0"/>
              <a:t> </a:t>
            </a:r>
            <a:r>
              <a:rPr lang="de-DE" sz="1600" dirty="0" err="1" smtClean="0"/>
              <a:t>Neurology</a:t>
            </a:r>
            <a:r>
              <a:rPr lang="de-DE" sz="1600" dirty="0" smtClean="0"/>
              <a:t>; 9(3): 286-295</a:t>
            </a:r>
            <a:r>
              <a:rPr lang="de-DE" sz="1600" dirty="0"/>
              <a:t>; </a:t>
            </a:r>
            <a:r>
              <a:rPr lang="de-DE" sz="1600" dirty="0" smtClean="0"/>
              <a:t>Greiner</a:t>
            </a:r>
            <a:r>
              <a:rPr lang="de-DE" sz="1600" dirty="0"/>
              <a:t>, </a:t>
            </a:r>
            <a:r>
              <a:rPr lang="de-DE" sz="1600" dirty="0" smtClean="0"/>
              <a:t>Wolfgang et al (</a:t>
            </a:r>
            <a:r>
              <a:rPr lang="de-DE" sz="1600" dirty="0"/>
              <a:t>2003). A </a:t>
            </a:r>
            <a:r>
              <a:rPr lang="de-DE" sz="1600" dirty="0" err="1"/>
              <a:t>single</a:t>
            </a:r>
            <a:r>
              <a:rPr lang="de-DE" sz="1600" dirty="0"/>
              <a:t> European </a:t>
            </a:r>
            <a:r>
              <a:rPr lang="de-DE" sz="1600" dirty="0" err="1"/>
              <a:t>currency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EQ-5D </a:t>
            </a:r>
            <a:r>
              <a:rPr lang="de-DE" sz="1600" dirty="0" err="1"/>
              <a:t>health</a:t>
            </a:r>
            <a:r>
              <a:rPr lang="de-DE" sz="1600" dirty="0"/>
              <a:t> </a:t>
            </a:r>
            <a:r>
              <a:rPr lang="de-DE" sz="1600" dirty="0" err="1"/>
              <a:t>states</a:t>
            </a:r>
            <a:r>
              <a:rPr lang="de-DE" sz="1600" dirty="0"/>
              <a:t>. The European Journal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Economics. 4. 222-231. </a:t>
            </a:r>
            <a:endParaRPr lang="de-DE" sz="1600" dirty="0"/>
          </a:p>
        </p:txBody>
      </p:sp>
      <p:sp>
        <p:nvSpPr>
          <p:cNvPr id="58" name="Textfeld 57"/>
          <p:cNvSpPr txBox="1"/>
          <p:nvPr/>
        </p:nvSpPr>
        <p:spPr>
          <a:xfrm>
            <a:off x="-4795884" y="15501949"/>
            <a:ext cx="1121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2">
                    <a:lumMod val="50000"/>
                  </a:schemeClr>
                </a:solidFill>
              </a:rPr>
              <a:t>R E F S</a:t>
            </a:r>
            <a:endParaRPr lang="en-C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9078392" y="3121496"/>
            <a:ext cx="8319645" cy="467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 smtClean="0"/>
              <a:t>Table 1:  </a:t>
            </a:r>
            <a:r>
              <a:rPr lang="en-CA" sz="2400" dirty="0" smtClean="0"/>
              <a:t>Patients</a:t>
            </a:r>
            <a:r>
              <a:rPr lang="de-DE" sz="2400" dirty="0" smtClean="0"/>
              <a:t>‘ </a:t>
            </a:r>
            <a:r>
              <a:rPr lang="en-GB" sz="2400" dirty="0" smtClean="0"/>
              <a:t>Sociodemographic </a:t>
            </a:r>
            <a:r>
              <a:rPr lang="en-GB" sz="2400" dirty="0"/>
              <a:t>and Clinical </a:t>
            </a:r>
            <a:r>
              <a:rPr lang="en-GB" sz="2400" dirty="0" smtClean="0"/>
              <a:t>Characteristics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Tabel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075989"/>
              </p:ext>
            </p:extLst>
          </p:nvPr>
        </p:nvGraphicFramePr>
        <p:xfrm>
          <a:off x="9120193" y="6874117"/>
          <a:ext cx="8870626" cy="6303391"/>
        </p:xfrm>
        <a:graphic>
          <a:graphicData uri="http://schemas.openxmlformats.org/drawingml/2006/table">
            <a:tbl>
              <a:tblPr firstRow="1" firstCol="1" bandRow="1"/>
              <a:tblGrid>
                <a:gridCol w="902515">
                  <a:extLst>
                    <a:ext uri="{9D8B030D-6E8A-4147-A177-3AD203B41FA5}">
                      <a16:colId xmlns:a16="http://schemas.microsoft.com/office/drawing/2014/main" val="3504311404"/>
                    </a:ext>
                  </a:extLst>
                </a:gridCol>
                <a:gridCol w="1413157">
                  <a:extLst>
                    <a:ext uri="{9D8B030D-6E8A-4147-A177-3AD203B41FA5}">
                      <a16:colId xmlns:a16="http://schemas.microsoft.com/office/drawing/2014/main" val="2718818204"/>
                    </a:ext>
                  </a:extLst>
                </a:gridCol>
                <a:gridCol w="728326">
                  <a:extLst>
                    <a:ext uri="{9D8B030D-6E8A-4147-A177-3AD203B41FA5}">
                      <a16:colId xmlns:a16="http://schemas.microsoft.com/office/drawing/2014/main" val="2994750464"/>
                    </a:ext>
                  </a:extLst>
                </a:gridCol>
                <a:gridCol w="728326">
                  <a:extLst>
                    <a:ext uri="{9D8B030D-6E8A-4147-A177-3AD203B41FA5}">
                      <a16:colId xmlns:a16="http://schemas.microsoft.com/office/drawing/2014/main" val="204180588"/>
                    </a:ext>
                  </a:extLst>
                </a:gridCol>
                <a:gridCol w="849717">
                  <a:extLst>
                    <a:ext uri="{9D8B030D-6E8A-4147-A177-3AD203B41FA5}">
                      <a16:colId xmlns:a16="http://schemas.microsoft.com/office/drawing/2014/main" val="2729143971"/>
                    </a:ext>
                  </a:extLst>
                </a:gridCol>
                <a:gridCol w="849717">
                  <a:extLst>
                    <a:ext uri="{9D8B030D-6E8A-4147-A177-3AD203B41FA5}">
                      <a16:colId xmlns:a16="http://schemas.microsoft.com/office/drawing/2014/main" val="1375974098"/>
                    </a:ext>
                  </a:extLst>
                </a:gridCol>
                <a:gridCol w="849717">
                  <a:extLst>
                    <a:ext uri="{9D8B030D-6E8A-4147-A177-3AD203B41FA5}">
                      <a16:colId xmlns:a16="http://schemas.microsoft.com/office/drawing/2014/main" val="1474120445"/>
                    </a:ext>
                  </a:extLst>
                </a:gridCol>
                <a:gridCol w="849717">
                  <a:extLst>
                    <a:ext uri="{9D8B030D-6E8A-4147-A177-3AD203B41FA5}">
                      <a16:colId xmlns:a16="http://schemas.microsoft.com/office/drawing/2014/main" val="1398991152"/>
                    </a:ext>
                  </a:extLst>
                </a:gridCol>
                <a:gridCol w="849717">
                  <a:extLst>
                    <a:ext uri="{9D8B030D-6E8A-4147-A177-3AD203B41FA5}">
                      <a16:colId xmlns:a16="http://schemas.microsoft.com/office/drawing/2014/main" val="1865619173"/>
                    </a:ext>
                  </a:extLst>
                </a:gridCol>
                <a:gridCol w="849717">
                  <a:extLst>
                    <a:ext uri="{9D8B030D-6E8A-4147-A177-3AD203B41FA5}">
                      <a16:colId xmlns:a16="http://schemas.microsoft.com/office/drawing/2014/main" val="923774605"/>
                    </a:ext>
                  </a:extLst>
                </a:gridCol>
              </a:tblGrid>
              <a:tr h="183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Difference from baseline to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38882"/>
                  </a:ext>
                </a:extLst>
              </a:tr>
              <a:tr h="183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1-year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2-years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3-years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271739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Time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mean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mean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mean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mean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173641"/>
                  </a:ext>
                </a:extLst>
              </a:tr>
              <a:tr h="18340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EQ-5D-3L-Index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-0.02*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0.15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-0.04**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0.16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-0.05**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0.16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759131"/>
                  </a:ext>
                </a:extLst>
              </a:tr>
              <a:tr h="183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1-year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-0.01**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0.17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-0.03**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0.17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94715"/>
                  </a:ext>
                </a:extLst>
              </a:tr>
              <a:tr h="183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2-years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-0.02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0.15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259275"/>
                  </a:ext>
                </a:extLst>
              </a:tr>
              <a:tr h="183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3-years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42802"/>
                  </a:ext>
                </a:extLst>
              </a:tr>
              <a:tr h="18911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Score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13.25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6.83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1.75**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2.70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3.02**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3.04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4.42**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3.72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98706"/>
                  </a:ext>
                </a:extLst>
              </a:tr>
              <a:tr h="183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1-year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14.61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6.92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1.27**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2.21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2.67**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2.90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42626"/>
                  </a:ext>
                </a:extLst>
              </a:tr>
              <a:tr h="183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2-years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16.04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7.37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1.40*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2.44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267289"/>
                  </a:ext>
                </a:extLst>
              </a:tr>
              <a:tr h="189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3-years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17.34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7.63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110940"/>
                  </a:ext>
                </a:extLst>
              </a:tr>
              <a:tr h="18340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INAS </a:t>
                      </a:r>
                      <a:endParaRPr lang="en-GB" sz="1800" b="1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Count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0.37**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1.69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0.75**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1.93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1.35**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2.28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46068"/>
                  </a:ext>
                </a:extLst>
              </a:tr>
              <a:tr h="183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1-year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0.38**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1.54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0.97**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1.92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23248"/>
                  </a:ext>
                </a:extLst>
              </a:tr>
              <a:tr h="183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2-years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4.57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0.59**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1.46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06485"/>
                  </a:ext>
                </a:extLst>
              </a:tr>
              <a:tr h="189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3-years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154252"/>
                  </a:ext>
                </a:extLst>
              </a:tr>
              <a:tr h="18340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PHQ-9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Score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6.08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1.02**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4.82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0.54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4.91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0.82*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4.96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24579"/>
                  </a:ext>
                </a:extLst>
              </a:tr>
              <a:tr h="183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1-year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6.42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5.32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-0.48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4.8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-0.20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4.48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51964"/>
                  </a:ext>
                </a:extLst>
              </a:tr>
              <a:tr h="183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2-years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6.37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5.46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0.27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3.66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50281"/>
                  </a:ext>
                </a:extLst>
              </a:tr>
              <a:tr h="189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3-years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5.38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05556"/>
                  </a:ext>
                </a:extLst>
              </a:tr>
              <a:tr h="18340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 </a:t>
                      </a:r>
                      <a:endParaRPr lang="en-GB" sz="1800" b="1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VAS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64.45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20.01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-1.53**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22.47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-6.17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20.32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-5.58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20.668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38035"/>
                  </a:ext>
                </a:extLst>
              </a:tr>
              <a:tr h="183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1-year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63.06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22.43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-4.56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21.13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-3.95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20.71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484449"/>
                  </a:ext>
                </a:extLst>
              </a:tr>
              <a:tr h="183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2-years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58.15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22.55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0.26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17.34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54350"/>
                  </a:ext>
                </a:extLst>
              </a:tr>
              <a:tr h="189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3-years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F/Up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58.73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20.82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95151"/>
                  </a:ext>
                </a:extLst>
              </a:tr>
            </a:tbl>
          </a:graphicData>
        </a:graphic>
      </p:graphicFrame>
      <p:sp>
        <p:nvSpPr>
          <p:cNvPr id="61" name="Rechteck 60"/>
          <p:cNvSpPr/>
          <p:nvPr/>
        </p:nvSpPr>
        <p:spPr>
          <a:xfrm>
            <a:off x="9062278" y="6349232"/>
            <a:ext cx="794014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CA" sz="2400" b="1" dirty="0" smtClean="0"/>
              <a:t>Table 2:</a:t>
            </a:r>
            <a:r>
              <a:rPr lang="en-CA" sz="2400" dirty="0" smtClean="0"/>
              <a:t>  EQ-5D-3L index and clinical variables over time</a:t>
            </a: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Tabel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07705"/>
              </p:ext>
            </p:extLst>
          </p:nvPr>
        </p:nvGraphicFramePr>
        <p:xfrm>
          <a:off x="18360472" y="3672909"/>
          <a:ext cx="9219174" cy="9743960"/>
        </p:xfrm>
        <a:graphic>
          <a:graphicData uri="http://schemas.openxmlformats.org/drawingml/2006/table">
            <a:tbl>
              <a:tblPr firstRow="1" firstCol="1" bandRow="1"/>
              <a:tblGrid>
                <a:gridCol w="2514320">
                  <a:extLst>
                    <a:ext uri="{9D8B030D-6E8A-4147-A177-3AD203B41FA5}">
                      <a16:colId xmlns:a16="http://schemas.microsoft.com/office/drawing/2014/main" val="330918409"/>
                    </a:ext>
                  </a:extLst>
                </a:gridCol>
                <a:gridCol w="1795943">
                  <a:extLst>
                    <a:ext uri="{9D8B030D-6E8A-4147-A177-3AD203B41FA5}">
                      <a16:colId xmlns:a16="http://schemas.microsoft.com/office/drawing/2014/main" val="2394548433"/>
                    </a:ext>
                  </a:extLst>
                </a:gridCol>
                <a:gridCol w="1795943">
                  <a:extLst>
                    <a:ext uri="{9D8B030D-6E8A-4147-A177-3AD203B41FA5}">
                      <a16:colId xmlns:a16="http://schemas.microsoft.com/office/drawing/2014/main" val="2787435123"/>
                    </a:ext>
                  </a:extLst>
                </a:gridCol>
                <a:gridCol w="1197295">
                  <a:extLst>
                    <a:ext uri="{9D8B030D-6E8A-4147-A177-3AD203B41FA5}">
                      <a16:colId xmlns:a16="http://schemas.microsoft.com/office/drawing/2014/main" val="3779387402"/>
                    </a:ext>
                  </a:extLst>
                </a:gridCol>
                <a:gridCol w="1915673">
                  <a:extLst>
                    <a:ext uri="{9D8B030D-6E8A-4147-A177-3AD203B41FA5}">
                      <a16:colId xmlns:a16="http://schemas.microsoft.com/office/drawing/2014/main" val="480801838"/>
                    </a:ext>
                  </a:extLst>
                </a:gridCol>
              </a:tblGrid>
              <a:tr h="26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to 1-year, 2-year and 3-year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744107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ß (SE)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</a:t>
                      </a:r>
                      <a:r>
                        <a:rPr lang="en-GB" sz="18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57525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-0.004** (0.001)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[-0.007;-0.002]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550709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-0.005** (0.001)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[-0.008;-0.002]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439289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-0.002 (0.002)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0.328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[-0.005;0.002]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819721"/>
                  </a:ext>
                </a:extLst>
              </a:tr>
              <a:tr h="149736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861071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Body-Mass-Index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-0.002 (0.002)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0.220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[-0.006;0.001]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987623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 (0.002)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0.996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[-0.004;0.004]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5307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 (0.002)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0.790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[-0.004;0.005]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615404"/>
                  </a:ext>
                </a:extLst>
              </a:tr>
              <a:tr h="149736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170644"/>
                  </a:ext>
                </a:extLst>
              </a:tr>
              <a:tr h="269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 Gender </a:t>
                      </a:r>
                      <a:endParaRPr lang="en-GB" sz="1800" b="1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male)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 (0.015)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0.927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[-0.029;0.032]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282327"/>
                  </a:ext>
                </a:extLst>
              </a:tr>
              <a:tr h="2728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-0.008 (0.017)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0.647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</a:t>
                      </a: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4;0.025]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985113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-0.037* (0.018)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0.039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[-0.072;-0.002]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838757"/>
                  </a:ext>
                </a:extLst>
              </a:tr>
              <a:tr h="149736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72767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of Onset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0.006*** (0.001)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[0.003;0.009]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058979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0.005** (0.002)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[0.002;0.009]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608832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0.004* (0.002)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[0.000;0.007]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417264"/>
                  </a:ext>
                </a:extLst>
              </a:tr>
              <a:tr h="149736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247210"/>
                  </a:ext>
                </a:extLst>
              </a:tr>
              <a:tr h="269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Ataxia progression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(SARA)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-0.009** (0.003)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[-0.014;-0.003]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645494"/>
                  </a:ext>
                </a:extLst>
              </a:tr>
              <a:tr h="2728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-0.012*** (0.003)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[-0.018;-0.006]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765781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-0.001 (0.003)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0.730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[-0.006;0.004]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246680"/>
                  </a:ext>
                </a:extLst>
              </a:tr>
              <a:tr h="239588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419927"/>
                  </a:ext>
                </a:extLst>
              </a:tr>
              <a:tr h="269500">
                <a:tc rowSpan="2"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of Non-Ataxia </a:t>
                      </a:r>
                      <a:r>
                        <a:rPr lang="en-GB" sz="18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Signs </a:t>
                      </a:r>
                      <a:r>
                        <a:rPr lang="en-GB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INAS)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 (0.005)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0.106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[-0.002;0.017]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114673"/>
                  </a:ext>
                </a:extLst>
              </a:tr>
              <a:tr h="2728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 (0.004)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0.935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[-0.009;0.008]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221243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-0.007 (0.005)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[-0.016;0.002]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812058"/>
                  </a:ext>
                </a:extLst>
              </a:tr>
              <a:tr h="149736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344473"/>
                  </a:ext>
                </a:extLst>
              </a:tr>
              <a:tr h="269500">
                <a:tc rowSpan="2"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of depression</a:t>
                      </a:r>
                      <a:r>
                        <a:rPr lang="en-GB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(PHQ-9)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-0.007*** (0.002)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[-0.01;-0.003]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603265"/>
                  </a:ext>
                </a:extLst>
              </a:tr>
              <a:tr h="2728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-0.007*** (0.002)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[-0.011;-0.004]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688865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-0.008*** (0.002)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[-0.012;-0.004]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33660"/>
                  </a:ext>
                </a:extLst>
              </a:tr>
              <a:tr h="149736"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26280"/>
                  </a:ext>
                </a:extLst>
              </a:tr>
              <a:tr h="269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SCA type 6 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(Ref. SCA 1, 2, 3)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0.045</a:t>
                      </a:r>
                      <a:r>
                        <a:rPr lang="de-DE" sz="18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┼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(0.024)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[-0.002;0.092]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67646"/>
                  </a:ext>
                </a:extLst>
              </a:tr>
              <a:tr h="2728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  (0.026)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0.884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[-0.002;0.092]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185727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3-year follow-up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0.051</a:t>
                      </a:r>
                      <a:r>
                        <a:rPr lang="en-CA" sz="18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┼</a:t>
                      </a:r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(0.027)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[-0.002;0.092]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947406"/>
                  </a:ext>
                </a:extLst>
              </a:tr>
              <a:tr h="149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10167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Restless Legs- 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-0.079** (0.036)</a:t>
                      </a:r>
                      <a:endParaRPr lang="en-GB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0.028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[-0.149;-0.009]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259241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8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yndrome </a:t>
                      </a:r>
                      <a:r>
                        <a:rPr lang="en-GB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(RLS)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-0.066</a:t>
                      </a:r>
                      <a:r>
                        <a:rPr lang="en-CA" sz="18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┼</a:t>
                      </a:r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(0.026)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[-0.131;0.031]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680375"/>
                  </a:ext>
                </a:extLst>
              </a:tr>
              <a:tr h="26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3-year follow-up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-0.050 (0.041)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0.227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[-0.149;-0.009]</a:t>
                      </a:r>
                      <a:endParaRPr lang="en-GB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477"/>
                  </a:ext>
                </a:extLst>
              </a:tr>
              <a:tr h="467425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GB" sz="1600" i="1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GB" sz="1600" i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1-year follow-up 0.258, 2-year follow-up 0.244, 3-year follow-up 0.294; all models adjusted for EQ-5D-3L baseline value</a:t>
                      </a:r>
                      <a:endParaRPr lang="en-GB" sz="200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77813"/>
                  </a:ext>
                </a:extLst>
              </a:tr>
            </a:tbl>
          </a:graphicData>
        </a:graphic>
      </p:graphicFrame>
      <p:sp>
        <p:nvSpPr>
          <p:cNvPr id="65" name="Rechteck 64"/>
          <p:cNvSpPr/>
          <p:nvPr/>
        </p:nvSpPr>
        <p:spPr>
          <a:xfrm>
            <a:off x="18818842" y="3206204"/>
            <a:ext cx="936753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GB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GB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Factors </a:t>
            </a:r>
            <a:r>
              <a:rPr lang="en-GB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influencing </a:t>
            </a:r>
            <a:r>
              <a:rPr lang="en-GB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decline of the EQ-5D-index over time</a:t>
            </a:r>
            <a:endParaRPr lang="en-GB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180200" y="14101968"/>
            <a:ext cx="28166201" cy="1187437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EQ-5D-3L </a:t>
            </a:r>
            <a:r>
              <a:rPr lang="en-US" sz="2400" dirty="0">
                <a:solidFill>
                  <a:schemeClr val="bg1"/>
                </a:solidFill>
              </a:rPr>
              <a:t>seems to be a valid instrument to demonstrate the impact of </a:t>
            </a:r>
            <a:r>
              <a:rPr lang="en-US" sz="2400" dirty="0" smtClean="0">
                <a:solidFill>
                  <a:schemeClr val="bg1"/>
                </a:solidFill>
              </a:rPr>
              <a:t>patients’ </a:t>
            </a:r>
            <a:r>
              <a:rPr lang="en-US" sz="2400" dirty="0">
                <a:solidFill>
                  <a:schemeClr val="bg1"/>
                </a:solidFill>
              </a:rPr>
              <a:t>sociodemographic (age, onset, gender) and clinical characteristics (ataxia severity, depression, RLS) </a:t>
            </a:r>
            <a:r>
              <a:rPr lang="en-US" sz="2400" dirty="0" smtClean="0">
                <a:solidFill>
                  <a:schemeClr val="bg1"/>
                </a:solidFill>
              </a:rPr>
              <a:t>on patients’ </a:t>
            </a:r>
            <a:r>
              <a:rPr lang="en-US" sz="2400" dirty="0" err="1" smtClean="0">
                <a:solidFill>
                  <a:schemeClr val="bg1"/>
                </a:solidFill>
              </a:rPr>
              <a:t>HRQoL</a:t>
            </a:r>
            <a:r>
              <a:rPr lang="en-US" sz="2400" dirty="0" smtClean="0">
                <a:solidFill>
                  <a:schemeClr val="bg1"/>
                </a:solidFill>
              </a:rPr>
              <a:t> in </a:t>
            </a:r>
            <a:r>
              <a:rPr lang="en-US" sz="2400" dirty="0">
                <a:solidFill>
                  <a:schemeClr val="bg1"/>
                </a:solidFill>
              </a:rPr>
              <a:t>rare Spinocerebellar Ataxia Diseases (SCA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Thus, the EQ-5D-3L could be routinely used in clinical trials and practice to </a:t>
            </a:r>
            <a:r>
              <a:rPr lang="en-US" sz="2400" dirty="0" smtClean="0">
                <a:solidFill>
                  <a:schemeClr val="bg1"/>
                </a:solidFill>
              </a:rPr>
              <a:t>assess patients </a:t>
            </a:r>
            <a:r>
              <a:rPr lang="en-US" sz="2400" dirty="0" err="1" smtClean="0">
                <a:solidFill>
                  <a:schemeClr val="bg1"/>
                </a:solidFill>
              </a:rPr>
              <a:t>HRQoL</a:t>
            </a:r>
            <a:r>
              <a:rPr lang="en-US" sz="2400" dirty="0" smtClean="0">
                <a:solidFill>
                  <a:schemeClr val="bg1"/>
                </a:solidFill>
              </a:rPr>
              <a:t> and identify </a:t>
            </a:r>
            <a:r>
              <a:rPr lang="en-US" sz="2400" dirty="0">
                <a:solidFill>
                  <a:schemeClr val="bg1"/>
                </a:solidFill>
              </a:rPr>
              <a:t>predicting factors of </a:t>
            </a:r>
            <a:r>
              <a:rPr lang="en-US" sz="2400" dirty="0" err="1">
                <a:solidFill>
                  <a:schemeClr val="bg1"/>
                </a:solidFill>
              </a:rPr>
              <a:t>HRQoL</a:t>
            </a:r>
            <a:r>
              <a:rPr lang="en-US" sz="2400" dirty="0">
                <a:solidFill>
                  <a:schemeClr val="bg1"/>
                </a:solidFill>
              </a:rPr>
              <a:t> for shared </a:t>
            </a:r>
            <a:r>
              <a:rPr lang="en-US" sz="2400" dirty="0" smtClean="0">
                <a:solidFill>
                  <a:schemeClr val="bg1"/>
                </a:solidFill>
              </a:rPr>
              <a:t>decision-making, respectively.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Without a care, treatments of patients’ depression and RLS </a:t>
            </a:r>
            <a:r>
              <a:rPr lang="en-US" sz="2400" dirty="0">
                <a:solidFill>
                  <a:schemeClr val="bg1"/>
                </a:solidFill>
              </a:rPr>
              <a:t>symptoms, should be initiated to improve patient-reported outcomes in patients with SCA disorders, especially in female patients with SCA 1,2 and 3 </a:t>
            </a:r>
            <a:r>
              <a:rPr lang="en-US" sz="2400" dirty="0" smtClean="0">
                <a:solidFill>
                  <a:schemeClr val="bg1"/>
                </a:solidFill>
              </a:rPr>
              <a:t>and with an early onset of the disease.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8255944" y="13576409"/>
            <a:ext cx="1099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bg2">
                    <a:lumMod val="50000"/>
                  </a:schemeClr>
                </a:solidFill>
              </a:rPr>
              <a:t>M A I N   T A K E A W A Y S</a:t>
            </a:r>
            <a:endParaRPr lang="en-C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ZNE PowerPoint Master">
  <a:themeElements>
    <a:clrScheme name="DZNE PPT">
      <a:dk1>
        <a:sysClr val="windowText" lastClr="000000"/>
      </a:dk1>
      <a:lt1>
        <a:sysClr val="window" lastClr="FFFFFF"/>
      </a:lt1>
      <a:dk2>
        <a:srgbClr val="000000"/>
      </a:dk2>
      <a:lt2>
        <a:srgbClr val="597E96"/>
      </a:lt2>
      <a:accent1>
        <a:srgbClr val="00747E"/>
      </a:accent1>
      <a:accent2>
        <a:srgbClr val="76C0BE"/>
      </a:accent2>
      <a:accent3>
        <a:srgbClr val="919A87"/>
      </a:accent3>
      <a:accent4>
        <a:srgbClr val="00324D"/>
      </a:accent4>
      <a:accent5>
        <a:srgbClr val="D24E22"/>
      </a:accent5>
      <a:accent6>
        <a:srgbClr val="F58F01"/>
      </a:accent6>
      <a:hlink>
        <a:srgbClr val="000000"/>
      </a:hlink>
      <a:folHlink>
        <a:srgbClr val="000000"/>
      </a:folHlink>
    </a:clrScheme>
    <a:fontScheme name="DZNE PP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ZNE-Plakat_A0" id="{64E7CE0C-F6E0-534B-B8CE-D00C1787EA7C}" vid="{58337306-3694-B94B-B7F9-9F5559B584E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DZNE_Poster_A0</Template>
  <TotalTime>0</TotalTime>
  <Words>1483</Words>
  <Application>Microsoft Office PowerPoint</Application>
  <PresentationFormat>Benutzerdefiniert</PresentationFormat>
  <Paragraphs>441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Times New Roman</vt:lpstr>
      <vt:lpstr>DZNE PowerPoint Master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Maresa Buchholz</dc:creator>
  <cp:lastModifiedBy>Niklas Weber</cp:lastModifiedBy>
  <cp:revision>123</cp:revision>
  <cp:lastPrinted>2022-06-16T14:01:33Z</cp:lastPrinted>
  <dcterms:created xsi:type="dcterms:W3CDTF">2022-05-18T06:23:29Z</dcterms:created>
  <dcterms:modified xsi:type="dcterms:W3CDTF">2022-07-19T08:00:34Z</dcterms:modified>
</cp:coreProperties>
</file>