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8952825" cy="16286163"/>
  <p:notesSz cx="6797675" cy="9928225"/>
  <p:defaultTextStyle>
    <a:defPPr>
      <a:defRPr lang="de-DE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BBBEC01-55D9-4D6C-928E-6A74DF0CA2DC}">
          <p14:sldIdLst/>
        </p14:section>
        <p14:section name="Bibliotheksfolien" id="{B5456638-CEA3-4AB3-B3DA-31EEAD06EC7E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0DBDB"/>
    <a:srgbClr val="76C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60"/>
  </p:normalViewPr>
  <p:slideViewPr>
    <p:cSldViewPr snapToGrid="0">
      <p:cViewPr varScale="1">
        <p:scale>
          <a:sx n="28" d="100"/>
          <a:sy n="28" d="100"/>
        </p:scale>
        <p:origin x="88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7027AE-BB68-4933-B9A7-198F9CBCE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E1E8C7-48C1-40D8-AF14-444A4D9855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9AEA2501-4AF2-4B94-A0B1-A2534647142E}" type="datetimeFigureOut">
              <a:rPr lang="de-DE" smtClean="0"/>
              <a:t>06.07.2022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0DDE96-D618-4159-8604-2083FCF8B6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BBE151-4E9D-464E-ABBC-F973D1AB76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34293096-B7E1-42FE-902F-57B192145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54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835B8DB5-F2DE-4622-B153-7CD61044C48A}" type="datetimeFigureOut">
              <a:rPr lang="de-DE" smtClean="0"/>
              <a:t>06.07.2022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0DD2EB54-0DA7-4B66-9962-254FB6A06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</p:spTree>
    <p:extLst>
      <p:ext uri="{BB962C8B-B14F-4D97-AF65-F5344CB8AC3E}">
        <p14:creationId xmlns:p14="http://schemas.microsoft.com/office/powerpoint/2010/main" val="260265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</p:spTree>
    <p:extLst>
      <p:ext uri="{BB962C8B-B14F-4D97-AF65-F5344CB8AC3E}">
        <p14:creationId xmlns:p14="http://schemas.microsoft.com/office/powerpoint/2010/main" val="3261213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 Var.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">
            <a:extLst>
              <a:ext uri="{FF2B5EF4-FFF2-40B4-BE49-F238E27FC236}">
                <a16:creationId xmlns:a16="http://schemas.microsoft.com/office/drawing/2014/main" id="{6C457AA2-FD02-4606-97A2-DDBBA03283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35884" y="383592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2" name="Inhaltsplatzhalter">
            <a:extLst>
              <a:ext uri="{FF2B5EF4-FFF2-40B4-BE49-F238E27FC236}">
                <a16:creationId xmlns:a16="http://schemas.microsoft.com/office/drawing/2014/main" id="{4CAB1866-DE23-024C-8EFB-0A91697D8BB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31629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  <p:sp>
        <p:nvSpPr>
          <p:cNvPr id="15" name="Inhaltsplatzhalter">
            <a:extLst>
              <a:ext uri="{FF2B5EF4-FFF2-40B4-BE49-F238E27FC236}">
                <a16:creationId xmlns:a16="http://schemas.microsoft.com/office/drawing/2014/main" id="{18D1227F-3BEE-4140-A7BC-ECE6BF1979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6840140" y="383591"/>
            <a:ext cx="7049830" cy="689561"/>
          </a:xfrm>
          <a:prstGeom prst="rect">
            <a:avLst/>
          </a:prstGeom>
        </p:spPr>
        <p:txBody>
          <a:bodyPr lIns="72000" tIns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2pPr>
            <a:lvl3pPr marL="0" indent="0">
              <a:spcAft>
                <a:spcPts val="0"/>
              </a:spcAft>
              <a:buNone/>
              <a:defRPr sz="1400" b="0"/>
            </a:lvl3pPr>
            <a:lvl4pPr marL="0" indent="0">
              <a:spcAft>
                <a:spcPts val="0"/>
              </a:spcAft>
              <a:buNone/>
              <a:defRPr sz="1400"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/>
            </a:lvl5pPr>
          </a:lstStyle>
          <a:p>
            <a:pPr lvl="0"/>
            <a:r>
              <a:rPr lang="de-DE" dirty="0"/>
              <a:t>Partnerlogo (bitte nur Bild einfügen)</a:t>
            </a:r>
          </a:p>
        </p:txBody>
      </p:sp>
    </p:spTree>
    <p:extLst>
      <p:ext uri="{BB962C8B-B14F-4D97-AF65-F5344CB8AC3E}">
        <p14:creationId xmlns:p14="http://schemas.microsoft.com/office/powerpoint/2010/main" val="11109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8804" userDrawn="1">
          <p15:clr>
            <a:srgbClr val="FBAE40"/>
          </p15:clr>
        </p15:guide>
        <p15:guide id="2" orient="horz" pos="1221" userDrawn="1">
          <p15:clr>
            <a:srgbClr val="FBAE40"/>
          </p15:clr>
        </p15:guide>
        <p15:guide id="3" pos="1138" userDrawn="1">
          <p15:clr>
            <a:srgbClr val="FBAE40"/>
          </p15:clr>
        </p15:guide>
        <p15:guide id="4" pos="17100" userDrawn="1">
          <p15:clr>
            <a:srgbClr val="FBAE40"/>
          </p15:clr>
        </p15:guide>
        <p15:guide id="5" pos="9372" userDrawn="1">
          <p15:clr>
            <a:srgbClr val="FBAE40"/>
          </p15:clr>
        </p15:guide>
        <p15:guide id="6" orient="horz" pos="56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gieanweisung">
            <a:extLst>
              <a:ext uri="{FF2B5EF4-FFF2-40B4-BE49-F238E27FC236}">
                <a16:creationId xmlns:a16="http://schemas.microsoft.com/office/drawing/2014/main" id="{4290DD47-B785-4CD4-A4AC-7DCC4E1028A7}"/>
              </a:ext>
            </a:extLst>
          </p:cNvPr>
          <p:cNvGrpSpPr/>
          <p:nvPr userDrawn="1"/>
        </p:nvGrpSpPr>
        <p:grpSpPr>
          <a:xfrm>
            <a:off x="-5136340" y="-1053709"/>
            <a:ext cx="39237825" cy="18314909"/>
            <a:chOff x="-2043778" y="-419265"/>
            <a:chExt cx="15612946" cy="7287402"/>
          </a:xfrm>
        </p:grpSpPr>
        <p:sp>
          <p:nvSpPr>
            <p:cNvPr id="8" name="Zurücksetzen">
              <a:extLst>
                <a:ext uri="{FF2B5EF4-FFF2-40B4-BE49-F238E27FC236}">
                  <a16:creationId xmlns:a16="http://schemas.microsoft.com/office/drawing/2014/main" id="{5D04AC11-CD73-46C7-B1C5-5FBA2BFCC9E6}"/>
                </a:ext>
              </a:extLst>
            </p:cNvPr>
            <p:cNvSpPr txBox="1"/>
            <p:nvPr userDrawn="1"/>
          </p:nvSpPr>
          <p:spPr>
            <a:xfrm rot="10800000" flipH="1" flipV="1">
              <a:off x="11661168" y="2322606"/>
              <a:ext cx="1908000" cy="86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" name="Layoutwechsel">
              <a:extLst>
                <a:ext uri="{FF2B5EF4-FFF2-40B4-BE49-F238E27FC236}">
                  <a16:creationId xmlns:a16="http://schemas.microsoft.com/office/drawing/2014/main" id="{F5FDC41D-A27E-4D7D-8BE9-D3916140D235}"/>
                </a:ext>
              </a:extLst>
            </p:cNvPr>
            <p:cNvSpPr txBox="1"/>
            <p:nvPr userDrawn="1"/>
          </p:nvSpPr>
          <p:spPr>
            <a:xfrm rot="10800000" flipH="1" flipV="1">
              <a:off x="11661168" y="3289294"/>
              <a:ext cx="1908000" cy="64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4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0" name="Text // Listenebene erhöhen">
              <a:extLst>
                <a:ext uri="{FF2B5EF4-FFF2-40B4-BE49-F238E27FC236}">
                  <a16:creationId xmlns:a16="http://schemas.microsoft.com/office/drawing/2014/main" id="{74A22E77-70F8-4D08-967A-6335D6A9FE43}"/>
                </a:ext>
              </a:extLst>
            </p:cNvPr>
            <p:cNvSpPr txBox="1"/>
            <p:nvPr userDrawn="1"/>
          </p:nvSpPr>
          <p:spPr>
            <a:xfrm>
              <a:off x="-1837623" y="3455961"/>
              <a:ext cx="900000" cy="43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2" name="Text // Listenebene verringern">
              <a:extLst>
                <a:ext uri="{FF2B5EF4-FFF2-40B4-BE49-F238E27FC236}">
                  <a16:creationId xmlns:a16="http://schemas.microsoft.com/office/drawing/2014/main" id="{4E9247FD-9F63-48EE-B041-81D66D6608B4}"/>
                </a:ext>
              </a:extLst>
            </p:cNvPr>
            <p:cNvSpPr txBox="1"/>
            <p:nvPr userDrawn="1"/>
          </p:nvSpPr>
          <p:spPr>
            <a:xfrm>
              <a:off x="-1837623" y="3923797"/>
              <a:ext cx="900000" cy="46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13" name="Listenebenen">
              <a:extLst>
                <a:ext uri="{FF2B5EF4-FFF2-40B4-BE49-F238E27FC236}">
                  <a16:creationId xmlns:a16="http://schemas.microsoft.com/office/drawing/2014/main" id="{D545A7B1-AB50-46ED-8C45-329A3C27948F}"/>
                </a:ext>
              </a:extLst>
            </p:cNvPr>
            <p:cNvSpPr txBox="1"/>
            <p:nvPr userDrawn="1"/>
          </p:nvSpPr>
          <p:spPr>
            <a:xfrm rot="10800000" flipH="1" flipV="1">
              <a:off x="-2043778" y="2322605"/>
              <a:ext cx="1908000" cy="10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4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14" name="Bild // Listenebene verringern">
              <a:extLst>
                <a:ext uri="{FF2B5EF4-FFF2-40B4-BE49-F238E27FC236}">
                  <a16:creationId xmlns:a16="http://schemas.microsoft.com/office/drawing/2014/main" id="{FB3E84C7-29EC-4620-AED2-444AE7D6B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9222" y="3991130"/>
              <a:ext cx="720000" cy="333335"/>
            </a:xfrm>
            <a:prstGeom prst="rect">
              <a:avLst/>
            </a:prstGeom>
          </p:spPr>
        </p:pic>
        <p:pic>
          <p:nvPicPr>
            <p:cNvPr id="15" name="Bild // Listenebene erhöhen">
              <a:extLst>
                <a:ext uri="{FF2B5EF4-FFF2-40B4-BE49-F238E27FC236}">
                  <a16:creationId xmlns:a16="http://schemas.microsoft.com/office/drawing/2014/main" id="{745BCE55-C564-4CE0-A049-9F76AB398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9222" y="3505294"/>
              <a:ext cx="720000" cy="333335"/>
            </a:xfrm>
            <a:prstGeom prst="rect">
              <a:avLst/>
            </a:prstGeom>
          </p:spPr>
        </p:pic>
        <p:sp>
          <p:nvSpPr>
            <p:cNvPr id="16" name="Fußzeile">
              <a:extLst>
                <a:ext uri="{FF2B5EF4-FFF2-40B4-BE49-F238E27FC236}">
                  <a16:creationId xmlns:a16="http://schemas.microsoft.com/office/drawing/2014/main" id="{5C922DC7-457E-4F80-AD7B-C6061E554810}"/>
                </a:ext>
              </a:extLst>
            </p:cNvPr>
            <p:cNvSpPr txBox="1"/>
            <p:nvPr userDrawn="1"/>
          </p:nvSpPr>
          <p:spPr>
            <a:xfrm rot="10800000" flipH="1" flipV="1">
              <a:off x="719138" y="6652137"/>
              <a:ext cx="10082212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400" b="1" baseline="0" dirty="0">
                  <a:solidFill>
                    <a:schemeClr val="tx1"/>
                  </a:solidFill>
                  <a:latin typeface="+mn-lt"/>
                </a:rPr>
                <a:t>Menü &gt; Einfügen &gt; Text &gt; Kopf- und Fußzeile</a:t>
              </a:r>
            </a:p>
          </p:txBody>
        </p: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B3455C3B-2EFE-4ACC-8332-4486BC612559}"/>
                </a:ext>
              </a:extLst>
            </p:cNvPr>
            <p:cNvSpPr txBox="1"/>
            <p:nvPr userDrawn="1"/>
          </p:nvSpPr>
          <p:spPr>
            <a:xfrm rot="10800000" flipH="1" flipV="1">
              <a:off x="720594" y="-419265"/>
              <a:ext cx="10080753" cy="25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Führungslinien anzeigen: 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Menü &gt; Ansicht &gt; Anzeigen &gt;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/>
  <p:txStyles>
    <p:titleStyle>
      <a:lvl1pPr marL="0" indent="0" algn="l" defTabSz="91440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9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2" indent="-288002" algn="l" defTabSz="914404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accent6"/>
        </a:buClr>
        <a:buSzPct val="100000"/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2" indent="-288002" algn="l" defTabSz="914404" rtl="0" eaLnBrk="1" latinLnBrk="0" hangingPunct="1">
        <a:lnSpc>
          <a:spcPct val="90000"/>
        </a:lnSpc>
        <a:spcBef>
          <a:spcPts val="0"/>
        </a:spcBef>
        <a:buClr>
          <a:schemeClr val="bg2"/>
        </a:buClr>
        <a:buSzPct val="100000"/>
        <a:buFont typeface="+mj-lt"/>
        <a:buAutoNum type="alphaLcParenR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2" indent="-288002" algn="l" defTabSz="914404" rtl="0" eaLnBrk="1" latinLnBrk="0" hangingPunct="1">
        <a:lnSpc>
          <a:spcPct val="90000"/>
        </a:lnSpc>
        <a:spcBef>
          <a:spcPts val="0"/>
        </a:spcBef>
        <a:buClrTx/>
        <a:buSzPct val="100000"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4" indent="-648004" algn="l" defTabSz="914404" rtl="0" eaLnBrk="1" latinLnBrk="0" hangingPunct="1">
        <a:lnSpc>
          <a:spcPct val="90000"/>
        </a:lnSpc>
        <a:spcBef>
          <a:spcPts val="2400"/>
        </a:spcBef>
        <a:spcAft>
          <a:spcPts val="0"/>
        </a:spcAft>
        <a:buClr>
          <a:schemeClr val="accent6"/>
        </a:buClr>
        <a:buSzPct val="143000"/>
        <a:buFontTx/>
        <a:buBlip>
          <a:blip r:embed="rId7"/>
        </a:buBlip>
        <a:defRPr sz="3000" kern="1200" baseline="38000">
          <a:solidFill>
            <a:schemeClr val="tx1"/>
          </a:solidFill>
          <a:latin typeface="+mn-lt"/>
          <a:ea typeface="+mn-ea"/>
          <a:cs typeface="+mn-cs"/>
        </a:defRPr>
      </a:lvl8pPr>
      <a:lvl9pPr marL="648004" indent="-648004" algn="l" defTabSz="914404" rtl="0" eaLnBrk="1" latinLnBrk="0" hangingPunct="1">
        <a:lnSpc>
          <a:spcPct val="90000"/>
        </a:lnSpc>
        <a:spcBef>
          <a:spcPts val="2400"/>
        </a:spcBef>
        <a:spcAft>
          <a:spcPts val="1200"/>
        </a:spcAft>
        <a:buClr>
          <a:schemeClr val="accent6"/>
        </a:buClr>
        <a:buSzPct val="143000"/>
        <a:buFontTx/>
        <a:buBlip>
          <a:blip r:embed="rId7"/>
        </a:buBlip>
        <a:defRPr sz="3000" kern="1200" baseline="38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2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4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6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8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0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2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4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6" algn="l" defTabSz="914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20789456" y="2140084"/>
            <a:ext cx="7856054" cy="31792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9527781" y="2148860"/>
            <a:ext cx="11044226" cy="138549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969" y="-2239633"/>
            <a:ext cx="211860" cy="196604"/>
          </a:xfrm>
        </p:spPr>
      </p:pic>
      <p:pic>
        <p:nvPicPr>
          <p:cNvPr id="12" name="Inhaltsplatzhalter 11"/>
          <p:cNvPicPr>
            <a:picLocks noGrp="1" noChangeAspect="1"/>
          </p:cNvPicPr>
          <p:nvPr>
            <p:ph sz="quarter" idx="2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744" y="-2239633"/>
            <a:ext cx="211860" cy="196604"/>
          </a:xfrm>
        </p:spPr>
      </p:pic>
      <p:pic>
        <p:nvPicPr>
          <p:cNvPr id="13" name="Inhaltsplatzhalter 12"/>
          <p:cNvPicPr>
            <a:picLocks noGrp="1" noChangeAspect="1"/>
          </p:cNvPicPr>
          <p:nvPr>
            <p:ph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74" y="-2239633"/>
            <a:ext cx="211860" cy="196604"/>
          </a:xfrm>
        </p:spPr>
      </p:pic>
      <p:sp>
        <p:nvSpPr>
          <p:cNvPr id="10" name="Rechteck 9"/>
          <p:cNvSpPr/>
          <p:nvPr/>
        </p:nvSpPr>
        <p:spPr>
          <a:xfrm>
            <a:off x="9716" y="9660"/>
            <a:ext cx="25845874" cy="138499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 b="1" dirty="0"/>
              <a:t>Psychometric properties of the EQ-5D-3L in patients with rare Spinocerebellar </a:t>
            </a:r>
            <a:r>
              <a:rPr lang="en-US" sz="3600" b="1" dirty="0" smtClean="0"/>
              <a:t>ataxia </a:t>
            </a:r>
            <a:r>
              <a:rPr lang="en-US" sz="3600" b="1" dirty="0"/>
              <a:t>type 3 (SCA3): Acceptability, validity and responsiveness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Maresa Buchholz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Niklas</a:t>
            </a:r>
            <a:r>
              <a:rPr lang="en-US" sz="2400" dirty="0"/>
              <a:t> Weber</a:t>
            </a:r>
            <a:r>
              <a:rPr lang="en-US" sz="2400" baseline="30000" dirty="0"/>
              <a:t>1</a:t>
            </a:r>
            <a:r>
              <a:rPr lang="en-US" sz="2400" dirty="0"/>
              <a:t>, Feng Xie</a:t>
            </a:r>
            <a:r>
              <a:rPr lang="en-US" sz="2400" baseline="30000" dirty="0"/>
              <a:t>2,3</a:t>
            </a:r>
            <a:r>
              <a:rPr lang="en-US" sz="2400" dirty="0"/>
              <a:t>, Anika Rädke</a:t>
            </a:r>
            <a:r>
              <a:rPr lang="en-US" sz="2400" baseline="30000" dirty="0"/>
              <a:t>1</a:t>
            </a:r>
            <a:r>
              <a:rPr lang="en-US" sz="2400" dirty="0"/>
              <a:t>, Thomas Klockgether</a:t>
            </a:r>
            <a:r>
              <a:rPr lang="en-US" sz="2400" baseline="30000" dirty="0"/>
              <a:t>4,</a:t>
            </a:r>
            <a:r>
              <a:rPr lang="en-US" sz="2400" dirty="0"/>
              <a:t>, Bernhard Michalowsky</a:t>
            </a:r>
            <a:r>
              <a:rPr lang="en-US" sz="2000" baseline="30000" dirty="0"/>
              <a:t>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 baseline="30000" dirty="0"/>
              <a:t>1</a:t>
            </a:r>
            <a:r>
              <a:rPr lang="en-US" sz="1400" i="1" dirty="0"/>
              <a:t>German Center for Neurodegenerative Diseases (DZNE), Rostock/ Greifswald, Germany</a:t>
            </a:r>
            <a:r>
              <a:rPr lang="en-US" sz="1400" i="1" baseline="30000" dirty="0"/>
              <a:t>; 2 </a:t>
            </a:r>
            <a:r>
              <a:rPr lang="en-US" sz="1400" i="1" dirty="0"/>
              <a:t>Program for Health Economics and Outcome Measures (PHENOM), Hamilton, Canada; </a:t>
            </a:r>
            <a:r>
              <a:rPr lang="en-US" sz="1400" i="1" baseline="30000" dirty="0"/>
              <a:t>3</a:t>
            </a:r>
            <a:r>
              <a:rPr lang="en-US" sz="1400" i="1" dirty="0"/>
              <a:t>Department of Health Research Methods, Evidence and Impact (formerly Clinical Epidemiology and Biostatistics), McMaster University, Canada; </a:t>
            </a:r>
            <a:r>
              <a:rPr lang="en-US" sz="1400" i="1" baseline="30000" dirty="0"/>
              <a:t>4 </a:t>
            </a:r>
            <a:r>
              <a:rPr lang="da-DK" sz="1400" i="1" dirty="0"/>
              <a:t>German Center for Neurodegenerative (DZNE), Bonn, Germany</a:t>
            </a:r>
            <a:endParaRPr lang="de-DE" sz="1400" i="1" dirty="0"/>
          </a:p>
        </p:txBody>
      </p:sp>
      <p:sp>
        <p:nvSpPr>
          <p:cNvPr id="19" name="Textfeld 18"/>
          <p:cNvSpPr txBox="1"/>
          <p:nvPr/>
        </p:nvSpPr>
        <p:spPr>
          <a:xfrm>
            <a:off x="82533" y="3338757"/>
            <a:ext cx="378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>
                    <a:lumMod val="50000"/>
                  </a:schemeClr>
                </a:solidFill>
              </a:rPr>
              <a:t>B A C K G R O U N D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80200" y="7948922"/>
            <a:ext cx="9045682" cy="681725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/>
              <a:t>Data </a:t>
            </a:r>
            <a:r>
              <a:rPr lang="de-DE" sz="2400" b="1" dirty="0" err="1"/>
              <a:t>base</a:t>
            </a:r>
            <a:r>
              <a:rPr lang="de-DE" sz="2400" b="1" dirty="0"/>
              <a:t> (ESMI):</a:t>
            </a:r>
          </a:p>
          <a:p>
            <a:endParaRPr lang="de-DE" sz="1600" b="1" u="sng" dirty="0"/>
          </a:p>
          <a:p>
            <a:endParaRPr lang="de-DE" sz="1600" b="1" u="sng" dirty="0"/>
          </a:p>
          <a:p>
            <a:r>
              <a:rPr lang="de-DE" sz="1600" b="1" u="sng" dirty="0"/>
              <a:t> </a:t>
            </a:r>
          </a:p>
          <a:p>
            <a:pPr>
              <a:spcBef>
                <a:spcPts val="300"/>
              </a:spcBef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The </a:t>
            </a:r>
            <a:r>
              <a:rPr lang="en-CA" sz="2400" dirty="0"/>
              <a:t>following sociodemographic, clinical and </a:t>
            </a:r>
            <a:r>
              <a:rPr lang="en-CA" sz="2400" dirty="0" err="1"/>
              <a:t>HRQoL</a:t>
            </a:r>
            <a:r>
              <a:rPr lang="en-CA" sz="2400" dirty="0"/>
              <a:t> data were assessed from SCA 3 patients recruited from the European SCA3/ Machado-Joseph Disease Initiative (ESMI)</a:t>
            </a:r>
          </a:p>
          <a:p>
            <a:pPr marL="717758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CA" sz="2400" b="1" dirty="0" err="1"/>
              <a:t>HRQoL</a:t>
            </a:r>
            <a:r>
              <a:rPr lang="en-CA" sz="2400" b="1" dirty="0"/>
              <a:t>: EQ-5D-3L </a:t>
            </a:r>
            <a:r>
              <a:rPr lang="en-CA" sz="2400" dirty="0"/>
              <a:t>(</a:t>
            </a:r>
            <a:r>
              <a:rPr lang="de-DE" sz="2400" dirty="0"/>
              <a:t>European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set</a:t>
            </a:r>
            <a:r>
              <a:rPr lang="de-DE" sz="2400" dirty="0"/>
              <a:t>, Greiner et al. 2003)</a:t>
            </a:r>
            <a:endParaRPr lang="en-CA" sz="2400" b="1" dirty="0"/>
          </a:p>
          <a:p>
            <a:pPr marL="717758" lvl="1" indent="-285750">
              <a:buFont typeface="Wingdings" panose="05000000000000000000" pitchFamily="2" charset="2"/>
              <a:buChar char="ü"/>
            </a:pPr>
            <a:r>
              <a:rPr lang="en-CA" sz="2400" b="1" dirty="0"/>
              <a:t>Clinical Variables: SARA</a:t>
            </a:r>
            <a:r>
              <a:rPr lang="en-CA" sz="2400" dirty="0"/>
              <a:t> (Scale for Assessment and Rating of Ataxia), </a:t>
            </a:r>
            <a:r>
              <a:rPr lang="en-CA" sz="2400" b="1" dirty="0"/>
              <a:t>INAS</a:t>
            </a:r>
            <a:r>
              <a:rPr lang="en-CA" sz="2400" dirty="0"/>
              <a:t> (Inventory of Non-Ataxia Signs), </a:t>
            </a:r>
            <a:r>
              <a:rPr lang="en-CA" sz="2400" b="1" dirty="0"/>
              <a:t>ADL</a:t>
            </a:r>
            <a:r>
              <a:rPr lang="en-CA" sz="2400" dirty="0"/>
              <a:t> (Activities of Daily Living), </a:t>
            </a:r>
            <a:r>
              <a:rPr lang="en-CA" sz="2400" b="1" dirty="0"/>
              <a:t>PHQ-9</a:t>
            </a:r>
            <a:r>
              <a:rPr lang="en-CA" sz="2400" dirty="0"/>
              <a:t> (Patient Health Questionnaire</a:t>
            </a:r>
            <a:r>
              <a:rPr lang="en-CA" sz="2400" dirty="0" smtClean="0"/>
              <a:t>)</a:t>
            </a:r>
          </a:p>
          <a:p>
            <a:pPr lvl="1"/>
            <a:endParaRPr lang="en-CA" sz="2400" dirty="0" smtClean="0"/>
          </a:p>
          <a:p>
            <a:pPr lvl="1"/>
            <a:endParaRPr lang="en-CA" sz="2400" dirty="0"/>
          </a:p>
          <a:p>
            <a:pPr lvl="1"/>
            <a:endParaRPr lang="en-CA" sz="2400" dirty="0" smtClean="0"/>
          </a:p>
          <a:p>
            <a:pPr lvl="1"/>
            <a:endParaRPr lang="en-CA" sz="2400" dirty="0"/>
          </a:p>
          <a:p>
            <a:pPr lvl="1"/>
            <a:endParaRPr lang="en-CA" sz="2400" dirty="0" smtClean="0"/>
          </a:p>
          <a:p>
            <a:pPr lvl="1"/>
            <a:endParaRPr lang="en-CA" sz="2400" dirty="0" smtClean="0"/>
          </a:p>
          <a:p>
            <a:pPr lvl="1"/>
            <a:endParaRPr lang="en-CA" sz="2400" dirty="0"/>
          </a:p>
        </p:txBody>
      </p:sp>
      <p:sp>
        <p:nvSpPr>
          <p:cNvPr id="22" name="Textfeld 21"/>
          <p:cNvSpPr txBox="1"/>
          <p:nvPr/>
        </p:nvSpPr>
        <p:spPr>
          <a:xfrm>
            <a:off x="180200" y="3913070"/>
            <a:ext cx="9060606" cy="3493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dirty="0"/>
              <a:t>Rare spinocerebellar ataxia type 3 (SCA3):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most common autosomal inherited ataxia disorder with a progressive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estimated </a:t>
            </a:r>
            <a:r>
              <a:rPr lang="en-CA" sz="2400" b="1" dirty="0"/>
              <a:t>prevalence</a:t>
            </a:r>
            <a:r>
              <a:rPr lang="en-CA" sz="2400" dirty="0"/>
              <a:t> worldwide </a:t>
            </a:r>
            <a:r>
              <a:rPr lang="en-CA" sz="2400" b="1" dirty="0"/>
              <a:t>1/100.000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age of onset: around </a:t>
            </a:r>
            <a:r>
              <a:rPr lang="en-CA" sz="2400" b="1" dirty="0"/>
              <a:t>35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clinical features are muscle </a:t>
            </a:r>
            <a:r>
              <a:rPr lang="en-CA" sz="2400" b="1" dirty="0"/>
              <a:t>weakness, sensory loss, coordination problems </a:t>
            </a:r>
            <a:r>
              <a:rPr lang="en-CA" sz="2400" dirty="0"/>
              <a:t>and </a:t>
            </a:r>
            <a:r>
              <a:rPr lang="en-CA" sz="2400" b="1" dirty="0"/>
              <a:t>limited cognitive health, </a:t>
            </a:r>
            <a:r>
              <a:rPr lang="en-CA" sz="2400" dirty="0"/>
              <a:t>tremendously affecting patients’ </a:t>
            </a:r>
            <a:r>
              <a:rPr lang="en-CA" sz="2400" dirty="0" err="1"/>
              <a:t>HRQoL</a:t>
            </a: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Little is known about psychometric performances of </a:t>
            </a:r>
            <a:r>
              <a:rPr lang="en-CA" sz="2400" b="1" dirty="0" err="1"/>
              <a:t>HRQoL</a:t>
            </a:r>
            <a:r>
              <a:rPr lang="en-CA" sz="2400" b="1" dirty="0"/>
              <a:t> instruments </a:t>
            </a:r>
            <a:r>
              <a:rPr lang="en-CA" sz="2400" dirty="0"/>
              <a:t>in SCA 3 patients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59041" y="2133900"/>
            <a:ext cx="9060606" cy="1077218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marL="177800" algn="ctr"/>
            <a:r>
              <a:rPr lang="en-US" sz="3200" b="1" dirty="0">
                <a:solidFill>
                  <a:schemeClr val="bg1"/>
                </a:solidFill>
              </a:rPr>
              <a:t>To assess the psychometric performance of </a:t>
            </a:r>
            <a:r>
              <a:rPr lang="en-US" sz="3200" b="1" dirty="0" smtClean="0">
                <a:solidFill>
                  <a:schemeClr val="bg1"/>
                </a:solidFill>
              </a:rPr>
              <a:t>the</a:t>
            </a:r>
          </a:p>
          <a:p>
            <a:pPr marL="177800" algn="ctr"/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EQ-5D-3L in SCA 3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80200" y="14445258"/>
            <a:ext cx="906060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/>
            </a:lvl1pPr>
            <a:lvl2pPr marL="717758" lvl="1" indent="-285750">
              <a:buFont typeface="Arial" panose="020B0604020202020204" pitchFamily="34" charset="0"/>
              <a:buChar char="•"/>
              <a:defRPr sz="1400" b="1"/>
            </a:lvl2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416962" y="1590376"/>
            <a:ext cx="410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2">
                    <a:lumMod val="50000"/>
                  </a:schemeClr>
                </a:solidFill>
              </a:rPr>
              <a:t>R E S U L T 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77449"/>
              </p:ext>
            </p:extLst>
          </p:nvPr>
        </p:nvGraphicFramePr>
        <p:xfrm>
          <a:off x="13514943" y="7402368"/>
          <a:ext cx="6814686" cy="2791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2285">
                  <a:extLst>
                    <a:ext uri="{9D8B030D-6E8A-4147-A177-3AD203B41FA5}">
                      <a16:colId xmlns:a16="http://schemas.microsoft.com/office/drawing/2014/main" val="1706362360"/>
                    </a:ext>
                  </a:extLst>
                </a:gridCol>
                <a:gridCol w="1032529">
                  <a:extLst>
                    <a:ext uri="{9D8B030D-6E8A-4147-A177-3AD203B41FA5}">
                      <a16:colId xmlns:a16="http://schemas.microsoft.com/office/drawing/2014/main" val="240412259"/>
                    </a:ext>
                  </a:extLst>
                </a:gridCol>
                <a:gridCol w="1032529">
                  <a:extLst>
                    <a:ext uri="{9D8B030D-6E8A-4147-A177-3AD203B41FA5}">
                      <a16:colId xmlns:a16="http://schemas.microsoft.com/office/drawing/2014/main" val="1962855758"/>
                    </a:ext>
                  </a:extLst>
                </a:gridCol>
                <a:gridCol w="1342285">
                  <a:extLst>
                    <a:ext uri="{9D8B030D-6E8A-4147-A177-3AD203B41FA5}">
                      <a16:colId xmlns:a16="http://schemas.microsoft.com/office/drawing/2014/main" val="3612666810"/>
                    </a:ext>
                  </a:extLst>
                </a:gridCol>
                <a:gridCol w="1032529">
                  <a:extLst>
                    <a:ext uri="{9D8B030D-6E8A-4147-A177-3AD203B41FA5}">
                      <a16:colId xmlns:a16="http://schemas.microsoft.com/office/drawing/2014/main" val="2575291490"/>
                    </a:ext>
                  </a:extLst>
                </a:gridCol>
                <a:gridCol w="1032529">
                  <a:extLst>
                    <a:ext uri="{9D8B030D-6E8A-4147-A177-3AD203B41FA5}">
                      <a16:colId xmlns:a16="http://schemas.microsoft.com/office/drawing/2014/main" val="798905142"/>
                    </a:ext>
                  </a:extLst>
                </a:gridCol>
              </a:tblGrid>
              <a:tr h="465312"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>
                          <a:effectLst/>
                        </a:rPr>
                        <a:t> </a:t>
                      </a:r>
                      <a:r>
                        <a:rPr lang="en-CA" sz="2000" b="1" dirty="0" smtClean="0">
                          <a:effectLst/>
                        </a:rPr>
                        <a:t>EQ-5D-3L</a:t>
                      </a:r>
                      <a:endParaRPr lang="de-DE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b="1" dirty="0">
                          <a:effectLst/>
                        </a:rPr>
                        <a:t> </a:t>
                      </a:r>
                      <a:r>
                        <a:rPr lang="en-CA" sz="2000" b="1" dirty="0" err="1" smtClean="0">
                          <a:effectLst/>
                        </a:rPr>
                        <a:t>r</a:t>
                      </a:r>
                      <a:r>
                        <a:rPr lang="en-CA" sz="2000" b="1" baseline="-25000" dirty="0" err="1" smtClean="0">
                          <a:effectLst/>
                        </a:rPr>
                        <a:t>sp</a:t>
                      </a:r>
                      <a:endParaRPr lang="de-DE" sz="2000" b="1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b="1" i="1" dirty="0">
                          <a:effectLst/>
                        </a:rPr>
                        <a:t>p-value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effectLst/>
                        </a:rPr>
                        <a:t>EQ-VAS</a:t>
                      </a:r>
                      <a:endParaRPr lang="de-DE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effectLst/>
                        </a:rPr>
                        <a:t> </a:t>
                      </a:r>
                      <a:r>
                        <a:rPr lang="en-CA" sz="2000" b="1" dirty="0" err="1" smtClean="0">
                          <a:effectLst/>
                        </a:rPr>
                        <a:t>r</a:t>
                      </a:r>
                      <a:r>
                        <a:rPr lang="en-CA" sz="2000" b="1" baseline="-25000" dirty="0" err="1" smtClean="0">
                          <a:effectLst/>
                        </a:rPr>
                        <a:t>sp</a:t>
                      </a:r>
                      <a:endParaRPr lang="de-DE" sz="2000" b="1" baseline="-25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b="1" i="1" dirty="0">
                          <a:effectLst/>
                        </a:rPr>
                        <a:t>p-value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37391"/>
                  </a:ext>
                </a:extLst>
              </a:tr>
              <a:tr h="465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SARA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-0.697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&lt;0.01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SARA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-0.473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&lt;0.01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972362"/>
                  </a:ext>
                </a:extLst>
              </a:tr>
              <a:tr h="465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ADL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-0.770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&lt;0.01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ADL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-0.504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&lt;0.01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89060"/>
                  </a:ext>
                </a:extLst>
              </a:tr>
              <a:tr h="465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INAS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-0.596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&lt;0.01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INAS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-0.325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&lt;0.01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79480"/>
                  </a:ext>
                </a:extLst>
              </a:tr>
              <a:tr h="465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PHQ-9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-0.520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&lt;0.01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PHQ9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-0.415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&lt;0.01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930532"/>
                  </a:ext>
                </a:extLst>
              </a:tr>
              <a:tr h="465312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de-DE" sz="2000" i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de-DE" sz="20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i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given</a:t>
                      </a:r>
                      <a:r>
                        <a:rPr lang="de-DE" sz="20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i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de-DE" sz="20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i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Spearman´s</a:t>
                      </a:r>
                      <a:r>
                        <a:rPr lang="de-DE" sz="20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i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correlation</a:t>
                      </a:r>
                      <a:r>
                        <a:rPr lang="de-DE" sz="20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i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coefficient</a:t>
                      </a:r>
                      <a:r>
                        <a:rPr lang="de-DE" sz="20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de-DE" sz="2000" i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sz="2000" i="1" baseline="-25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200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20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4757016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924762" y="2287513"/>
            <a:ext cx="7720748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marL="88900" indent="-88900" algn="l">
              <a:buFont typeface="Arial" panose="020B0604020202020204" pitchFamily="34" charset="0"/>
              <a:buChar char="•"/>
            </a:pPr>
            <a:r>
              <a:rPr lang="en-CA" sz="2400" b="0" dirty="0">
                <a:solidFill>
                  <a:schemeClr val="tx1"/>
                </a:solidFill>
              </a:rPr>
              <a:t>Missing values &lt; 3 % for EQ-5D-3L index </a:t>
            </a:r>
          </a:p>
          <a:p>
            <a:pPr marL="88900" indent="-88900" algn="l">
              <a:buFont typeface="Arial" panose="020B0604020202020204" pitchFamily="34" charset="0"/>
              <a:buChar char="•"/>
            </a:pPr>
            <a:r>
              <a:rPr lang="en-CA" sz="2400" b="0" dirty="0">
                <a:solidFill>
                  <a:schemeClr val="tx1"/>
                </a:solidFill>
              </a:rPr>
              <a:t>EQ-5D-3L &amp; EQ-VAS correlate moderate to strong with PHQ-9 and ataxia severity</a:t>
            </a:r>
          </a:p>
          <a:p>
            <a:pPr marL="88900" indent="-88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EQ-5D-3L differentiated between stages of age, ataxia severity, ADL and INAS</a:t>
            </a:r>
          </a:p>
          <a:p>
            <a:pPr marL="88900" indent="-88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EQ-5D-3L and EQ-VAS show small to moderate changes in health regarding ataxia severity</a:t>
            </a:r>
          </a:p>
        </p:txBody>
      </p:sp>
      <p:sp>
        <p:nvSpPr>
          <p:cNvPr id="14" name="Rechteck 13"/>
          <p:cNvSpPr/>
          <p:nvPr/>
        </p:nvSpPr>
        <p:spPr>
          <a:xfrm>
            <a:off x="9671659" y="2188233"/>
            <a:ext cx="323167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sz="1800" b="1" dirty="0"/>
              <a:t>Table 1: </a:t>
            </a:r>
            <a:r>
              <a:rPr lang="de-DE" sz="1800" dirty="0"/>
              <a:t>Patient </a:t>
            </a:r>
            <a:r>
              <a:rPr lang="en-CA" sz="1800" dirty="0"/>
              <a:t>characteristics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6868"/>
              </p:ext>
            </p:extLst>
          </p:nvPr>
        </p:nvGraphicFramePr>
        <p:xfrm>
          <a:off x="9759974" y="5292828"/>
          <a:ext cx="3522776" cy="49014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61682">
                  <a:extLst>
                    <a:ext uri="{9D8B030D-6E8A-4147-A177-3AD203B41FA5}">
                      <a16:colId xmlns:a16="http://schemas.microsoft.com/office/drawing/2014/main" val="3211290221"/>
                    </a:ext>
                  </a:extLst>
                </a:gridCol>
                <a:gridCol w="1073932">
                  <a:extLst>
                    <a:ext uri="{9D8B030D-6E8A-4147-A177-3AD203B41FA5}">
                      <a16:colId xmlns:a16="http://schemas.microsoft.com/office/drawing/2014/main" val="847706118"/>
                    </a:ext>
                  </a:extLst>
                </a:gridCol>
                <a:gridCol w="887162">
                  <a:extLst>
                    <a:ext uri="{9D8B030D-6E8A-4147-A177-3AD203B41FA5}">
                      <a16:colId xmlns:a16="http://schemas.microsoft.com/office/drawing/2014/main" val="3127194583"/>
                    </a:ext>
                  </a:extLst>
                </a:gridCol>
              </a:tblGrid>
              <a:tr h="365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Age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EQ-5D-3L</a:t>
                      </a:r>
                      <a:endParaRPr lang="de-D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0" dirty="0">
                          <a:effectLst/>
                        </a:rPr>
                        <a:t>p-value</a:t>
                      </a:r>
                      <a:endParaRPr lang="de-DE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141763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&lt; </a:t>
                      </a:r>
                      <a:r>
                        <a:rPr lang="en-CA" sz="1800" dirty="0" smtClean="0">
                          <a:effectLst/>
                        </a:rPr>
                        <a:t>49 years old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0.72±0.22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&lt;0.01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08216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&gt; </a:t>
                      </a:r>
                      <a:r>
                        <a:rPr lang="en-CA" sz="1800" dirty="0" smtClean="0">
                          <a:effectLst/>
                        </a:rPr>
                        <a:t>49 years old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0.64±0.21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427227"/>
                  </a:ext>
                </a:extLst>
              </a:tr>
              <a:tr h="254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SARA </a:t>
                      </a:r>
                      <a:r>
                        <a:rPr lang="en-CA" sz="1800" b="1" dirty="0" smtClean="0">
                          <a:effectLst/>
                        </a:rPr>
                        <a:t>score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0410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Mild 0-9.5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0.80±0.16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&lt;0.01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52305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Moderate </a:t>
                      </a:r>
                      <a:r>
                        <a:rPr lang="de-DE" sz="1800" dirty="0" smtClean="0"/>
                        <a:t>≤19.5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0.66±0.14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1352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Strong </a:t>
                      </a:r>
                      <a:r>
                        <a:rPr lang="de-DE" sz="1800" dirty="0" smtClean="0"/>
                        <a:t>≤29.5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0.43±0.20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92039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Extreme </a:t>
                      </a:r>
                      <a:r>
                        <a:rPr lang="de-DE" sz="1800" dirty="0" smtClean="0"/>
                        <a:t>≤40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0.30±0.27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38073"/>
                  </a:ext>
                </a:extLst>
              </a:tr>
              <a:tr h="254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INAS count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17476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kern="1200" dirty="0" smtClean="0">
                          <a:effectLst/>
                        </a:rPr>
                        <a:t>≤ 4 Symptoms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0.77±0.16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&lt;0.01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8194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&gt; </a:t>
                      </a:r>
                      <a:r>
                        <a:rPr lang="en-CA" sz="1800" dirty="0" smtClean="0">
                          <a:effectLst/>
                        </a:rPr>
                        <a:t>4 Symptoms 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0.54±0.22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45745"/>
                  </a:ext>
                </a:extLst>
              </a:tr>
              <a:tr h="254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PHQ-9 score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85806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Mild 0-4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0.75±0.19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&lt;0.01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36810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Moderate </a:t>
                      </a:r>
                      <a:r>
                        <a:rPr lang="de-DE" sz="1800" dirty="0" smtClean="0"/>
                        <a:t>≤9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0.56±0.20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13958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97488"/>
              </p:ext>
            </p:extLst>
          </p:nvPr>
        </p:nvGraphicFramePr>
        <p:xfrm>
          <a:off x="9742137" y="2700345"/>
          <a:ext cx="3538616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2470">
                  <a:extLst>
                    <a:ext uri="{9D8B030D-6E8A-4147-A177-3AD203B41FA5}">
                      <a16:colId xmlns:a16="http://schemas.microsoft.com/office/drawing/2014/main" val="848655317"/>
                    </a:ext>
                  </a:extLst>
                </a:gridCol>
                <a:gridCol w="1496146">
                  <a:extLst>
                    <a:ext uri="{9D8B030D-6E8A-4147-A177-3AD203B41FA5}">
                      <a16:colId xmlns:a16="http://schemas.microsoft.com/office/drawing/2014/main" val="1253837575"/>
                    </a:ext>
                  </a:extLst>
                </a:gridCol>
              </a:tblGrid>
              <a:tr h="241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Sex, % women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51.6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0331"/>
                  </a:ext>
                </a:extLst>
              </a:tr>
              <a:tr h="241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Age, M±SD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48.3±12.6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26668"/>
                  </a:ext>
                </a:extLst>
              </a:tr>
              <a:tr h="241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EQ-5D-3L, </a:t>
                      </a:r>
                      <a:r>
                        <a:rPr lang="en-US" sz="2000" b="1" dirty="0">
                          <a:effectLst/>
                        </a:rPr>
                        <a:t>M±SD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0.68±0.22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97181"/>
                  </a:ext>
                </a:extLst>
              </a:tr>
              <a:tr h="2413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EQ-VAS, </a:t>
                      </a:r>
                      <a:r>
                        <a:rPr lang="en-US" sz="2000" b="1" dirty="0" smtClean="0">
                          <a:effectLst/>
                        </a:rPr>
                        <a:t>M±SD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4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66.7±21.4</a:t>
                      </a:r>
                      <a:endParaRPr lang="de-DE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0116"/>
                  </a:ext>
                </a:extLst>
              </a:tr>
            </a:tbl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9718" y="2700346"/>
            <a:ext cx="6934258" cy="3650772"/>
          </a:xfrm>
          <a:prstGeom prst="rect">
            <a:avLst/>
          </a:prstGeom>
          <a:ln w="12700">
            <a:noFill/>
          </a:ln>
        </p:spPr>
      </p:pic>
      <p:sp>
        <p:nvSpPr>
          <p:cNvPr id="33" name="Rechteck 32"/>
          <p:cNvSpPr/>
          <p:nvPr/>
        </p:nvSpPr>
        <p:spPr>
          <a:xfrm>
            <a:off x="9690195" y="4770821"/>
            <a:ext cx="300340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CA" sz="1800" b="1" dirty="0"/>
              <a:t>Table 2: </a:t>
            </a:r>
            <a:r>
              <a:rPr lang="en-CA" sz="1800" dirty="0"/>
              <a:t>Known-groups validity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421675" y="2195415"/>
            <a:ext cx="507985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CA" sz="1800" b="1" dirty="0"/>
              <a:t>Figure 1: </a:t>
            </a:r>
            <a:r>
              <a:rPr lang="en-CA" sz="1800" dirty="0"/>
              <a:t>Distribution of responses and ceiling effects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3386845" y="6825676"/>
            <a:ext cx="5079855" cy="36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4">
              <a:lnSpc>
                <a:spcPct val="107000"/>
              </a:lnSpc>
              <a:defRPr/>
            </a:pPr>
            <a:r>
              <a:rPr lang="en-CA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Table 3: </a:t>
            </a:r>
            <a:r>
              <a:rPr lang="en-CA" sz="1800" dirty="0">
                <a:ea typeface="Calibri" panose="020F0502020204030204" pitchFamily="34" charset="0"/>
                <a:cs typeface="Times New Roman" panose="02020603050405020304" pitchFamily="18" charset="0"/>
              </a:rPr>
              <a:t>Construct validity of EQ-5D-3L and EQ-VAS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0766596" y="5598730"/>
            <a:ext cx="478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l"/>
            <a:r>
              <a:rPr lang="de-DE" sz="2800" dirty="0" smtClean="0"/>
              <a:t>CONCLUSION</a:t>
            </a:r>
            <a:endParaRPr lang="de-DE" sz="2800" dirty="0"/>
          </a:p>
        </p:txBody>
      </p:sp>
      <p:sp>
        <p:nvSpPr>
          <p:cNvPr id="37" name="Textfeld 36"/>
          <p:cNvSpPr txBox="1"/>
          <p:nvPr/>
        </p:nvSpPr>
        <p:spPr>
          <a:xfrm>
            <a:off x="20799284" y="11839081"/>
            <a:ext cx="298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2">
                    <a:lumMod val="50000"/>
                  </a:schemeClr>
                </a:solidFill>
              </a:rPr>
              <a:t>R E F E R E N C E S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841869" y="12449147"/>
            <a:ext cx="780364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1600" b="1" dirty="0"/>
              <a:t>Greiner W, </a:t>
            </a:r>
            <a:r>
              <a:rPr lang="de-DE" sz="1600" b="1" dirty="0" err="1"/>
              <a:t>Weijnen</a:t>
            </a:r>
            <a:r>
              <a:rPr lang="de-DE" sz="1600" b="1" dirty="0"/>
              <a:t> T, </a:t>
            </a:r>
            <a:r>
              <a:rPr lang="de-DE" sz="1600" b="1" dirty="0" err="1"/>
              <a:t>Nieuwenhuizen</a:t>
            </a:r>
            <a:r>
              <a:rPr lang="de-DE" sz="1600" b="1" dirty="0"/>
              <a:t>, M et al. (2003). </a:t>
            </a:r>
            <a:r>
              <a:rPr lang="de-DE" sz="1600" dirty="0"/>
              <a:t>A </a:t>
            </a:r>
            <a:r>
              <a:rPr lang="de-DE" sz="1600" dirty="0" err="1"/>
              <a:t>single</a:t>
            </a:r>
            <a:r>
              <a:rPr lang="de-DE" sz="1600" dirty="0"/>
              <a:t> European </a:t>
            </a:r>
            <a:r>
              <a:rPr lang="de-DE" sz="1600" dirty="0" err="1"/>
              <a:t>currency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EQ-5D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states</a:t>
            </a:r>
            <a:r>
              <a:rPr lang="de-DE" sz="1600" dirty="0"/>
              <a:t>. The European Journal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Economics, </a:t>
            </a:r>
            <a:r>
              <a:rPr lang="de-DE" sz="1600" dirty="0" err="1"/>
              <a:t>formerly</a:t>
            </a:r>
            <a:r>
              <a:rPr lang="de-DE" sz="1600" dirty="0"/>
              <a:t>: HEPAC, 4(3), 222-231.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1600" b="1" dirty="0" smtClean="0"/>
              <a:t>Jacobi </a:t>
            </a:r>
            <a:r>
              <a:rPr lang="de-DE" sz="1600" b="1" dirty="0"/>
              <a:t>H, du </a:t>
            </a:r>
            <a:r>
              <a:rPr lang="de-DE" sz="1600" b="1" dirty="0" err="1"/>
              <a:t>Montcel</a:t>
            </a:r>
            <a:r>
              <a:rPr lang="de-DE" sz="1600" b="1" dirty="0"/>
              <a:t> S T, Bauer P et al. (2015). </a:t>
            </a:r>
            <a:r>
              <a:rPr lang="de-DE" sz="1600" dirty="0"/>
              <a:t>Long-term </a:t>
            </a:r>
            <a:r>
              <a:rPr lang="de-DE" sz="1600" dirty="0" err="1"/>
              <a:t>disease</a:t>
            </a:r>
            <a:r>
              <a:rPr lang="de-DE" sz="1600" dirty="0"/>
              <a:t> </a:t>
            </a:r>
            <a:r>
              <a:rPr lang="de-DE" sz="1600" dirty="0" err="1"/>
              <a:t>progression</a:t>
            </a:r>
            <a:r>
              <a:rPr lang="de-DE" sz="1600" dirty="0"/>
              <a:t> in </a:t>
            </a:r>
            <a:r>
              <a:rPr lang="de-DE" sz="1600" dirty="0" err="1"/>
              <a:t>spinocerebellar</a:t>
            </a:r>
            <a:r>
              <a:rPr lang="de-DE" sz="1600" dirty="0"/>
              <a:t> </a:t>
            </a:r>
            <a:r>
              <a:rPr lang="de-DE" sz="1600" dirty="0" err="1"/>
              <a:t>ataxia</a:t>
            </a:r>
            <a:r>
              <a:rPr lang="de-DE" sz="1600" dirty="0"/>
              <a:t> </a:t>
            </a:r>
            <a:r>
              <a:rPr lang="de-DE" sz="1600" dirty="0" err="1"/>
              <a:t>types</a:t>
            </a:r>
            <a:r>
              <a:rPr lang="de-DE" sz="1600" dirty="0"/>
              <a:t> 1, 2, 3, </a:t>
            </a:r>
            <a:r>
              <a:rPr lang="de-DE" sz="1600" dirty="0" err="1"/>
              <a:t>and</a:t>
            </a:r>
            <a:r>
              <a:rPr lang="de-DE" sz="1600" dirty="0"/>
              <a:t> 6: a longitudinal </a:t>
            </a:r>
            <a:r>
              <a:rPr lang="de-DE" sz="1600" dirty="0" err="1"/>
              <a:t>cohort</a:t>
            </a:r>
            <a:r>
              <a:rPr lang="de-DE" sz="1600" dirty="0"/>
              <a:t> </a:t>
            </a:r>
            <a:r>
              <a:rPr lang="de-DE" sz="1600" dirty="0" err="1"/>
              <a:t>study</a:t>
            </a:r>
            <a:r>
              <a:rPr lang="de-DE" sz="1600" dirty="0"/>
              <a:t>. Lancet </a:t>
            </a:r>
            <a:r>
              <a:rPr lang="de-DE" sz="1600" dirty="0" err="1"/>
              <a:t>Neurol</a:t>
            </a:r>
            <a:r>
              <a:rPr lang="de-DE" sz="1600" dirty="0"/>
              <a:t>, 14(11), 1101-1108.; </a:t>
            </a:r>
            <a:endParaRPr lang="de-DE" sz="1600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1600" b="1" dirty="0" smtClean="0"/>
              <a:t>Maas </a:t>
            </a:r>
            <a:r>
              <a:rPr lang="de-DE" sz="1600" b="1" dirty="0"/>
              <a:t>R P, </a:t>
            </a:r>
            <a:r>
              <a:rPr lang="de-DE" sz="1600" b="1" dirty="0" err="1"/>
              <a:t>Schutter</a:t>
            </a:r>
            <a:r>
              <a:rPr lang="de-DE" sz="1600" b="1" dirty="0"/>
              <a:t> D J, van de </a:t>
            </a:r>
            <a:r>
              <a:rPr lang="de-DE" sz="1600" b="1" dirty="0" err="1"/>
              <a:t>Warrenburg</a:t>
            </a:r>
            <a:r>
              <a:rPr lang="de-DE" sz="1600" b="1" dirty="0"/>
              <a:t> B P (2021). </a:t>
            </a:r>
            <a:r>
              <a:rPr lang="de-DE" sz="1600" dirty="0" err="1"/>
              <a:t>Discordance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Patient-</a:t>
            </a:r>
            <a:r>
              <a:rPr lang="de-DE" sz="1600" dirty="0" err="1"/>
              <a:t>Reported</a:t>
            </a:r>
            <a:r>
              <a:rPr lang="de-DE" sz="1600" dirty="0"/>
              <a:t> Outcomes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Physician-Rated</a:t>
            </a:r>
            <a:r>
              <a:rPr lang="de-DE" sz="1600" dirty="0"/>
              <a:t> Motor Symptom </a:t>
            </a:r>
            <a:r>
              <a:rPr lang="de-DE" sz="1600" dirty="0" err="1"/>
              <a:t>Severity</a:t>
            </a:r>
            <a:r>
              <a:rPr lang="de-DE" sz="1600" dirty="0"/>
              <a:t> in Early-</a:t>
            </a:r>
            <a:r>
              <a:rPr lang="de-DE" sz="1600" dirty="0" err="1"/>
              <a:t>to</a:t>
            </a:r>
            <a:r>
              <a:rPr lang="de-DE" sz="1600" dirty="0"/>
              <a:t>-</a:t>
            </a:r>
            <a:r>
              <a:rPr lang="de-DE" sz="1600" dirty="0" err="1"/>
              <a:t>Middle</a:t>
            </a:r>
            <a:r>
              <a:rPr lang="de-DE" sz="1600" dirty="0"/>
              <a:t>-Stage </a:t>
            </a:r>
            <a:r>
              <a:rPr lang="de-DE" sz="1600" dirty="0" err="1"/>
              <a:t>Spinocerebellar</a:t>
            </a:r>
            <a:r>
              <a:rPr lang="de-DE" sz="1600" dirty="0"/>
              <a:t> </a:t>
            </a:r>
            <a:r>
              <a:rPr lang="de-DE" sz="1600" dirty="0" err="1"/>
              <a:t>Ataxia</a:t>
            </a:r>
            <a:r>
              <a:rPr lang="de-DE" sz="1600" dirty="0"/>
              <a:t> Type 3. The Cerebellum, 20(6), 887-895.; </a:t>
            </a:r>
            <a:endParaRPr lang="de-DE" sz="1600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1600" b="1" dirty="0" smtClean="0"/>
              <a:t>Schmitz‐Hübsch </a:t>
            </a:r>
            <a:r>
              <a:rPr lang="de-DE" sz="1600" b="1" dirty="0"/>
              <a:t>T, </a:t>
            </a:r>
            <a:r>
              <a:rPr lang="de-DE" sz="1600" b="1" dirty="0" err="1"/>
              <a:t>Coudert</a:t>
            </a:r>
            <a:r>
              <a:rPr lang="de-DE" sz="1600" b="1" dirty="0"/>
              <a:t> M, </a:t>
            </a:r>
            <a:r>
              <a:rPr lang="de-DE" sz="1600" b="1" dirty="0" err="1"/>
              <a:t>Giunti</a:t>
            </a:r>
            <a:r>
              <a:rPr lang="de-DE" sz="1600" b="1" dirty="0"/>
              <a:t> P et al. (2010). </a:t>
            </a:r>
            <a:r>
              <a:rPr lang="de-DE" sz="1600" dirty="0" err="1"/>
              <a:t>Self‐rated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</a:t>
            </a:r>
            <a:r>
              <a:rPr lang="de-DE" sz="1600" dirty="0" err="1"/>
              <a:t>status</a:t>
            </a:r>
            <a:r>
              <a:rPr lang="de-DE" sz="1600" dirty="0"/>
              <a:t> in </a:t>
            </a:r>
            <a:r>
              <a:rPr lang="de-DE" sz="1600" dirty="0" err="1"/>
              <a:t>spinocerebellar</a:t>
            </a:r>
            <a:r>
              <a:rPr lang="de-DE" sz="1600" dirty="0"/>
              <a:t> </a:t>
            </a:r>
            <a:r>
              <a:rPr lang="de-DE" sz="1600" dirty="0" err="1"/>
              <a:t>ataxia</a:t>
            </a:r>
            <a:r>
              <a:rPr lang="de-DE" sz="1600" dirty="0"/>
              <a:t>—</a:t>
            </a:r>
            <a:r>
              <a:rPr lang="de-DE" sz="1600" dirty="0" err="1"/>
              <a:t>Results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a European </a:t>
            </a:r>
            <a:r>
              <a:rPr lang="de-DE" sz="1600" dirty="0" err="1"/>
              <a:t>multicenter</a:t>
            </a:r>
            <a:r>
              <a:rPr lang="de-DE" sz="1600" dirty="0"/>
              <a:t> </a:t>
            </a:r>
            <a:r>
              <a:rPr lang="de-DE" sz="1600" dirty="0" err="1"/>
              <a:t>study</a:t>
            </a:r>
            <a:r>
              <a:rPr lang="de-DE" sz="1600" dirty="0"/>
              <a:t>. Movement </a:t>
            </a:r>
            <a:r>
              <a:rPr lang="de-DE" sz="1600" dirty="0" err="1"/>
              <a:t>disorders</a:t>
            </a:r>
            <a:r>
              <a:rPr lang="de-DE" sz="1600" dirty="0"/>
              <a:t>, 25(5), 587-595</a:t>
            </a:r>
            <a:r>
              <a:rPr lang="de-DE" sz="1600" dirty="0" smtClean="0"/>
              <a:t>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9233" y="12418011"/>
            <a:ext cx="27740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Distribution/ acceptability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Score range, mean, standard deviation, floor and ceiling effects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Missing values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670832" y="12419341"/>
            <a:ext cx="369132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Validity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 i="1" dirty="0"/>
              <a:t>Construct validity: </a:t>
            </a:r>
            <a:r>
              <a:rPr lang="en-CA" sz="2400" dirty="0"/>
              <a:t>Correlations coefficients between EQ-5D-3L/ EQ-VAS &amp; SARA, ADL, INAS and PHQ-9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2400" i="1" dirty="0"/>
              <a:t>Known-groups </a:t>
            </a:r>
            <a:r>
              <a:rPr lang="en-CA" sz="2400" i="1" dirty="0" smtClean="0"/>
              <a:t>validity</a:t>
            </a:r>
            <a:r>
              <a:rPr lang="en-CA" sz="2400" b="1" dirty="0" smtClean="0"/>
              <a:t> </a:t>
            </a:r>
            <a:r>
              <a:rPr lang="en-CA" sz="2400" dirty="0" smtClean="0"/>
              <a:t>regarding </a:t>
            </a:r>
            <a:r>
              <a:rPr lang="en-CA" sz="2400" dirty="0"/>
              <a:t>SARA, ADL, INAS and PHQ-9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174718" y="12418011"/>
            <a:ext cx="294154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Responsiveness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Sample categorized according to “no </a:t>
            </a:r>
            <a:r>
              <a:rPr lang="en-US" sz="2400" dirty="0" smtClean="0"/>
              <a:t>change” </a:t>
            </a:r>
            <a:r>
              <a:rPr lang="en-US" sz="2400" dirty="0"/>
              <a:t>and  “</a:t>
            </a:r>
            <a:r>
              <a:rPr lang="en-US" sz="2400" dirty="0" err="1"/>
              <a:t>deterioted</a:t>
            </a:r>
            <a:r>
              <a:rPr lang="en-US" sz="2400" dirty="0" smtClean="0"/>
              <a:t>“ ataxia </a:t>
            </a:r>
            <a:r>
              <a:rPr lang="en-US" sz="2400" dirty="0"/>
              <a:t>severity (SARA)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2400" dirty="0"/>
              <a:t>Calculating of </a:t>
            </a:r>
            <a:r>
              <a:rPr lang="en-CA" sz="2400" i="1" dirty="0"/>
              <a:t>Effect Size (ES) </a:t>
            </a:r>
            <a:r>
              <a:rPr lang="en-CA" sz="2400" dirty="0"/>
              <a:t>Cohens 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455" y="8501186"/>
            <a:ext cx="9008427" cy="1025585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9684045" y="10404867"/>
            <a:ext cx="10887962" cy="5432738"/>
            <a:chOff x="5774446" y="9463053"/>
            <a:chExt cx="5233880" cy="2903196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1021" y="9463053"/>
              <a:ext cx="5122005" cy="2595018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30" name="Textfeld 29"/>
            <p:cNvSpPr txBox="1"/>
            <p:nvPr/>
          </p:nvSpPr>
          <p:spPr>
            <a:xfrm>
              <a:off x="5774446" y="12031491"/>
              <a:ext cx="5233880" cy="334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SARA “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no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change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”: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identical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SARA score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from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T1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to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T2; T1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to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T3 and T1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to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T4.; SARA “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deteriorated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”: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worsening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of SARA score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from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T1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to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T2; T1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to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T3 and T1 </a:t>
              </a:r>
              <a:r>
                <a:rPr lang="de-DE" sz="1600" i="1" dirty="0" err="1">
                  <a:solidFill>
                    <a:schemeClr val="bg1">
                      <a:lumMod val="50000"/>
                    </a:schemeClr>
                  </a:solidFill>
                </a:rPr>
                <a:t>to</a:t>
              </a:r>
              <a:r>
                <a:rPr lang="de-DE" sz="1600" i="1" dirty="0">
                  <a:solidFill>
                    <a:schemeClr val="bg1">
                      <a:lumMod val="50000"/>
                    </a:schemeClr>
                  </a:solidFill>
                </a:rPr>
                <a:t> T4.; * p ≤0.05 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8041587" y="10158509"/>
              <a:ext cx="248855" cy="35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*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8328270" y="10526795"/>
              <a:ext cx="248855" cy="35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*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9092414" y="10634107"/>
              <a:ext cx="248855" cy="35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*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9402923" y="10917964"/>
              <a:ext cx="248855" cy="35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*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0153220" y="10794803"/>
              <a:ext cx="248855" cy="35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*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0447347" y="10833449"/>
              <a:ext cx="248855" cy="35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*</a:t>
              </a:r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90499" y="7421453"/>
            <a:ext cx="579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>
                    <a:lumMod val="50000"/>
                  </a:schemeClr>
                </a:solidFill>
              </a:rPr>
              <a:t>M E T H O D S 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09233" y="1583855"/>
            <a:ext cx="374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2">
                    <a:lumMod val="50000"/>
                  </a:schemeClr>
                </a:solidFill>
              </a:rPr>
              <a:t>O B J E C T I V 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807909" y="10481075"/>
            <a:ext cx="256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/>
              <a:t>Figure 2: </a:t>
            </a:r>
            <a:r>
              <a:rPr lang="en-CA" sz="1800" dirty="0"/>
              <a:t>Effect Sizes (ES) of EQ-5D-3L Index Scores and EQ-VAS </a:t>
            </a:r>
          </a:p>
        </p:txBody>
      </p:sp>
      <p:sp>
        <p:nvSpPr>
          <p:cNvPr id="18" name="Rechteck 17"/>
          <p:cNvSpPr/>
          <p:nvPr/>
        </p:nvSpPr>
        <p:spPr>
          <a:xfrm>
            <a:off x="20841868" y="6242941"/>
            <a:ext cx="7886535" cy="52986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20982676" y="6821594"/>
            <a:ext cx="76049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444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sz="2400" dirty="0">
                <a:solidFill>
                  <a:schemeClr val="bg1"/>
                </a:solidFill>
              </a:rPr>
              <a:t>Understanding the psychometric performance of </a:t>
            </a:r>
            <a:r>
              <a:rPr lang="en-GB" sz="2400" dirty="0" err="1">
                <a:solidFill>
                  <a:schemeClr val="bg1"/>
                </a:solidFill>
              </a:rPr>
              <a:t>HRQoL</a:t>
            </a:r>
            <a:r>
              <a:rPr lang="en-GB" sz="2400" dirty="0">
                <a:solidFill>
                  <a:schemeClr val="bg1"/>
                </a:solidFill>
              </a:rPr>
              <a:t> instruments in this rare, progressive Ataxia disorders (SCA 3) is crucial for future economic evaluation of innovative (curative) treatments.</a:t>
            </a:r>
          </a:p>
          <a:p>
            <a:pPr marL="533400" indent="-444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US" sz="2400" dirty="0">
                <a:solidFill>
                  <a:schemeClr val="bg1"/>
                </a:solidFill>
              </a:rPr>
              <a:t>Our psychometric results satisfy acceptability, discriminatory ability, convergent validity and responsiveness of the EQ-5D-3L in patients with SCA.</a:t>
            </a:r>
          </a:p>
          <a:p>
            <a:pPr marL="533400" indent="-444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US" sz="2400" dirty="0">
                <a:solidFill>
                  <a:schemeClr val="bg1"/>
                </a:solidFill>
              </a:rPr>
              <a:t>The EQ-5D-3L could, therefore, be used in economic evaluations in Ataxia diseases (SCA 3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ZNE PowerPoint Master">
  <a:themeElements>
    <a:clrScheme name="DZNE PPT">
      <a:dk1>
        <a:sysClr val="windowText" lastClr="000000"/>
      </a:dk1>
      <a:lt1>
        <a:sysClr val="window" lastClr="FFFFFF"/>
      </a:lt1>
      <a:dk2>
        <a:srgbClr val="000000"/>
      </a:dk2>
      <a:lt2>
        <a:srgbClr val="597E96"/>
      </a:lt2>
      <a:accent1>
        <a:srgbClr val="00747E"/>
      </a:accent1>
      <a:accent2>
        <a:srgbClr val="76C0BE"/>
      </a:accent2>
      <a:accent3>
        <a:srgbClr val="919A87"/>
      </a:accent3>
      <a:accent4>
        <a:srgbClr val="00324D"/>
      </a:accent4>
      <a:accent5>
        <a:srgbClr val="D24E22"/>
      </a:accent5>
      <a:accent6>
        <a:srgbClr val="F58F01"/>
      </a:accent6>
      <a:hlink>
        <a:srgbClr val="000000"/>
      </a:hlink>
      <a:folHlink>
        <a:srgbClr val="000000"/>
      </a:folHlink>
    </a:clrScheme>
    <a:fontScheme name="DZNE PP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ZNE-Plakat_A0" id="{64E7CE0C-F6E0-534B-B8CE-D00C1787EA7C}" vid="{58337306-3694-B94B-B7F9-9F5559B584E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DZNE_Poster_A0</Template>
  <TotalTime>0</TotalTime>
  <Words>879</Words>
  <Application>Microsoft Office PowerPoint</Application>
  <PresentationFormat>Benutzerdefiniert</PresentationFormat>
  <Paragraphs>147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Times New Roman</vt:lpstr>
      <vt:lpstr>Wingdings</vt:lpstr>
      <vt:lpstr>DZNE PowerPoint Master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Maresa Buchholz</dc:creator>
  <cp:lastModifiedBy>Maresa Buchholz</cp:lastModifiedBy>
  <cp:revision>118</cp:revision>
  <cp:lastPrinted>2022-06-16T14:01:33Z</cp:lastPrinted>
  <dcterms:created xsi:type="dcterms:W3CDTF">2022-05-18T06:23:29Z</dcterms:created>
  <dcterms:modified xsi:type="dcterms:W3CDTF">2022-07-07T18:32:08Z</dcterms:modified>
</cp:coreProperties>
</file>