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15124113" cy="10691813"/>
  <p:notesSz cx="6735763" cy="9866313"/>
  <p:defaultTextStyle>
    <a:defPPr>
      <a:defRPr lang="en-US"/>
    </a:defPPr>
    <a:lvl1pPr marL="0" algn="l" defTabSz="1239103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552" algn="l" defTabSz="1239103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9103" algn="l" defTabSz="1239103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655" algn="l" defTabSz="1239103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8207" algn="l" defTabSz="1239103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759" algn="l" defTabSz="1239103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7310" algn="l" defTabSz="1239103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862" algn="l" defTabSz="1239103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6414" algn="l" defTabSz="1239103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94645"/>
  </p:normalViewPr>
  <p:slideViewPr>
    <p:cSldViewPr snapToGrid="0" snapToObjects="1">
      <p:cViewPr varScale="1">
        <p:scale>
          <a:sx n="67" d="100"/>
          <a:sy n="67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309" y="1749795"/>
            <a:ext cx="12855496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514" y="5615678"/>
            <a:ext cx="11343085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6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3194" y="569240"/>
            <a:ext cx="3261137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784" y="569240"/>
            <a:ext cx="959435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3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907" y="2665532"/>
            <a:ext cx="13044547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907" y="7155103"/>
            <a:ext cx="13044547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783" y="2846200"/>
            <a:ext cx="6427748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6582" y="2846200"/>
            <a:ext cx="6427748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53" y="569242"/>
            <a:ext cx="13044547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754" y="2620980"/>
            <a:ext cx="6398208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54" y="3905482"/>
            <a:ext cx="6398208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6583" y="2620980"/>
            <a:ext cx="6429718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6583" y="3905482"/>
            <a:ext cx="6429718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53" y="712788"/>
            <a:ext cx="487792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718" y="1539425"/>
            <a:ext cx="7656582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753" y="3207544"/>
            <a:ext cx="487792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53" y="712788"/>
            <a:ext cx="487792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9718" y="1539425"/>
            <a:ext cx="7656582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753" y="3207544"/>
            <a:ext cx="487792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3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783" y="569242"/>
            <a:ext cx="1304454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83" y="2846200"/>
            <a:ext cx="1304454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783" y="9909729"/>
            <a:ext cx="340292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8ACD-F1D3-9142-8BE5-4967535F9B9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9863" y="9909729"/>
            <a:ext cx="510438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1405" y="9909729"/>
            <a:ext cx="340292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88BB020-CD33-4350-9194-26E2123C8067}"/>
              </a:ext>
            </a:extLst>
          </p:cNvPr>
          <p:cNvSpPr/>
          <p:nvPr/>
        </p:nvSpPr>
        <p:spPr>
          <a:xfrm>
            <a:off x="-15613" y="-7090"/>
            <a:ext cx="15139725" cy="20383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8790" y="272907"/>
            <a:ext cx="1303887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1560513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560513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560513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560513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560513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5605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5605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5605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5605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chemeClr val="bg1"/>
                </a:solidFill>
              </a:rPr>
              <a:t>Understanding the influence of different proxy perspectives in explaining the difference between self-report and proxy report when assessing quality of life in people living with dementia: a systematic literature review</a:t>
            </a:r>
            <a:endParaRPr lang="en-AU" altLang="en-US" sz="3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AU" altLang="en-US" sz="1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Lidia Engel,</a:t>
            </a:r>
            <a:r>
              <a:rPr lang="en-AU" altLang="en-US" sz="1600" baseline="30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1</a:t>
            </a:r>
            <a:r>
              <a:rPr lang="en-AU" altLang="en-US" sz="1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Anna Leuenberger,</a:t>
            </a:r>
            <a:r>
              <a:rPr lang="en-AU" altLang="en-US" sz="1600" baseline="30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2</a:t>
            </a:r>
            <a:r>
              <a:rPr lang="en-AU" altLang="en-US" sz="1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Kat Bogatyreva</a:t>
            </a:r>
            <a:r>
              <a:rPr lang="en-AU" altLang="en-US" sz="1600" baseline="30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1,2</a:t>
            </a:r>
            <a:br>
              <a:rPr lang="en-AU" altLang="en-US" sz="1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AU" altLang="en-US" sz="1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1. </a:t>
            </a:r>
            <a:r>
              <a:rPr lang="en-US" altLang="en-US" sz="1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School of Public Health and Preventive Medicine, Monash University, Melbourne, Victoria, Australia.</a:t>
            </a:r>
          </a:p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2. School of Health and Social Development, Deakin University, Burwood, Victoria, Australia.</a:t>
            </a:r>
          </a:p>
          <a:p>
            <a:pPr eaLnBrk="1" hangingPunct="1"/>
            <a:endParaRPr lang="en-AU" altLang="en-US" sz="12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217" y="2126814"/>
            <a:ext cx="5172253" cy="169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2000" b="1" dirty="0">
                <a:solidFill>
                  <a:srgbClr val="3BA1E3"/>
                </a:solidFill>
                <a:latin typeface="Arial Narrow" charset="0"/>
                <a:ea typeface="Arial Narrow" charset="0"/>
                <a:cs typeface="Arial Narrow" charset="0"/>
              </a:rPr>
              <a:t>Objective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990" dirty="0">
                <a:latin typeface="Arial" charset="0"/>
                <a:ea typeface="Arial" charset="0"/>
                <a:cs typeface="Arial" charset="0"/>
              </a:rPr>
              <a:t>Previous research has highlighted a gap between self-report and proxy-report quality of life (QoL) assessments.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990" dirty="0">
                <a:latin typeface="Arial" charset="0"/>
                <a:ea typeface="Arial" charset="0"/>
                <a:cs typeface="Arial" charset="0"/>
              </a:rPr>
              <a:t>It is currently unknown how the respective proxy-perspective adopted contributes to the disagreement. 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990" dirty="0">
                <a:latin typeface="Arial" charset="0"/>
                <a:ea typeface="Arial" charset="0"/>
                <a:cs typeface="Arial" charset="0"/>
              </a:rPr>
              <a:t>The aim of this study was to undertake a literature review to identify the role of the different proxy-assessment perspectives in explaining differences between self-rated and proxy-rated QoL in people living with dementia.</a:t>
            </a:r>
            <a:endParaRPr lang="en-AU" altLang="en-US" sz="99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52351" y="6916383"/>
            <a:ext cx="4940185" cy="317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000" b="1" dirty="0">
                <a:solidFill>
                  <a:srgbClr val="3BA1E3"/>
                </a:solidFill>
                <a:latin typeface="Arial Narrow" charset="0"/>
                <a:ea typeface="Arial Narrow" charset="0"/>
                <a:cs typeface="Arial Narrow" charset="0"/>
              </a:rPr>
              <a:t>Methods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992" dirty="0"/>
              <a:t>This review used two approaches to identify relevant studies:</a:t>
            </a:r>
          </a:p>
          <a:p>
            <a:pPr marL="228600" indent="-228600" eaLnBrk="1" hangingPunct="1">
              <a:spcBef>
                <a:spcPct val="50000"/>
              </a:spcBef>
              <a:buAutoNum type="arabicPeriod"/>
            </a:pPr>
            <a:r>
              <a:rPr lang="en-US" altLang="en-US" sz="992" dirty="0"/>
              <a:t>Primary studies were obtained from a recent review (</a:t>
            </a:r>
            <a:r>
              <a:rPr lang="en-US" altLang="en-US" sz="992" dirty="0" err="1"/>
              <a:t>Roydhouse</a:t>
            </a:r>
            <a:r>
              <a:rPr lang="en-US" altLang="en-US" sz="992" dirty="0"/>
              <a:t> et al. 2021) that measured QoL (self- and proxy-report) of people living with dementia. </a:t>
            </a:r>
          </a:p>
          <a:p>
            <a:pPr marL="228600" indent="-228600" eaLnBrk="1" hangingPunct="1">
              <a:spcBef>
                <a:spcPct val="50000"/>
              </a:spcBef>
              <a:buAutoNum type="arabicPeriod"/>
            </a:pPr>
            <a:r>
              <a:rPr lang="en-US" altLang="en-US" sz="992" dirty="0"/>
              <a:t>An update of the review was undertaken in four bibliographic databases (MEDLINE, EMBASE, CINAHL, PsycINFO)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992" b="1" dirty="0"/>
              <a:t>Inclusion criteria:</a:t>
            </a: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992" dirty="0"/>
              <a:t>Peer-reviewed journal articles in English language</a:t>
            </a: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992" dirty="0"/>
              <a:t>Reported both self-reported and proxy-reported QoL scores</a:t>
            </a: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992" dirty="0"/>
              <a:t>Used validated QoL instruments</a:t>
            </a: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992" dirty="0"/>
              <a:t>Measured QoL of people living with dementia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992" b="1" dirty="0">
                <a:latin typeface="Arial" panose="020B0604020202020204" pitchFamily="34" charset="0"/>
                <a:cs typeface="Arial" panose="020B0604020202020204" pitchFamily="34" charset="0"/>
              </a:rPr>
              <a:t>Data extraction and synthesis:</a:t>
            </a: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992" dirty="0">
                <a:latin typeface="Arial" panose="020B0604020202020204" pitchFamily="34" charset="0"/>
                <a:cs typeface="Arial" panose="020B0604020202020204" pitchFamily="34" charset="0"/>
              </a:rPr>
              <a:t>Key characteristics extracted using a template</a:t>
            </a: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992" dirty="0">
                <a:latin typeface="Arial" panose="020B0604020202020204" pitchFamily="34" charset="0"/>
                <a:cs typeface="Arial" panose="020B0604020202020204" pitchFamily="34" charset="0"/>
              </a:rPr>
              <a:t>QoL scores were re-scaled on a common 0-100 scale and weighted by sample size</a:t>
            </a:r>
            <a:endParaRPr lang="en-AU" altLang="en-US" sz="9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3217" y="3923064"/>
            <a:ext cx="4940184" cy="2494435"/>
          </a:xfrm>
          <a:prstGeom prst="rect">
            <a:avLst/>
          </a:prstGeom>
          <a:noFill/>
          <a:ln w="9525">
            <a:solidFill>
              <a:srgbClr val="3BA1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597"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841017" y="2190310"/>
            <a:ext cx="4435215" cy="3026521"/>
          </a:xfrm>
          <a:prstGeom prst="rect">
            <a:avLst/>
          </a:prstGeom>
          <a:noFill/>
          <a:ln w="9525">
            <a:solidFill>
              <a:srgbClr val="3BA1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597">
              <a:latin typeface="Calibri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949651" y="2200963"/>
            <a:ext cx="3431438" cy="11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000" b="1" dirty="0">
                <a:solidFill>
                  <a:srgbClr val="3BA1E3"/>
                </a:solidFill>
                <a:latin typeface="Arial Narrow" charset="0"/>
                <a:ea typeface="Arial Narrow" charset="0"/>
                <a:cs typeface="Arial Narrow" charset="0"/>
              </a:rPr>
              <a:t>Results: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992" dirty="0">
                <a:latin typeface="Calibri" pitchFamily="34" charset="0"/>
              </a:rPr>
              <a:t>In total, 96 studies were included in this review and a total of 649 observations were extracted</a:t>
            </a: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AU" altLang="en-US" sz="992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AU" altLang="en-US" sz="992" dirty="0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827814" y="9180034"/>
            <a:ext cx="4643947" cy="104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000" b="1" dirty="0">
                <a:solidFill>
                  <a:srgbClr val="3BA1E3"/>
                </a:solidFill>
                <a:latin typeface="Arial Narrow" charset="0"/>
                <a:ea typeface="Arial Narrow" charset="0"/>
                <a:cs typeface="Arial Narrow" charset="0"/>
              </a:rPr>
              <a:t>Conclusion: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992" dirty="0"/>
              <a:t>Adopting a proxy-proxy perspective has a higher inter-rater gap in comparison to the proxy-patient perspective. This review highlights the need for more transparent reporting around which </a:t>
            </a:r>
            <a:r>
              <a:rPr lang="en-US" altLang="en-US" sz="992"/>
              <a:t>perspective is </a:t>
            </a:r>
            <a:r>
              <a:rPr lang="en-US" altLang="en-US" sz="992" dirty="0"/>
              <a:t>used, especially when using the EQ-5D measures, which have both (proxy-proxy and proxy-patient) perspectives available.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66CC3A-A944-446A-9F50-6BFDE428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79" y="3940238"/>
            <a:ext cx="4817321" cy="2477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F6F0F0-B94D-4C6B-BD50-CF2B73B13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798" y="2311260"/>
            <a:ext cx="4304872" cy="27846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4A61EC-CBDE-4855-9B2A-3FF792FA4273}"/>
              </a:ext>
            </a:extLst>
          </p:cNvPr>
          <p:cNvSpPr/>
          <p:nvPr/>
        </p:nvSpPr>
        <p:spPr>
          <a:xfrm>
            <a:off x="9775420" y="5208124"/>
            <a:ext cx="17107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Figure 2: PRISMA flow diagram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EAFCEE-D1E5-4E3A-9CFB-F7CD0A835DDA}"/>
              </a:ext>
            </a:extLst>
          </p:cNvPr>
          <p:cNvSpPr/>
          <p:nvPr/>
        </p:nvSpPr>
        <p:spPr>
          <a:xfrm>
            <a:off x="600836" y="6402865"/>
            <a:ext cx="26709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Figure 1: Overview of different proxy perspectives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102F87F-AEFB-4BA0-8886-433BF3FD9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06"/>
              </p:ext>
            </p:extLst>
          </p:nvPr>
        </p:nvGraphicFramePr>
        <p:xfrm>
          <a:off x="5976380" y="3090706"/>
          <a:ext cx="3664867" cy="2588256"/>
        </p:xfrm>
        <a:graphic>
          <a:graphicData uri="http://schemas.openxmlformats.org/drawingml/2006/table">
            <a:tbl>
              <a:tblPr firstRow="1" firstCol="1" bandRow="1"/>
              <a:tblGrid>
                <a:gridCol w="1089162">
                  <a:extLst>
                    <a:ext uri="{9D8B030D-6E8A-4147-A177-3AD203B41FA5}">
                      <a16:colId xmlns:a16="http://schemas.microsoft.com/office/drawing/2014/main" val="1556500917"/>
                    </a:ext>
                  </a:extLst>
                </a:gridCol>
                <a:gridCol w="891973">
                  <a:extLst>
                    <a:ext uri="{9D8B030D-6E8A-4147-A177-3AD203B41FA5}">
                      <a16:colId xmlns:a16="http://schemas.microsoft.com/office/drawing/2014/main" val="2144053430"/>
                    </a:ext>
                  </a:extLst>
                </a:gridCol>
                <a:gridCol w="881539">
                  <a:extLst>
                    <a:ext uri="{9D8B030D-6E8A-4147-A177-3AD203B41FA5}">
                      <a16:colId xmlns:a16="http://schemas.microsoft.com/office/drawing/2014/main" val="375683545"/>
                    </a:ext>
                  </a:extLst>
                </a:gridCol>
                <a:gridCol w="802193">
                  <a:extLst>
                    <a:ext uri="{9D8B030D-6E8A-4147-A177-3AD203B41FA5}">
                      <a16:colId xmlns:a16="http://schemas.microsoft.com/office/drawing/2014/main" val="3821471973"/>
                    </a:ext>
                  </a:extLst>
                </a:gridCol>
              </a:tblGrid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Proxy-proxy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Proxy-patient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Undefined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128394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DEMQOL 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(25)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435751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DEMQOL-U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(5)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323140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DUKE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(2)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042382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EQ-5D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(3)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485305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EQ-5D-3L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(12)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(6)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(24)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353014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EQ-5D-5L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1(2)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6(14)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117673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EQ-VAS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(4)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(3)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(15)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511923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HUI-3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475907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ICECAP-O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(4)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578263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QOL-AD 13 Item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(121)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(5)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68703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QOL-AD 10 Item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(3)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82554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QOL-AD 12 Item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096326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QOL-AD 15 Item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(8)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7581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QWB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461922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SF-12 MSC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309441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SF-12 PCS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913438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Bosboom</a:t>
                      </a: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 (2012)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(6)</a:t>
                      </a:r>
                      <a:endParaRPr lang="en-AU" sz="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5922"/>
                  </a:ext>
                </a:extLst>
              </a:tr>
              <a:tr h="1362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Leontjevas</a:t>
                      </a: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 (2016)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273512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44D82DDB-6036-419B-BAB5-E4A2CEFF4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09" y="1207824"/>
            <a:ext cx="2246852" cy="6537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BC2753A-462F-4733-913E-6C07F76DF5BC}"/>
              </a:ext>
            </a:extLst>
          </p:cNvPr>
          <p:cNvSpPr/>
          <p:nvPr/>
        </p:nvSpPr>
        <p:spPr>
          <a:xfrm>
            <a:off x="-15614" y="10393148"/>
            <a:ext cx="15139725" cy="32940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4E474-DA4B-484F-9422-03A121CA094C}"/>
              </a:ext>
            </a:extLst>
          </p:cNvPr>
          <p:cNvSpPr txBox="1"/>
          <p:nvPr/>
        </p:nvSpPr>
        <p:spPr>
          <a:xfrm>
            <a:off x="824246" y="10420300"/>
            <a:ext cx="2884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Contact details: lidia.engel@monash.edu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79809B4-57C6-4015-9CF7-09D380486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88250"/>
              </p:ext>
            </p:extLst>
          </p:nvPr>
        </p:nvGraphicFramePr>
        <p:xfrm>
          <a:off x="9841017" y="5755802"/>
          <a:ext cx="4423623" cy="2942892"/>
        </p:xfrm>
        <a:graphic>
          <a:graphicData uri="http://schemas.openxmlformats.org/drawingml/2006/table">
            <a:tbl>
              <a:tblPr firstRow="1" firstCol="1" bandRow="1"/>
              <a:tblGrid>
                <a:gridCol w="410454">
                  <a:extLst>
                    <a:ext uri="{9D8B030D-6E8A-4147-A177-3AD203B41FA5}">
                      <a16:colId xmlns:a16="http://schemas.microsoft.com/office/drawing/2014/main" val="2092283420"/>
                    </a:ext>
                  </a:extLst>
                </a:gridCol>
                <a:gridCol w="386310">
                  <a:extLst>
                    <a:ext uri="{9D8B030D-6E8A-4147-A177-3AD203B41FA5}">
                      <a16:colId xmlns:a16="http://schemas.microsoft.com/office/drawing/2014/main" val="2469783106"/>
                    </a:ext>
                  </a:extLst>
                </a:gridCol>
                <a:gridCol w="331400">
                  <a:extLst>
                    <a:ext uri="{9D8B030D-6E8A-4147-A177-3AD203B41FA5}">
                      <a16:colId xmlns:a16="http://schemas.microsoft.com/office/drawing/2014/main" val="3530606430"/>
                    </a:ext>
                  </a:extLst>
                </a:gridCol>
                <a:gridCol w="331010">
                  <a:extLst>
                    <a:ext uri="{9D8B030D-6E8A-4147-A177-3AD203B41FA5}">
                      <a16:colId xmlns:a16="http://schemas.microsoft.com/office/drawing/2014/main" val="4217523928"/>
                    </a:ext>
                  </a:extLst>
                </a:gridCol>
                <a:gridCol w="331400">
                  <a:extLst>
                    <a:ext uri="{9D8B030D-6E8A-4147-A177-3AD203B41FA5}">
                      <a16:colId xmlns:a16="http://schemas.microsoft.com/office/drawing/2014/main" val="3207134261"/>
                    </a:ext>
                  </a:extLst>
                </a:gridCol>
                <a:gridCol w="354994">
                  <a:extLst>
                    <a:ext uri="{9D8B030D-6E8A-4147-A177-3AD203B41FA5}">
                      <a16:colId xmlns:a16="http://schemas.microsoft.com/office/drawing/2014/main" val="3902108534"/>
                    </a:ext>
                  </a:extLst>
                </a:gridCol>
                <a:gridCol w="307418">
                  <a:extLst>
                    <a:ext uri="{9D8B030D-6E8A-4147-A177-3AD203B41FA5}">
                      <a16:colId xmlns:a16="http://schemas.microsoft.com/office/drawing/2014/main" val="380383989"/>
                    </a:ext>
                  </a:extLst>
                </a:gridCol>
                <a:gridCol w="331010">
                  <a:extLst>
                    <a:ext uri="{9D8B030D-6E8A-4147-A177-3AD203B41FA5}">
                      <a16:colId xmlns:a16="http://schemas.microsoft.com/office/drawing/2014/main" val="1048561679"/>
                    </a:ext>
                  </a:extLst>
                </a:gridCol>
                <a:gridCol w="331400">
                  <a:extLst>
                    <a:ext uri="{9D8B030D-6E8A-4147-A177-3AD203B41FA5}">
                      <a16:colId xmlns:a16="http://schemas.microsoft.com/office/drawing/2014/main" val="2382262892"/>
                    </a:ext>
                  </a:extLst>
                </a:gridCol>
                <a:gridCol w="372416">
                  <a:extLst>
                    <a:ext uri="{9D8B030D-6E8A-4147-A177-3AD203B41FA5}">
                      <a16:colId xmlns:a16="http://schemas.microsoft.com/office/drawing/2014/main" val="2524377759"/>
                    </a:ext>
                  </a:extLst>
                </a:gridCol>
                <a:gridCol w="311008">
                  <a:extLst>
                    <a:ext uri="{9D8B030D-6E8A-4147-A177-3AD203B41FA5}">
                      <a16:colId xmlns:a16="http://schemas.microsoft.com/office/drawing/2014/main" val="3125937837"/>
                    </a:ext>
                  </a:extLst>
                </a:gridCol>
                <a:gridCol w="337503">
                  <a:extLst>
                    <a:ext uri="{9D8B030D-6E8A-4147-A177-3AD203B41FA5}">
                      <a16:colId xmlns:a16="http://schemas.microsoft.com/office/drawing/2014/main" val="2154582198"/>
                    </a:ext>
                  </a:extLst>
                </a:gridCol>
                <a:gridCol w="287300">
                  <a:extLst>
                    <a:ext uri="{9D8B030D-6E8A-4147-A177-3AD203B41FA5}">
                      <a16:colId xmlns:a16="http://schemas.microsoft.com/office/drawing/2014/main" val="1032812036"/>
                    </a:ext>
                  </a:extLst>
                </a:gridCol>
              </a:tblGrid>
              <a:tr h="803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Proxy-proxy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Proxy-patient 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Undefined 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115089"/>
                  </a:ext>
                </a:extLst>
              </a:tr>
              <a:tr h="1666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N*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 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Proxy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MD^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N*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Proxy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MD^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N*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Proxy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MD^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984007"/>
                  </a:ext>
                </a:extLst>
              </a:tr>
              <a:tr h="1607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DEMQOL 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(25)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73.76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70.26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3.50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640312"/>
                  </a:ext>
                </a:extLst>
              </a:tr>
              <a:tr h="137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DEMQOL-U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(5)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88.26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74.36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13.90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3916"/>
                  </a:ext>
                </a:extLst>
              </a:tr>
              <a:tr h="137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Duke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(2)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54.84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47.98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6.86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86438"/>
                  </a:ext>
                </a:extLst>
              </a:tr>
              <a:tr h="155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EQ-5D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(3)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53.29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34.20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19.09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67667"/>
                  </a:ext>
                </a:extLst>
              </a:tr>
              <a:tr h="1607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EQ-5D-3L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(12)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67.26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53.62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13.64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(6)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62.39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55.32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7.07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12(24)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76.65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58.00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18.65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521220"/>
                  </a:ext>
                </a:extLst>
              </a:tr>
              <a:tr h="1607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EQ-5D-5L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1(2)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86.1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61.53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24.57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(14)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79.75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62.78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16.97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461160"/>
                  </a:ext>
                </a:extLst>
              </a:tr>
              <a:tr h="1607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EQ-VAS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(4)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69.32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64.05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5.27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(3)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65.37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65.5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(15)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71.50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60.52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10.99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484772"/>
                  </a:ext>
                </a:extLst>
              </a:tr>
              <a:tr h="155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HUI-3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12617"/>
                  </a:ext>
                </a:extLst>
              </a:tr>
              <a:tr h="155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ICECAP-O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(4)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42.07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41.14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135489"/>
                  </a:ext>
                </a:extLst>
              </a:tr>
              <a:tr h="155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QOL-AD-13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(121)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68.46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60.58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7.89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(5)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72.26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70.09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58.46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52.42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6.04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200876"/>
                  </a:ext>
                </a:extLst>
              </a:tr>
              <a:tr h="137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QOL-AD-10 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(3)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89.53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74.30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15.24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235629"/>
                  </a:ext>
                </a:extLst>
              </a:tr>
              <a:tr h="137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QOL-AD-12 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72.31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59.19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13.13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901544"/>
                  </a:ext>
                </a:extLst>
              </a:tr>
              <a:tr h="137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QOL-AD-15 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(8)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67.05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55.05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563210"/>
                  </a:ext>
                </a:extLst>
              </a:tr>
              <a:tr h="155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QWB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052907"/>
                  </a:ext>
                </a:extLst>
              </a:tr>
              <a:tr h="155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SF-12 PCS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45.74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42.02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3.72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132865"/>
                  </a:ext>
                </a:extLst>
              </a:tr>
              <a:tr h="155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SF-12 MSC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49.38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49.27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550958"/>
                  </a:ext>
                </a:extLst>
              </a:tr>
              <a:tr h="2467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(151)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74.29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61.19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(46)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69.48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63.92</a:t>
                      </a:r>
                      <a:endParaRPr lang="en-AU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5.62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(65)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60.98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46.54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14.50</a:t>
                      </a:r>
                      <a:endParaRPr lang="en-AU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358" marR="62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285775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4E12ED4C-9596-4818-B690-869CF7E33199}"/>
              </a:ext>
            </a:extLst>
          </p:cNvPr>
          <p:cNvSpPr/>
          <p:nvPr/>
        </p:nvSpPr>
        <p:spPr>
          <a:xfrm>
            <a:off x="9775420" y="8748480"/>
            <a:ext cx="4082248" cy="23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7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 (Body CS)"/>
              </a:rPr>
              <a:t>N*= number of studies (number of observations); MD^ = mean difference between self-and proxy-report</a:t>
            </a:r>
            <a:endParaRPr lang="en-AU" sz="1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60B1FC-87D7-491C-9D2C-20660964D69F}"/>
              </a:ext>
            </a:extLst>
          </p:cNvPr>
          <p:cNvSpPr/>
          <p:nvPr/>
        </p:nvSpPr>
        <p:spPr>
          <a:xfrm>
            <a:off x="5963727" y="7199685"/>
            <a:ext cx="21627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Figure 3: Rescaled scores by proxy type</a:t>
            </a:r>
          </a:p>
        </p:txBody>
      </p:sp>
      <p:pic>
        <p:nvPicPr>
          <p:cNvPr id="29" name="Picture 28" descr="Chart, bar chart&#10;&#10;Description automatically generated">
            <a:extLst>
              <a:ext uri="{FF2B5EF4-FFF2-40B4-BE49-F238E27FC236}">
                <a16:creationId xmlns:a16="http://schemas.microsoft.com/office/drawing/2014/main" id="{AC1BFD6D-0AF5-4760-8D22-543CF90A7B4F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1"/>
          <a:stretch/>
        </p:blipFill>
        <p:spPr bwMode="auto">
          <a:xfrm>
            <a:off x="5976381" y="5714448"/>
            <a:ext cx="3431438" cy="15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5BC222-5AB7-48CE-87C1-D7CA13FD73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223"/>
          <a:stretch/>
        </p:blipFill>
        <p:spPr>
          <a:xfrm>
            <a:off x="6068528" y="8141197"/>
            <a:ext cx="3431439" cy="20776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A40F4F2-C188-4C46-A80F-701FEC724FA4}"/>
              </a:ext>
            </a:extLst>
          </p:cNvPr>
          <p:cNvSpPr/>
          <p:nvPr/>
        </p:nvSpPr>
        <p:spPr>
          <a:xfrm>
            <a:off x="5989485" y="10163854"/>
            <a:ext cx="35104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Figure 4: Direct comparison of perspectives based on two studies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6881DB9-C564-4A9C-A8C1-067148C4F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76852"/>
              </p:ext>
            </p:extLst>
          </p:nvPr>
        </p:nvGraphicFramePr>
        <p:xfrm>
          <a:off x="6068528" y="7614913"/>
          <a:ext cx="3609278" cy="488382"/>
        </p:xfrm>
        <a:graphic>
          <a:graphicData uri="http://schemas.openxmlformats.org/drawingml/2006/table">
            <a:tbl>
              <a:tblPr firstRow="1" firstCol="1" bandRow="1"/>
              <a:tblGrid>
                <a:gridCol w="715721">
                  <a:extLst>
                    <a:ext uri="{9D8B030D-6E8A-4147-A177-3AD203B41FA5}">
                      <a16:colId xmlns:a16="http://schemas.microsoft.com/office/drawing/2014/main" val="767643221"/>
                    </a:ext>
                  </a:extLst>
                </a:gridCol>
                <a:gridCol w="633924">
                  <a:extLst>
                    <a:ext uri="{9D8B030D-6E8A-4147-A177-3AD203B41FA5}">
                      <a16:colId xmlns:a16="http://schemas.microsoft.com/office/drawing/2014/main" val="1962339115"/>
                    </a:ext>
                  </a:extLst>
                </a:gridCol>
                <a:gridCol w="736170">
                  <a:extLst>
                    <a:ext uri="{9D8B030D-6E8A-4147-A177-3AD203B41FA5}">
                      <a16:colId xmlns:a16="http://schemas.microsoft.com/office/drawing/2014/main" val="2777593753"/>
                    </a:ext>
                  </a:extLst>
                </a:gridCol>
                <a:gridCol w="797518">
                  <a:extLst>
                    <a:ext uri="{9D8B030D-6E8A-4147-A177-3AD203B41FA5}">
                      <a16:colId xmlns:a16="http://schemas.microsoft.com/office/drawing/2014/main" val="2471106798"/>
                    </a:ext>
                  </a:extLst>
                </a:gridCol>
                <a:gridCol w="725945">
                  <a:extLst>
                    <a:ext uri="{9D8B030D-6E8A-4147-A177-3AD203B41FA5}">
                      <a16:colId xmlns:a16="http://schemas.microsoft.com/office/drawing/2014/main" val="2809683682"/>
                    </a:ext>
                  </a:extLst>
                </a:gridCol>
              </a:tblGrid>
              <a:tr h="1119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proxy-proxy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i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proxy-patient </a:t>
                      </a:r>
                      <a:endParaRPr lang="en-AU" sz="1000" i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i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Intra-Proxy Gap</a:t>
                      </a:r>
                      <a:endParaRPr lang="en-AU" sz="1000" i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i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Re-scaled Gap</a:t>
                      </a:r>
                      <a:endParaRPr lang="en-AU" sz="1000" i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367168"/>
                  </a:ext>
                </a:extLst>
              </a:tr>
              <a:tr h="1119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QOL-AD</a:t>
                      </a:r>
                      <a:endParaRPr lang="en-AU" sz="1000" b="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29.5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32.1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2.6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5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701726"/>
                  </a:ext>
                </a:extLst>
              </a:tr>
              <a:tr h="1119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EQ-VAS</a:t>
                      </a:r>
                      <a:endParaRPr lang="en-AU" sz="1000" b="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64.42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65.15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0.73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0.73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266055"/>
                  </a:ext>
                </a:extLst>
              </a:tr>
              <a:tr h="1119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EQ-5D-3L</a:t>
                      </a:r>
                      <a:endParaRPr lang="en-AU" sz="1000" b="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0.492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0.555</a:t>
                      </a:r>
                      <a:endParaRPr lang="en-AU" sz="1000" i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0.063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6.3</a:t>
                      </a:r>
                      <a:endParaRPr lang="en-AU" sz="1000" i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94637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13C7DDF5-E3C9-4458-8655-57DE9D21B08A}"/>
              </a:ext>
            </a:extLst>
          </p:cNvPr>
          <p:cNvSpPr/>
          <p:nvPr/>
        </p:nvSpPr>
        <p:spPr>
          <a:xfrm>
            <a:off x="5882198" y="2899488"/>
            <a:ext cx="36118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Table 1: Overview of number of studies (observations) by instruments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785F18-3C17-4989-862A-90704AC48C37}"/>
              </a:ext>
            </a:extLst>
          </p:cNvPr>
          <p:cNvSpPr/>
          <p:nvPr/>
        </p:nvSpPr>
        <p:spPr>
          <a:xfrm>
            <a:off x="5949651" y="7423161"/>
            <a:ext cx="34740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Table 3: Intra-proxy gap based on two studies of direct comparison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A775F3-DEE1-4979-A646-22E4D72EDEB8}"/>
              </a:ext>
            </a:extLst>
          </p:cNvPr>
          <p:cNvSpPr/>
          <p:nvPr/>
        </p:nvSpPr>
        <p:spPr>
          <a:xfrm>
            <a:off x="9744699" y="5549065"/>
            <a:ext cx="38355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Table 2: Weighted and re-scaled self- and proxy-scores</a:t>
            </a:r>
          </a:p>
        </p:txBody>
      </p:sp>
    </p:spTree>
    <p:extLst>
      <p:ext uri="{BB962C8B-B14F-4D97-AF65-F5344CB8AC3E}">
        <p14:creationId xmlns:p14="http://schemas.microsoft.com/office/powerpoint/2010/main" val="168474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19A96DF5CE4947909307CC076B535D" ma:contentTypeVersion="11" ma:contentTypeDescription="Create a new document." ma:contentTypeScope="" ma:versionID="64626ad000fe7be6605a4aee24ce4670">
  <xsd:schema xmlns:xsd="http://www.w3.org/2001/XMLSchema" xmlns:xs="http://www.w3.org/2001/XMLSchema" xmlns:p="http://schemas.microsoft.com/office/2006/metadata/properties" xmlns:ns3="b330b179-59dc-45f9-9cc2-bc4bef110a6e" targetNamespace="http://schemas.microsoft.com/office/2006/metadata/properties" ma:root="true" ma:fieldsID="d72443b4a861b60414a52024a89600a4" ns3:_="">
    <xsd:import namespace="b330b179-59dc-45f9-9cc2-bc4bef110a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0b179-59dc-45f9-9cc2-bc4bef110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60A41D-D5A4-47B7-9A7A-34144C4E8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090657-55AE-43F4-837C-5CD1E2B3E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0b179-59dc-45f9-9cc2-bc4bef110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F19134-5A24-456D-BB32-F5AEB838F245}">
  <ds:schemaRefs>
    <ds:schemaRef ds:uri="http://purl.org/dc/elements/1.1/"/>
    <ds:schemaRef ds:uri="http://schemas.microsoft.com/office/2006/metadata/properties"/>
    <ds:schemaRef ds:uri="http://purl.org/dc/terms/"/>
    <ds:schemaRef ds:uri="b330b179-59dc-45f9-9cc2-bc4bef110a6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1624</TotalTime>
  <Words>937</Words>
  <Application>Microsoft Office PowerPoint</Application>
  <PresentationFormat>Custom</PresentationFormat>
  <Paragraphs>373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Mandy van Reenen</cp:lastModifiedBy>
  <cp:revision>19</cp:revision>
  <cp:lastPrinted>2022-06-14T00:51:16Z</cp:lastPrinted>
  <dcterms:created xsi:type="dcterms:W3CDTF">2016-10-31T04:49:15Z</dcterms:created>
  <dcterms:modified xsi:type="dcterms:W3CDTF">2022-07-04T11:46:07Z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0x010100B319A96DF5CE4947909307CC076B535D</vt:lpwstr>
  </property>
</Properties>
</file>