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82"/>
    <a:srgbClr val="2F55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6" autoAdjust="0"/>
    <p:restoredTop sz="94660"/>
  </p:normalViewPr>
  <p:slideViewPr>
    <p:cSldViewPr snapToGrid="0">
      <p:cViewPr varScale="1">
        <p:scale>
          <a:sx n="99" d="100"/>
          <a:sy n="99" d="100"/>
        </p:scale>
        <p:origin x="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19203-C2D7-4CB7-831E-1E4B4457D14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SG"/>
          </a:p>
        </p:txBody>
      </p:sp>
      <p:sp>
        <p:nvSpPr>
          <p:cNvPr id="3" name="副标题 2">
            <a:extLst>
              <a:ext uri="{FF2B5EF4-FFF2-40B4-BE49-F238E27FC236}">
                <a16:creationId xmlns:a16="http://schemas.microsoft.com/office/drawing/2014/main" id="{A7CB3FD6-1831-4F23-87CE-425E3727F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SG"/>
          </a:p>
        </p:txBody>
      </p:sp>
      <p:sp>
        <p:nvSpPr>
          <p:cNvPr id="4" name="日期占位符 3">
            <a:extLst>
              <a:ext uri="{FF2B5EF4-FFF2-40B4-BE49-F238E27FC236}">
                <a16:creationId xmlns:a16="http://schemas.microsoft.com/office/drawing/2014/main" id="{7B96A0D8-D407-460B-84A8-8E5C1E92F8A6}"/>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5" name="页脚占位符 4">
            <a:extLst>
              <a:ext uri="{FF2B5EF4-FFF2-40B4-BE49-F238E27FC236}">
                <a16:creationId xmlns:a16="http://schemas.microsoft.com/office/drawing/2014/main" id="{E846D0E7-68F1-47F8-8FE6-AC79A0236D26}"/>
              </a:ext>
            </a:extLst>
          </p:cNvPr>
          <p:cNvSpPr>
            <a:spLocks noGrp="1"/>
          </p:cNvSpPr>
          <p:nvPr>
            <p:ph type="ftr" sz="quarter" idx="11"/>
          </p:nvPr>
        </p:nvSpPr>
        <p:spPr/>
        <p:txBody>
          <a:bodyPr/>
          <a:lstStyle/>
          <a:p>
            <a:endParaRPr lang="en-SG"/>
          </a:p>
        </p:txBody>
      </p:sp>
      <p:sp>
        <p:nvSpPr>
          <p:cNvPr id="6" name="灯片编号占位符 5">
            <a:extLst>
              <a:ext uri="{FF2B5EF4-FFF2-40B4-BE49-F238E27FC236}">
                <a16:creationId xmlns:a16="http://schemas.microsoft.com/office/drawing/2014/main" id="{06B6DE3C-D08A-4957-A47C-6B265C4EE8AA}"/>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107568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D5871-ED3D-4623-9506-9BD877136411}"/>
              </a:ext>
            </a:extLst>
          </p:cNvPr>
          <p:cNvSpPr>
            <a:spLocks noGrp="1"/>
          </p:cNvSpPr>
          <p:nvPr>
            <p:ph type="title"/>
          </p:nvPr>
        </p:nvSpPr>
        <p:spPr/>
        <p:txBody>
          <a:bodyPr/>
          <a:lstStyle/>
          <a:p>
            <a:r>
              <a:rPr lang="zh-CN" altLang="en-US"/>
              <a:t>单击此处编辑母版标题样式</a:t>
            </a:r>
            <a:endParaRPr lang="en-SG"/>
          </a:p>
        </p:txBody>
      </p:sp>
      <p:sp>
        <p:nvSpPr>
          <p:cNvPr id="3" name="竖排文字占位符 2">
            <a:extLst>
              <a:ext uri="{FF2B5EF4-FFF2-40B4-BE49-F238E27FC236}">
                <a16:creationId xmlns:a16="http://schemas.microsoft.com/office/drawing/2014/main" id="{71B32018-6D03-420F-8972-472979397D2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4" name="日期占位符 3">
            <a:extLst>
              <a:ext uri="{FF2B5EF4-FFF2-40B4-BE49-F238E27FC236}">
                <a16:creationId xmlns:a16="http://schemas.microsoft.com/office/drawing/2014/main" id="{47BCA560-BFEF-40EC-9408-1970ECB7ADEC}"/>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5" name="页脚占位符 4">
            <a:extLst>
              <a:ext uri="{FF2B5EF4-FFF2-40B4-BE49-F238E27FC236}">
                <a16:creationId xmlns:a16="http://schemas.microsoft.com/office/drawing/2014/main" id="{7A62EE9D-994F-4791-8C84-4F145DFEAACE}"/>
              </a:ext>
            </a:extLst>
          </p:cNvPr>
          <p:cNvSpPr>
            <a:spLocks noGrp="1"/>
          </p:cNvSpPr>
          <p:nvPr>
            <p:ph type="ftr" sz="quarter" idx="11"/>
          </p:nvPr>
        </p:nvSpPr>
        <p:spPr/>
        <p:txBody>
          <a:bodyPr/>
          <a:lstStyle/>
          <a:p>
            <a:endParaRPr lang="en-SG"/>
          </a:p>
        </p:txBody>
      </p:sp>
      <p:sp>
        <p:nvSpPr>
          <p:cNvPr id="6" name="灯片编号占位符 5">
            <a:extLst>
              <a:ext uri="{FF2B5EF4-FFF2-40B4-BE49-F238E27FC236}">
                <a16:creationId xmlns:a16="http://schemas.microsoft.com/office/drawing/2014/main" id="{7BBAFD98-FDFF-4819-9553-EE708C420070}"/>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266756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FE027B-6C06-4064-8F0B-F3DC0E69DCA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SG"/>
          </a:p>
        </p:txBody>
      </p:sp>
      <p:sp>
        <p:nvSpPr>
          <p:cNvPr id="3" name="竖排文字占位符 2">
            <a:extLst>
              <a:ext uri="{FF2B5EF4-FFF2-40B4-BE49-F238E27FC236}">
                <a16:creationId xmlns:a16="http://schemas.microsoft.com/office/drawing/2014/main" id="{05F7F241-EDF6-42E0-9F18-56E27CA4261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4" name="日期占位符 3">
            <a:extLst>
              <a:ext uri="{FF2B5EF4-FFF2-40B4-BE49-F238E27FC236}">
                <a16:creationId xmlns:a16="http://schemas.microsoft.com/office/drawing/2014/main" id="{6EE71CFE-8785-4BA8-9113-404BFA415406}"/>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5" name="页脚占位符 4">
            <a:extLst>
              <a:ext uri="{FF2B5EF4-FFF2-40B4-BE49-F238E27FC236}">
                <a16:creationId xmlns:a16="http://schemas.microsoft.com/office/drawing/2014/main" id="{1F06E37C-3E95-4C16-805A-A9DB7A9FBBED}"/>
              </a:ext>
            </a:extLst>
          </p:cNvPr>
          <p:cNvSpPr>
            <a:spLocks noGrp="1"/>
          </p:cNvSpPr>
          <p:nvPr>
            <p:ph type="ftr" sz="quarter" idx="11"/>
          </p:nvPr>
        </p:nvSpPr>
        <p:spPr/>
        <p:txBody>
          <a:bodyPr/>
          <a:lstStyle/>
          <a:p>
            <a:endParaRPr lang="en-SG"/>
          </a:p>
        </p:txBody>
      </p:sp>
      <p:sp>
        <p:nvSpPr>
          <p:cNvPr id="6" name="灯片编号占位符 5">
            <a:extLst>
              <a:ext uri="{FF2B5EF4-FFF2-40B4-BE49-F238E27FC236}">
                <a16:creationId xmlns:a16="http://schemas.microsoft.com/office/drawing/2014/main" id="{F97B8F10-C6B1-4C75-B515-E133E170E584}"/>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13361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32E47E-0AD0-4E53-9C63-9A6637A133B1}"/>
              </a:ext>
            </a:extLst>
          </p:cNvPr>
          <p:cNvSpPr>
            <a:spLocks noGrp="1"/>
          </p:cNvSpPr>
          <p:nvPr>
            <p:ph type="title"/>
          </p:nvPr>
        </p:nvSpPr>
        <p:spPr/>
        <p:txBody>
          <a:bodyPr/>
          <a:lstStyle/>
          <a:p>
            <a:r>
              <a:rPr lang="zh-CN" altLang="en-US"/>
              <a:t>单击此处编辑母版标题样式</a:t>
            </a:r>
            <a:endParaRPr lang="en-SG"/>
          </a:p>
        </p:txBody>
      </p:sp>
      <p:sp>
        <p:nvSpPr>
          <p:cNvPr id="3" name="内容占位符 2">
            <a:extLst>
              <a:ext uri="{FF2B5EF4-FFF2-40B4-BE49-F238E27FC236}">
                <a16:creationId xmlns:a16="http://schemas.microsoft.com/office/drawing/2014/main" id="{53FFB516-CBAA-47D9-B68B-A190023C659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4" name="日期占位符 3">
            <a:extLst>
              <a:ext uri="{FF2B5EF4-FFF2-40B4-BE49-F238E27FC236}">
                <a16:creationId xmlns:a16="http://schemas.microsoft.com/office/drawing/2014/main" id="{85F07779-84DA-48D4-A439-AEBA77E5AD0D}"/>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5" name="页脚占位符 4">
            <a:extLst>
              <a:ext uri="{FF2B5EF4-FFF2-40B4-BE49-F238E27FC236}">
                <a16:creationId xmlns:a16="http://schemas.microsoft.com/office/drawing/2014/main" id="{E562B852-C30A-4548-A410-EE000A9F5D71}"/>
              </a:ext>
            </a:extLst>
          </p:cNvPr>
          <p:cNvSpPr>
            <a:spLocks noGrp="1"/>
          </p:cNvSpPr>
          <p:nvPr>
            <p:ph type="ftr" sz="quarter" idx="11"/>
          </p:nvPr>
        </p:nvSpPr>
        <p:spPr/>
        <p:txBody>
          <a:bodyPr/>
          <a:lstStyle/>
          <a:p>
            <a:endParaRPr lang="en-SG"/>
          </a:p>
        </p:txBody>
      </p:sp>
      <p:sp>
        <p:nvSpPr>
          <p:cNvPr id="6" name="灯片编号占位符 5">
            <a:extLst>
              <a:ext uri="{FF2B5EF4-FFF2-40B4-BE49-F238E27FC236}">
                <a16:creationId xmlns:a16="http://schemas.microsoft.com/office/drawing/2014/main" id="{83D59976-B48B-4517-B977-F34615BC1BE7}"/>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48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E16C3-B964-4089-BCD7-FA83A1F97FA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SG"/>
          </a:p>
        </p:txBody>
      </p:sp>
      <p:sp>
        <p:nvSpPr>
          <p:cNvPr id="3" name="文本占位符 2">
            <a:extLst>
              <a:ext uri="{FF2B5EF4-FFF2-40B4-BE49-F238E27FC236}">
                <a16:creationId xmlns:a16="http://schemas.microsoft.com/office/drawing/2014/main" id="{FD68FCEC-AB64-43E3-8FB1-5E5F39C04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2129619-81DD-4AFD-A9F4-C6FFDFFC2D59}"/>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5" name="页脚占位符 4">
            <a:extLst>
              <a:ext uri="{FF2B5EF4-FFF2-40B4-BE49-F238E27FC236}">
                <a16:creationId xmlns:a16="http://schemas.microsoft.com/office/drawing/2014/main" id="{8911B5FD-E746-4DA0-997D-743D054363B9}"/>
              </a:ext>
            </a:extLst>
          </p:cNvPr>
          <p:cNvSpPr>
            <a:spLocks noGrp="1"/>
          </p:cNvSpPr>
          <p:nvPr>
            <p:ph type="ftr" sz="quarter" idx="11"/>
          </p:nvPr>
        </p:nvSpPr>
        <p:spPr/>
        <p:txBody>
          <a:bodyPr/>
          <a:lstStyle/>
          <a:p>
            <a:endParaRPr lang="en-SG"/>
          </a:p>
        </p:txBody>
      </p:sp>
      <p:sp>
        <p:nvSpPr>
          <p:cNvPr id="6" name="灯片编号占位符 5">
            <a:extLst>
              <a:ext uri="{FF2B5EF4-FFF2-40B4-BE49-F238E27FC236}">
                <a16:creationId xmlns:a16="http://schemas.microsoft.com/office/drawing/2014/main" id="{266EC88F-C5C6-4750-8F23-204C28547D4E}"/>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75135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FD762F-C28E-4C8E-9223-AA3134ACFD11}"/>
              </a:ext>
            </a:extLst>
          </p:cNvPr>
          <p:cNvSpPr>
            <a:spLocks noGrp="1"/>
          </p:cNvSpPr>
          <p:nvPr>
            <p:ph type="title"/>
          </p:nvPr>
        </p:nvSpPr>
        <p:spPr/>
        <p:txBody>
          <a:bodyPr/>
          <a:lstStyle/>
          <a:p>
            <a:r>
              <a:rPr lang="zh-CN" altLang="en-US"/>
              <a:t>单击此处编辑母版标题样式</a:t>
            </a:r>
            <a:endParaRPr lang="en-SG"/>
          </a:p>
        </p:txBody>
      </p:sp>
      <p:sp>
        <p:nvSpPr>
          <p:cNvPr id="3" name="内容占位符 2">
            <a:extLst>
              <a:ext uri="{FF2B5EF4-FFF2-40B4-BE49-F238E27FC236}">
                <a16:creationId xmlns:a16="http://schemas.microsoft.com/office/drawing/2014/main" id="{87D931C3-684A-48FB-B191-89201CB3140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4" name="内容占位符 3">
            <a:extLst>
              <a:ext uri="{FF2B5EF4-FFF2-40B4-BE49-F238E27FC236}">
                <a16:creationId xmlns:a16="http://schemas.microsoft.com/office/drawing/2014/main" id="{DD7A23C1-D385-496A-BE3E-CAC4E812060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5" name="日期占位符 4">
            <a:extLst>
              <a:ext uri="{FF2B5EF4-FFF2-40B4-BE49-F238E27FC236}">
                <a16:creationId xmlns:a16="http://schemas.microsoft.com/office/drawing/2014/main" id="{0945B091-F847-4D10-9F60-2A8683DB1EDE}"/>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6" name="页脚占位符 5">
            <a:extLst>
              <a:ext uri="{FF2B5EF4-FFF2-40B4-BE49-F238E27FC236}">
                <a16:creationId xmlns:a16="http://schemas.microsoft.com/office/drawing/2014/main" id="{CD863A8F-4A78-4C22-88F5-792E0F64A61C}"/>
              </a:ext>
            </a:extLst>
          </p:cNvPr>
          <p:cNvSpPr>
            <a:spLocks noGrp="1"/>
          </p:cNvSpPr>
          <p:nvPr>
            <p:ph type="ftr" sz="quarter" idx="11"/>
          </p:nvPr>
        </p:nvSpPr>
        <p:spPr/>
        <p:txBody>
          <a:bodyPr/>
          <a:lstStyle/>
          <a:p>
            <a:endParaRPr lang="en-SG"/>
          </a:p>
        </p:txBody>
      </p:sp>
      <p:sp>
        <p:nvSpPr>
          <p:cNvPr id="7" name="灯片编号占位符 6">
            <a:extLst>
              <a:ext uri="{FF2B5EF4-FFF2-40B4-BE49-F238E27FC236}">
                <a16:creationId xmlns:a16="http://schemas.microsoft.com/office/drawing/2014/main" id="{1FC3156C-6B80-4E61-A991-5E71A5468FCC}"/>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244094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886D48-8D1A-4018-93B6-F166F9BE292A}"/>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SG"/>
          </a:p>
        </p:txBody>
      </p:sp>
      <p:sp>
        <p:nvSpPr>
          <p:cNvPr id="3" name="文本占位符 2">
            <a:extLst>
              <a:ext uri="{FF2B5EF4-FFF2-40B4-BE49-F238E27FC236}">
                <a16:creationId xmlns:a16="http://schemas.microsoft.com/office/drawing/2014/main" id="{F6E5E13B-EF20-4247-806A-4BD0549E3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2760EDB-80FE-47E7-AE2D-467B0932145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5" name="文本占位符 4">
            <a:extLst>
              <a:ext uri="{FF2B5EF4-FFF2-40B4-BE49-F238E27FC236}">
                <a16:creationId xmlns:a16="http://schemas.microsoft.com/office/drawing/2014/main" id="{06BDF9BE-3418-4DE2-893F-0863415E1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B3D901-A26F-4FDC-89D5-EC6CC5D6AEE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7" name="日期占位符 6">
            <a:extLst>
              <a:ext uri="{FF2B5EF4-FFF2-40B4-BE49-F238E27FC236}">
                <a16:creationId xmlns:a16="http://schemas.microsoft.com/office/drawing/2014/main" id="{D9146583-E253-4458-8A57-DAE808373351}"/>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8" name="页脚占位符 7">
            <a:extLst>
              <a:ext uri="{FF2B5EF4-FFF2-40B4-BE49-F238E27FC236}">
                <a16:creationId xmlns:a16="http://schemas.microsoft.com/office/drawing/2014/main" id="{436EE48A-E52C-4322-9889-A662A5280344}"/>
              </a:ext>
            </a:extLst>
          </p:cNvPr>
          <p:cNvSpPr>
            <a:spLocks noGrp="1"/>
          </p:cNvSpPr>
          <p:nvPr>
            <p:ph type="ftr" sz="quarter" idx="11"/>
          </p:nvPr>
        </p:nvSpPr>
        <p:spPr/>
        <p:txBody>
          <a:bodyPr/>
          <a:lstStyle/>
          <a:p>
            <a:endParaRPr lang="en-SG"/>
          </a:p>
        </p:txBody>
      </p:sp>
      <p:sp>
        <p:nvSpPr>
          <p:cNvPr id="9" name="灯片编号占位符 8">
            <a:extLst>
              <a:ext uri="{FF2B5EF4-FFF2-40B4-BE49-F238E27FC236}">
                <a16:creationId xmlns:a16="http://schemas.microsoft.com/office/drawing/2014/main" id="{A8FD164A-C449-40CF-B6EC-9191E2334B3E}"/>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50412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61FDE3-B7F0-44B6-8763-5D8ACA16261C}"/>
              </a:ext>
            </a:extLst>
          </p:cNvPr>
          <p:cNvSpPr>
            <a:spLocks noGrp="1"/>
          </p:cNvSpPr>
          <p:nvPr>
            <p:ph type="title"/>
          </p:nvPr>
        </p:nvSpPr>
        <p:spPr/>
        <p:txBody>
          <a:bodyPr/>
          <a:lstStyle/>
          <a:p>
            <a:r>
              <a:rPr lang="zh-CN" altLang="en-US"/>
              <a:t>单击此处编辑母版标题样式</a:t>
            </a:r>
            <a:endParaRPr lang="en-SG"/>
          </a:p>
        </p:txBody>
      </p:sp>
      <p:sp>
        <p:nvSpPr>
          <p:cNvPr id="3" name="日期占位符 2">
            <a:extLst>
              <a:ext uri="{FF2B5EF4-FFF2-40B4-BE49-F238E27FC236}">
                <a16:creationId xmlns:a16="http://schemas.microsoft.com/office/drawing/2014/main" id="{614721C7-63F0-40E2-BEDC-9827C2CE1404}"/>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4" name="页脚占位符 3">
            <a:extLst>
              <a:ext uri="{FF2B5EF4-FFF2-40B4-BE49-F238E27FC236}">
                <a16:creationId xmlns:a16="http://schemas.microsoft.com/office/drawing/2014/main" id="{0339C91E-D507-46B1-8549-D6C9519BB1F6}"/>
              </a:ext>
            </a:extLst>
          </p:cNvPr>
          <p:cNvSpPr>
            <a:spLocks noGrp="1"/>
          </p:cNvSpPr>
          <p:nvPr>
            <p:ph type="ftr" sz="quarter" idx="11"/>
          </p:nvPr>
        </p:nvSpPr>
        <p:spPr/>
        <p:txBody>
          <a:bodyPr/>
          <a:lstStyle/>
          <a:p>
            <a:endParaRPr lang="en-SG"/>
          </a:p>
        </p:txBody>
      </p:sp>
      <p:sp>
        <p:nvSpPr>
          <p:cNvPr id="5" name="灯片编号占位符 4">
            <a:extLst>
              <a:ext uri="{FF2B5EF4-FFF2-40B4-BE49-F238E27FC236}">
                <a16:creationId xmlns:a16="http://schemas.microsoft.com/office/drawing/2014/main" id="{9C974F15-7584-4F22-8D55-90EA704F76C1}"/>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327874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BB9D9A-69A1-496F-89DB-D18B1AB9B5CC}"/>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3" name="页脚占位符 2">
            <a:extLst>
              <a:ext uri="{FF2B5EF4-FFF2-40B4-BE49-F238E27FC236}">
                <a16:creationId xmlns:a16="http://schemas.microsoft.com/office/drawing/2014/main" id="{3B7E2118-53B1-428A-BEF5-A7D510BF8408}"/>
              </a:ext>
            </a:extLst>
          </p:cNvPr>
          <p:cNvSpPr>
            <a:spLocks noGrp="1"/>
          </p:cNvSpPr>
          <p:nvPr>
            <p:ph type="ftr" sz="quarter" idx="11"/>
          </p:nvPr>
        </p:nvSpPr>
        <p:spPr/>
        <p:txBody>
          <a:bodyPr/>
          <a:lstStyle/>
          <a:p>
            <a:endParaRPr lang="en-SG"/>
          </a:p>
        </p:txBody>
      </p:sp>
      <p:sp>
        <p:nvSpPr>
          <p:cNvPr id="4" name="灯片编号占位符 3">
            <a:extLst>
              <a:ext uri="{FF2B5EF4-FFF2-40B4-BE49-F238E27FC236}">
                <a16:creationId xmlns:a16="http://schemas.microsoft.com/office/drawing/2014/main" id="{8FCF8AB0-9B3E-48B0-B422-33E9601F5FCD}"/>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17237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5B2C3A-C7A3-42F3-99C7-636309A4EC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SG"/>
          </a:p>
        </p:txBody>
      </p:sp>
      <p:sp>
        <p:nvSpPr>
          <p:cNvPr id="3" name="内容占位符 2">
            <a:extLst>
              <a:ext uri="{FF2B5EF4-FFF2-40B4-BE49-F238E27FC236}">
                <a16:creationId xmlns:a16="http://schemas.microsoft.com/office/drawing/2014/main" id="{4AAFE00E-480E-40F6-9C51-6BF422976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4" name="文本占位符 3">
            <a:extLst>
              <a:ext uri="{FF2B5EF4-FFF2-40B4-BE49-F238E27FC236}">
                <a16:creationId xmlns:a16="http://schemas.microsoft.com/office/drawing/2014/main" id="{7F9168EA-B79D-421D-9F0A-CED03DBD5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C69EE2-6500-4B6A-88B6-D6813679CE16}"/>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6" name="页脚占位符 5">
            <a:extLst>
              <a:ext uri="{FF2B5EF4-FFF2-40B4-BE49-F238E27FC236}">
                <a16:creationId xmlns:a16="http://schemas.microsoft.com/office/drawing/2014/main" id="{061193F5-C810-47B0-9EDD-3DCAF57FF1DC}"/>
              </a:ext>
            </a:extLst>
          </p:cNvPr>
          <p:cNvSpPr>
            <a:spLocks noGrp="1"/>
          </p:cNvSpPr>
          <p:nvPr>
            <p:ph type="ftr" sz="quarter" idx="11"/>
          </p:nvPr>
        </p:nvSpPr>
        <p:spPr/>
        <p:txBody>
          <a:bodyPr/>
          <a:lstStyle/>
          <a:p>
            <a:endParaRPr lang="en-SG"/>
          </a:p>
        </p:txBody>
      </p:sp>
      <p:sp>
        <p:nvSpPr>
          <p:cNvPr id="7" name="灯片编号占位符 6">
            <a:extLst>
              <a:ext uri="{FF2B5EF4-FFF2-40B4-BE49-F238E27FC236}">
                <a16:creationId xmlns:a16="http://schemas.microsoft.com/office/drawing/2014/main" id="{A8156197-E1FC-4429-AB38-DAD43D8EC082}"/>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359731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2975-F423-4E5A-9838-49DF2AE0929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SG"/>
          </a:p>
        </p:txBody>
      </p:sp>
      <p:sp>
        <p:nvSpPr>
          <p:cNvPr id="3" name="图片占位符 2">
            <a:extLst>
              <a:ext uri="{FF2B5EF4-FFF2-40B4-BE49-F238E27FC236}">
                <a16:creationId xmlns:a16="http://schemas.microsoft.com/office/drawing/2014/main" id="{0C29DFEB-FF73-4455-BBB9-FF23A4D49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文本占位符 3">
            <a:extLst>
              <a:ext uri="{FF2B5EF4-FFF2-40B4-BE49-F238E27FC236}">
                <a16:creationId xmlns:a16="http://schemas.microsoft.com/office/drawing/2014/main" id="{5C43A764-C01B-4A00-B8F1-F3621C86B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8120ECA-949A-420D-A792-BA6EF5B3BA05}"/>
              </a:ext>
            </a:extLst>
          </p:cNvPr>
          <p:cNvSpPr>
            <a:spLocks noGrp="1"/>
          </p:cNvSpPr>
          <p:nvPr>
            <p:ph type="dt" sz="half" idx="10"/>
          </p:nvPr>
        </p:nvSpPr>
        <p:spPr/>
        <p:txBody>
          <a:bodyPr/>
          <a:lstStyle/>
          <a:p>
            <a:fld id="{ACE4B047-A2A0-42E8-B573-DC85A8ABC72E}" type="datetimeFigureOut">
              <a:rPr lang="en-SG" smtClean="0"/>
              <a:t>9/6/2022</a:t>
            </a:fld>
            <a:endParaRPr lang="en-SG"/>
          </a:p>
        </p:txBody>
      </p:sp>
      <p:sp>
        <p:nvSpPr>
          <p:cNvPr id="6" name="页脚占位符 5">
            <a:extLst>
              <a:ext uri="{FF2B5EF4-FFF2-40B4-BE49-F238E27FC236}">
                <a16:creationId xmlns:a16="http://schemas.microsoft.com/office/drawing/2014/main" id="{A542402C-22D9-408D-9DE4-A68BF79968F1}"/>
              </a:ext>
            </a:extLst>
          </p:cNvPr>
          <p:cNvSpPr>
            <a:spLocks noGrp="1"/>
          </p:cNvSpPr>
          <p:nvPr>
            <p:ph type="ftr" sz="quarter" idx="11"/>
          </p:nvPr>
        </p:nvSpPr>
        <p:spPr/>
        <p:txBody>
          <a:bodyPr/>
          <a:lstStyle/>
          <a:p>
            <a:endParaRPr lang="en-SG"/>
          </a:p>
        </p:txBody>
      </p:sp>
      <p:sp>
        <p:nvSpPr>
          <p:cNvPr id="7" name="灯片编号占位符 6">
            <a:extLst>
              <a:ext uri="{FF2B5EF4-FFF2-40B4-BE49-F238E27FC236}">
                <a16:creationId xmlns:a16="http://schemas.microsoft.com/office/drawing/2014/main" id="{E35C364E-1887-4710-9E01-956680AC36C3}"/>
              </a:ext>
            </a:extLst>
          </p:cNvPr>
          <p:cNvSpPr>
            <a:spLocks noGrp="1"/>
          </p:cNvSpPr>
          <p:nvPr>
            <p:ph type="sldNum" sz="quarter" idx="12"/>
          </p:nvPr>
        </p:nvSpPr>
        <p:spPr/>
        <p:txBody>
          <a:bodyPr/>
          <a:lstStyle/>
          <a:p>
            <a:fld id="{A178AB0A-7DD3-47BD-A804-C1E68A26EFCA}" type="slidenum">
              <a:rPr lang="en-SG" smtClean="0"/>
              <a:t>‹#›</a:t>
            </a:fld>
            <a:endParaRPr lang="en-SG"/>
          </a:p>
        </p:txBody>
      </p:sp>
    </p:spTree>
    <p:extLst>
      <p:ext uri="{BB962C8B-B14F-4D97-AF65-F5344CB8AC3E}">
        <p14:creationId xmlns:p14="http://schemas.microsoft.com/office/powerpoint/2010/main" val="414880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E2C2A80-F15C-4ADA-AC58-D0AF39B4C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SG"/>
          </a:p>
        </p:txBody>
      </p:sp>
      <p:sp>
        <p:nvSpPr>
          <p:cNvPr id="3" name="文本占位符 2">
            <a:extLst>
              <a:ext uri="{FF2B5EF4-FFF2-40B4-BE49-F238E27FC236}">
                <a16:creationId xmlns:a16="http://schemas.microsoft.com/office/drawing/2014/main" id="{8D3720A8-84A2-4A85-96E9-0C1C8EC67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SG"/>
          </a:p>
        </p:txBody>
      </p:sp>
      <p:sp>
        <p:nvSpPr>
          <p:cNvPr id="4" name="日期占位符 3">
            <a:extLst>
              <a:ext uri="{FF2B5EF4-FFF2-40B4-BE49-F238E27FC236}">
                <a16:creationId xmlns:a16="http://schemas.microsoft.com/office/drawing/2014/main" id="{E18DA91E-BE21-4444-A0CC-8BC8B194E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4B047-A2A0-42E8-B573-DC85A8ABC72E}" type="datetimeFigureOut">
              <a:rPr lang="en-SG" smtClean="0"/>
              <a:t>9/6/2022</a:t>
            </a:fld>
            <a:endParaRPr lang="en-SG"/>
          </a:p>
        </p:txBody>
      </p:sp>
      <p:sp>
        <p:nvSpPr>
          <p:cNvPr id="5" name="页脚占位符 4">
            <a:extLst>
              <a:ext uri="{FF2B5EF4-FFF2-40B4-BE49-F238E27FC236}">
                <a16:creationId xmlns:a16="http://schemas.microsoft.com/office/drawing/2014/main" id="{C71A0AF4-7555-49D9-B350-1BC6EA8C7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灯片编号占位符 5">
            <a:extLst>
              <a:ext uri="{FF2B5EF4-FFF2-40B4-BE49-F238E27FC236}">
                <a16:creationId xmlns:a16="http://schemas.microsoft.com/office/drawing/2014/main" id="{7BFA6B62-39ED-4870-842D-61B79A05F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8AB0A-7DD3-47BD-A804-C1E68A26EFCA}" type="slidenum">
              <a:rPr lang="en-SG" smtClean="0"/>
              <a:t>‹#›</a:t>
            </a:fld>
            <a:endParaRPr lang="en-SG"/>
          </a:p>
        </p:txBody>
      </p:sp>
    </p:spTree>
    <p:extLst>
      <p:ext uri="{BB962C8B-B14F-4D97-AF65-F5344CB8AC3E}">
        <p14:creationId xmlns:p14="http://schemas.microsoft.com/office/powerpoint/2010/main" val="209648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9F92B099-DC55-4D9D-B00B-BD5354013197}"/>
              </a:ext>
            </a:extLst>
          </p:cNvPr>
          <p:cNvSpPr txBox="1"/>
          <p:nvPr/>
        </p:nvSpPr>
        <p:spPr>
          <a:xfrm>
            <a:off x="2381964" y="1003343"/>
            <a:ext cx="9792304" cy="5863144"/>
          </a:xfrm>
          <a:prstGeom prst="rect">
            <a:avLst/>
          </a:prstGeom>
          <a:noFill/>
          <a:ln>
            <a:solidFill>
              <a:srgbClr val="004282"/>
            </a:solidFill>
          </a:ln>
        </p:spPr>
        <p:txBody>
          <a:bodyPr wrap="square" rtlCol="0">
            <a:spAutoFit/>
          </a:bodyPr>
          <a:lstStyle/>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endParaRPr>
          </a:p>
          <a:p>
            <a:pPr marR="0" lvl="0" defTabSz="914400" rtl="0" eaLnBrk="0" fontAlgn="base" latinLnBrk="0" hangingPunct="0">
              <a:spcBef>
                <a:spcPct val="0"/>
              </a:spcBef>
              <a:spcAft>
                <a:spcPct val="0"/>
              </a:spcAft>
              <a:buClrTx/>
              <a:buSzTx/>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10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5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500" dirty="0">
              <a:solidFill>
                <a:prstClr val="black"/>
              </a:solidFill>
              <a:cs typeface="Times New Roman" panose="02020603050405020304" pitchFamily="18" charset="0"/>
            </a:endParaRPr>
          </a:p>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endParaRPr lang="en-SG" altLang="en-US" sz="500" dirty="0">
              <a:solidFill>
                <a:prstClr val="black"/>
              </a:solidFill>
              <a:cs typeface="Times New Roman" panose="02020603050405020304" pitchFamily="18" charset="0"/>
            </a:endParaRPr>
          </a:p>
        </p:txBody>
      </p:sp>
      <p:sp>
        <p:nvSpPr>
          <p:cNvPr id="37" name="文本框 36">
            <a:extLst>
              <a:ext uri="{FF2B5EF4-FFF2-40B4-BE49-F238E27FC236}">
                <a16:creationId xmlns:a16="http://schemas.microsoft.com/office/drawing/2014/main" id="{2F3A637F-56A7-4EFE-AD07-221BAECCA397}"/>
              </a:ext>
            </a:extLst>
          </p:cNvPr>
          <p:cNvSpPr txBox="1"/>
          <p:nvPr/>
        </p:nvSpPr>
        <p:spPr>
          <a:xfrm>
            <a:off x="8564611" y="4831283"/>
            <a:ext cx="3607499" cy="2062103"/>
          </a:xfrm>
          <a:prstGeom prst="rect">
            <a:avLst/>
          </a:prstGeom>
          <a:noFill/>
          <a:ln>
            <a:solidFill>
              <a:srgbClr val="004282"/>
            </a:solidFill>
          </a:ln>
        </p:spPr>
        <p:txBody>
          <a:bodyPr wrap="square" rtlCol="0">
            <a:spAutoFit/>
          </a:bodyPr>
          <a:lstStyle/>
          <a:p>
            <a:pPr marL="171450" indent="-171450">
              <a:buFont typeface="Arial" panose="020B0604020202020204" pitchFamily="34" charset="0"/>
              <a:buChar char="•"/>
            </a:pPr>
            <a:r>
              <a:rPr lang="en-SG" sz="1000" dirty="0">
                <a:cs typeface="Times New Roman" panose="02020603050405020304" pitchFamily="18" charset="0"/>
              </a:rPr>
              <a:t>There were small, yet significant, differences in EQ-5D-5L health states preferences between urban and rural populations in a multi-ethnic region in China. </a:t>
            </a:r>
          </a:p>
          <a:p>
            <a:pPr marL="171450" indent="-171450">
              <a:buFont typeface="Arial" panose="020B0604020202020204" pitchFamily="34" charset="0"/>
              <a:buChar char="•"/>
            </a:pPr>
            <a:r>
              <a:rPr lang="en-SG" sz="1000" dirty="0">
                <a:cs typeface="Times New Roman" panose="02020603050405020304" pitchFamily="18" charset="0"/>
              </a:rPr>
              <a:t>This finding is consistent with previous study showing a urban-rural gap in preferences for EQ-5D-3L health states </a:t>
            </a:r>
            <a:r>
              <a:rPr lang="en-SG" sz="1000" baseline="30000" dirty="0">
                <a:cs typeface="Times New Roman" panose="02020603050405020304" pitchFamily="18" charset="0"/>
              </a:rPr>
              <a:t>[1]</a:t>
            </a:r>
            <a:r>
              <a:rPr lang="en-SG" sz="1000" dirty="0">
                <a:cs typeface="Times New Roman" panose="02020603050405020304" pitchFamily="18" charset="0"/>
              </a:rPr>
              <a:t>. </a:t>
            </a:r>
          </a:p>
          <a:p>
            <a:pPr marL="171450" indent="-171450">
              <a:buFont typeface="Arial" panose="020B0604020202020204" pitchFamily="34" charset="0"/>
              <a:buChar char="•"/>
            </a:pPr>
            <a:r>
              <a:rPr lang="en-SG" sz="1000" dirty="0">
                <a:cs typeface="Times New Roman" panose="02020603050405020304" pitchFamily="18" charset="0"/>
              </a:rPr>
              <a:t>It is necessary to use a representative population sample to generate a national value set. </a:t>
            </a:r>
          </a:p>
          <a:p>
            <a:pPr marL="171450" indent="-171450">
              <a:buFont typeface="Arial" panose="020B0604020202020204" pitchFamily="34" charset="0"/>
              <a:buChar char="•"/>
            </a:pPr>
            <a:r>
              <a:rPr lang="en-SG" sz="1000" dirty="0">
                <a:cs typeface="Times New Roman" panose="02020603050405020304" pitchFamily="18" charset="0"/>
              </a:rPr>
              <a:t>When we switch to online data collection using panel company, we should be mindful about the sample representativeness given that online sample always leaves out certain </a:t>
            </a:r>
            <a:r>
              <a:rPr lang="en-US" altLang="zh-CN" sz="1000" dirty="0">
                <a:cs typeface="Times New Roman" panose="02020603050405020304" pitchFamily="18" charset="0"/>
              </a:rPr>
              <a:t>population </a:t>
            </a:r>
            <a:r>
              <a:rPr lang="en-SG" sz="1000" dirty="0">
                <a:cs typeface="Times New Roman" panose="02020603050405020304" pitchFamily="18" charset="0"/>
              </a:rPr>
              <a:t>groups. </a:t>
            </a:r>
          </a:p>
          <a:p>
            <a:pPr>
              <a:spcAft>
                <a:spcPts val="600"/>
              </a:spcAft>
            </a:pPr>
            <a:r>
              <a:rPr lang="en-SG" sz="600" b="0" i="0" dirty="0">
                <a:solidFill>
                  <a:srgbClr val="222222"/>
                </a:solidFill>
                <a:effectLst/>
                <a:latin typeface="Arial" panose="020B0604020202020204" pitchFamily="34" charset="0"/>
              </a:rPr>
              <a:t>[1] Liu, G. G., Guan, H., </a:t>
            </a:r>
            <a:r>
              <a:rPr lang="en-SG" sz="600" b="0" i="0" dirty="0" err="1">
                <a:solidFill>
                  <a:srgbClr val="222222"/>
                </a:solidFill>
                <a:effectLst/>
                <a:latin typeface="Arial" panose="020B0604020202020204" pitchFamily="34" charset="0"/>
              </a:rPr>
              <a:t>Jin</a:t>
            </a:r>
            <a:r>
              <a:rPr lang="en-SG" sz="600" b="0" i="0" dirty="0">
                <a:solidFill>
                  <a:srgbClr val="222222"/>
                </a:solidFill>
                <a:effectLst/>
                <a:latin typeface="Arial" panose="020B0604020202020204" pitchFamily="34" charset="0"/>
              </a:rPr>
              <a:t>, X., Zhang, H., </a:t>
            </a:r>
            <a:r>
              <a:rPr lang="en-SG" sz="600" b="0" i="0" dirty="0" err="1">
                <a:solidFill>
                  <a:srgbClr val="222222"/>
                </a:solidFill>
                <a:effectLst/>
                <a:latin typeface="Arial" panose="020B0604020202020204" pitchFamily="34" charset="0"/>
              </a:rPr>
              <a:t>Vortherms</a:t>
            </a:r>
            <a:r>
              <a:rPr lang="en-SG" sz="600" b="0" i="0" dirty="0">
                <a:solidFill>
                  <a:srgbClr val="222222"/>
                </a:solidFill>
                <a:effectLst/>
                <a:latin typeface="Arial" panose="020B0604020202020204" pitchFamily="34" charset="0"/>
              </a:rPr>
              <a:t>, S. A., &amp; Wu, H. (2022). Rural population’s preferences matter: a value set for the EQ-5D-3L health states for China’s rural population. </a:t>
            </a:r>
            <a:r>
              <a:rPr lang="en-SG" sz="600" b="0" i="1" dirty="0">
                <a:solidFill>
                  <a:srgbClr val="222222"/>
                </a:solidFill>
                <a:effectLst/>
                <a:latin typeface="Arial" panose="020B0604020202020204" pitchFamily="34" charset="0"/>
              </a:rPr>
              <a:t>Health and quality of life outcomes</a:t>
            </a:r>
            <a:r>
              <a:rPr lang="en-SG" sz="600" b="0" i="0" dirty="0">
                <a:solidFill>
                  <a:srgbClr val="222222"/>
                </a:solidFill>
                <a:effectLst/>
                <a:latin typeface="Arial" panose="020B0604020202020204" pitchFamily="34" charset="0"/>
              </a:rPr>
              <a:t>, </a:t>
            </a:r>
            <a:r>
              <a:rPr lang="en-SG" sz="600" b="0" i="1" dirty="0">
                <a:solidFill>
                  <a:srgbClr val="222222"/>
                </a:solidFill>
                <a:effectLst/>
                <a:latin typeface="Arial" panose="020B0604020202020204" pitchFamily="34" charset="0"/>
              </a:rPr>
              <a:t>20</a:t>
            </a:r>
            <a:r>
              <a:rPr lang="en-SG" sz="600" b="0" i="0" dirty="0">
                <a:solidFill>
                  <a:srgbClr val="222222"/>
                </a:solidFill>
                <a:effectLst/>
                <a:latin typeface="Arial" panose="020B0604020202020204" pitchFamily="34" charset="0"/>
              </a:rPr>
              <a:t>(1), 1-12.</a:t>
            </a:r>
            <a:endParaRPr lang="en-SG" sz="600" dirty="0">
              <a:cs typeface="Times New Roman" panose="02020603050405020304" pitchFamily="18" charset="0"/>
            </a:endParaRPr>
          </a:p>
        </p:txBody>
      </p:sp>
      <p:sp>
        <p:nvSpPr>
          <p:cNvPr id="4" name="文本框 3">
            <a:extLst>
              <a:ext uri="{FF2B5EF4-FFF2-40B4-BE49-F238E27FC236}">
                <a16:creationId xmlns:a16="http://schemas.microsoft.com/office/drawing/2014/main" id="{97BA51CC-F82E-4BD9-A6B4-A864C943EDA3}"/>
              </a:ext>
            </a:extLst>
          </p:cNvPr>
          <p:cNvSpPr txBox="1"/>
          <p:nvPr/>
        </p:nvSpPr>
        <p:spPr>
          <a:xfrm>
            <a:off x="0" y="0"/>
            <a:ext cx="12192000" cy="707886"/>
          </a:xfrm>
          <a:prstGeom prst="rect">
            <a:avLst/>
          </a:prstGeom>
          <a:solidFill>
            <a:srgbClr val="004282"/>
          </a:solidFill>
        </p:spPr>
        <p:txBody>
          <a:bodyPr wrap="square" rtlCol="0">
            <a:spAutoFit/>
          </a:bodyPr>
          <a:lstStyle/>
          <a:p>
            <a:pPr algn="ctr"/>
            <a:r>
              <a:rPr lang="en-SG" sz="1600" b="1" dirty="0">
                <a:solidFill>
                  <a:schemeClr val="bg1"/>
                </a:solidFill>
                <a:effectLst/>
                <a:latin typeface="+mj-lt"/>
                <a:ea typeface="等线" panose="02010600030101010101" pitchFamily="2" charset="-122"/>
                <a:cs typeface="Arial" panose="020B0604020202020204" pitchFamily="34" charset="0"/>
              </a:rPr>
              <a:t>Urban/rural differences in preferences for EQ-5D-5L health states:  A study of a multi-ethnic region in China</a:t>
            </a:r>
            <a:endParaRPr lang="en-SG" sz="1600" dirty="0">
              <a:solidFill>
                <a:schemeClr val="bg1"/>
              </a:solidFill>
              <a:effectLst/>
              <a:latin typeface="+mj-lt"/>
              <a:ea typeface="等线" panose="02010600030101010101" pitchFamily="2" charset="-122"/>
              <a:cs typeface="Arial" panose="020B0604020202020204" pitchFamily="34" charset="0"/>
            </a:endParaRPr>
          </a:p>
          <a:p>
            <a:pPr algn="ctr"/>
            <a:r>
              <a:rPr lang="en-SG" sz="1000" b="1" dirty="0">
                <a:solidFill>
                  <a:schemeClr val="bg1"/>
                </a:solidFill>
                <a:effectLst/>
                <a:latin typeface="+mj-lt"/>
                <a:ea typeface="等线" panose="02010600030101010101" pitchFamily="2" charset="-122"/>
                <a:cs typeface="Arial" panose="020B0604020202020204" pitchFamily="34" charset="0"/>
              </a:rPr>
              <a:t>Meixia Liao</a:t>
            </a:r>
            <a:r>
              <a:rPr lang="en-SG" sz="1000" b="1" baseline="30000" dirty="0">
                <a:solidFill>
                  <a:schemeClr val="bg1"/>
                </a:solidFill>
                <a:effectLst/>
                <a:latin typeface="+mj-lt"/>
                <a:ea typeface="等线" panose="02010600030101010101" pitchFamily="2" charset="-122"/>
                <a:cs typeface="Arial" panose="020B0604020202020204" pitchFamily="34" charset="0"/>
              </a:rPr>
              <a:t>1</a:t>
            </a:r>
            <a:r>
              <a:rPr lang="en-SG" sz="1000" b="1" dirty="0">
                <a:solidFill>
                  <a:schemeClr val="bg1"/>
                </a:solidFill>
                <a:effectLst/>
                <a:latin typeface="+mj-lt"/>
                <a:ea typeface="等线" panose="02010600030101010101" pitchFamily="2" charset="-122"/>
                <a:cs typeface="Arial" panose="020B0604020202020204" pitchFamily="34" charset="0"/>
              </a:rPr>
              <a:t> · Nan Luo</a:t>
            </a:r>
            <a:r>
              <a:rPr lang="en-SG" sz="1000" b="1" baseline="30000" dirty="0">
                <a:solidFill>
                  <a:schemeClr val="bg1"/>
                </a:solidFill>
                <a:effectLst/>
                <a:latin typeface="+mj-lt"/>
                <a:ea typeface="等线" panose="02010600030101010101" pitchFamily="2" charset="-122"/>
                <a:cs typeface="Arial" panose="020B0604020202020204" pitchFamily="34" charset="0"/>
              </a:rPr>
              <a:t>1 </a:t>
            </a:r>
            <a:r>
              <a:rPr lang="en-SG" sz="1000" b="1" dirty="0">
                <a:solidFill>
                  <a:schemeClr val="bg1"/>
                </a:solidFill>
                <a:effectLst/>
                <a:latin typeface="+mj-lt"/>
                <a:ea typeface="等线" panose="02010600030101010101" pitchFamily="2" charset="-122"/>
                <a:cs typeface="Arial" panose="020B0604020202020204" pitchFamily="34" charset="0"/>
              </a:rPr>
              <a:t>· Kim Rand</a:t>
            </a:r>
            <a:r>
              <a:rPr lang="en-SG" sz="1000" b="1" baseline="30000" dirty="0">
                <a:solidFill>
                  <a:schemeClr val="bg1"/>
                </a:solidFill>
                <a:effectLst/>
                <a:latin typeface="+mj-lt"/>
                <a:ea typeface="等线" panose="02010600030101010101" pitchFamily="2" charset="-122"/>
                <a:cs typeface="Arial" panose="020B0604020202020204" pitchFamily="34" charset="0"/>
              </a:rPr>
              <a:t>2</a:t>
            </a:r>
            <a:r>
              <a:rPr lang="en-SG" sz="1000" b="1" dirty="0">
                <a:solidFill>
                  <a:schemeClr val="bg1"/>
                </a:solidFill>
                <a:effectLst/>
                <a:latin typeface="+mj-lt"/>
                <a:ea typeface="等线" panose="02010600030101010101" pitchFamily="2" charset="-122"/>
                <a:cs typeface="Arial" panose="020B0604020202020204" pitchFamily="34" charset="0"/>
              </a:rPr>
              <a:t> · </a:t>
            </a:r>
            <a:r>
              <a:rPr lang="en-SG" sz="1000" b="1" dirty="0" err="1">
                <a:solidFill>
                  <a:schemeClr val="bg1"/>
                </a:solidFill>
                <a:effectLst/>
                <a:latin typeface="+mj-lt"/>
                <a:ea typeface="等线" panose="02010600030101010101" pitchFamily="2" charset="-122"/>
                <a:cs typeface="Arial" panose="020B0604020202020204" pitchFamily="34" charset="0"/>
              </a:rPr>
              <a:t>Zhihao</a:t>
            </a:r>
            <a:r>
              <a:rPr lang="en-SG" sz="1000" b="1" dirty="0">
                <a:solidFill>
                  <a:schemeClr val="bg1"/>
                </a:solidFill>
                <a:effectLst/>
                <a:latin typeface="+mj-lt"/>
                <a:ea typeface="等线" panose="02010600030101010101" pitchFamily="2" charset="-122"/>
                <a:cs typeface="Arial" panose="020B0604020202020204" pitchFamily="34" charset="0"/>
              </a:rPr>
              <a:t> Yang</a:t>
            </a:r>
            <a:r>
              <a:rPr lang="en-SG" sz="1000" b="1" baseline="30000" dirty="0">
                <a:solidFill>
                  <a:schemeClr val="bg1"/>
                </a:solidFill>
                <a:latin typeface="+mj-lt"/>
                <a:ea typeface="等线" panose="02010600030101010101" pitchFamily="2" charset="-122"/>
                <a:cs typeface="Arial" panose="020B0604020202020204" pitchFamily="34" charset="0"/>
              </a:rPr>
              <a:t>3</a:t>
            </a:r>
            <a:endParaRPr lang="en-SG" sz="1000" b="1" dirty="0">
              <a:solidFill>
                <a:schemeClr val="bg1"/>
              </a:solidFill>
              <a:effectLst/>
              <a:latin typeface="+mj-lt"/>
              <a:ea typeface="等线" panose="02010600030101010101" pitchFamily="2" charset="-122"/>
              <a:cs typeface="Arial" panose="020B0604020202020204" pitchFamily="34" charset="0"/>
            </a:endParaRPr>
          </a:p>
          <a:p>
            <a:pPr algn="ctr"/>
            <a:r>
              <a:rPr lang="en-US" sz="1000" b="1" baseline="30000" dirty="0">
                <a:solidFill>
                  <a:schemeClr val="bg1"/>
                </a:solidFill>
                <a:effectLst/>
                <a:latin typeface="+mj-lt"/>
                <a:ea typeface="等线" panose="02010600030101010101" pitchFamily="2" charset="-122"/>
                <a:cs typeface="Arial" panose="020B0604020202020204" pitchFamily="34" charset="0"/>
              </a:rPr>
              <a:t>1</a:t>
            </a:r>
            <a:r>
              <a:rPr lang="en-US" sz="1000" b="1" dirty="0">
                <a:solidFill>
                  <a:schemeClr val="bg1"/>
                </a:solidFill>
                <a:effectLst/>
                <a:latin typeface="+mj-lt"/>
                <a:ea typeface="等线" panose="02010600030101010101" pitchFamily="2" charset="-122"/>
                <a:cs typeface="Arial" panose="020B0604020202020204" pitchFamily="34" charset="0"/>
              </a:rPr>
              <a:t> National University of Singapore, Singapore;</a:t>
            </a:r>
            <a:r>
              <a:rPr lang="en-SG" sz="1000" b="1" dirty="0">
                <a:solidFill>
                  <a:schemeClr val="bg1"/>
                </a:solidFill>
                <a:latin typeface="+mj-lt"/>
                <a:ea typeface="等线" panose="02010600030101010101" pitchFamily="2" charset="-122"/>
                <a:cs typeface="Arial" panose="020B0604020202020204" pitchFamily="34" charset="0"/>
              </a:rPr>
              <a:t> </a:t>
            </a:r>
            <a:r>
              <a:rPr lang="en-US" sz="1000" b="1" baseline="30000" dirty="0">
                <a:solidFill>
                  <a:schemeClr val="bg1"/>
                </a:solidFill>
                <a:effectLst/>
                <a:latin typeface="+mj-lt"/>
                <a:ea typeface="等线" panose="02010600030101010101" pitchFamily="2" charset="-122"/>
                <a:cs typeface="Arial" panose="020B0604020202020204" pitchFamily="34" charset="0"/>
              </a:rPr>
              <a:t>2</a:t>
            </a:r>
            <a:r>
              <a:rPr lang="en-US" sz="1000" b="1" dirty="0">
                <a:solidFill>
                  <a:schemeClr val="bg1"/>
                </a:solidFill>
                <a:effectLst/>
                <a:latin typeface="+mj-lt"/>
                <a:ea typeface="等线" panose="02010600030101010101" pitchFamily="2" charset="-122"/>
                <a:cs typeface="Arial" panose="020B0604020202020204" pitchFamily="34" charset="0"/>
              </a:rPr>
              <a:t> </a:t>
            </a:r>
            <a:r>
              <a:rPr lang="en-US" sz="1000" b="1" dirty="0" err="1">
                <a:solidFill>
                  <a:schemeClr val="bg1"/>
                </a:solidFill>
                <a:effectLst/>
                <a:latin typeface="+mj-lt"/>
                <a:ea typeface="等线" panose="02010600030101010101" pitchFamily="2" charset="-122"/>
                <a:cs typeface="Arial" panose="020B0604020202020204" pitchFamily="34" charset="0"/>
              </a:rPr>
              <a:t>Akershus</a:t>
            </a:r>
            <a:r>
              <a:rPr lang="en-US" sz="1000" b="1" dirty="0">
                <a:solidFill>
                  <a:schemeClr val="bg1"/>
                </a:solidFill>
                <a:effectLst/>
                <a:latin typeface="+mj-lt"/>
                <a:ea typeface="等线" panose="02010600030101010101" pitchFamily="2" charset="-122"/>
                <a:cs typeface="Arial" panose="020B0604020202020204" pitchFamily="34" charset="0"/>
              </a:rPr>
              <a:t> University Hospital, Norway;</a:t>
            </a:r>
            <a:r>
              <a:rPr lang="en-SG" sz="1000" b="1" dirty="0">
                <a:solidFill>
                  <a:schemeClr val="bg1"/>
                </a:solidFill>
                <a:latin typeface="+mj-lt"/>
                <a:ea typeface="等线" panose="02010600030101010101" pitchFamily="2" charset="-122"/>
                <a:cs typeface="Arial" panose="020B0604020202020204" pitchFamily="34" charset="0"/>
              </a:rPr>
              <a:t> </a:t>
            </a:r>
            <a:r>
              <a:rPr lang="en-SG" sz="1000" b="1" baseline="30000" dirty="0">
                <a:solidFill>
                  <a:schemeClr val="bg1"/>
                </a:solidFill>
                <a:latin typeface="+mj-lt"/>
                <a:ea typeface="等线" panose="02010600030101010101" pitchFamily="2" charset="-122"/>
                <a:cs typeface="Arial" panose="020B0604020202020204" pitchFamily="34" charset="0"/>
              </a:rPr>
              <a:t>3</a:t>
            </a:r>
            <a:r>
              <a:rPr lang="en-SG" sz="1000" b="1" dirty="0">
                <a:solidFill>
                  <a:schemeClr val="bg1"/>
                </a:solidFill>
                <a:effectLst/>
                <a:latin typeface="+mj-lt"/>
                <a:ea typeface="等线" panose="02010600030101010101" pitchFamily="2" charset="-122"/>
                <a:cs typeface="Arial" panose="020B0604020202020204" pitchFamily="34" charset="0"/>
              </a:rPr>
              <a:t> Guizhou Medical University, China</a:t>
            </a:r>
          </a:p>
          <a:p>
            <a:pPr algn="ctr"/>
            <a:endParaRPr lang="en-SG" sz="400" dirty="0">
              <a:solidFill>
                <a:schemeClr val="bg1"/>
              </a:solidFill>
              <a:effectLst/>
              <a:latin typeface="+mj-lt"/>
              <a:ea typeface="等线" panose="02010600030101010101" pitchFamily="2" charset="-122"/>
              <a:cs typeface="Arial" panose="020B0604020202020204" pitchFamily="34" charset="0"/>
            </a:endParaRPr>
          </a:p>
        </p:txBody>
      </p:sp>
      <p:sp>
        <p:nvSpPr>
          <p:cNvPr id="8" name="文本框 7">
            <a:extLst>
              <a:ext uri="{FF2B5EF4-FFF2-40B4-BE49-F238E27FC236}">
                <a16:creationId xmlns:a16="http://schemas.microsoft.com/office/drawing/2014/main" id="{CEA2D94D-C4E3-4C96-A7C6-7D6C1B6C4C2B}"/>
              </a:ext>
            </a:extLst>
          </p:cNvPr>
          <p:cNvSpPr txBox="1"/>
          <p:nvPr/>
        </p:nvSpPr>
        <p:spPr>
          <a:xfrm>
            <a:off x="20683" y="763817"/>
            <a:ext cx="2323659" cy="264698"/>
          </a:xfrm>
          <a:prstGeom prst="rect">
            <a:avLst/>
          </a:prstGeom>
          <a:solidFill>
            <a:srgbClr val="004282"/>
          </a:solidFill>
        </p:spPr>
        <p:txBody>
          <a:bodyPr wrap="square" rtlCol="0">
            <a:spAutoFit/>
          </a:bodyPr>
          <a:lstStyle/>
          <a:p>
            <a:pPr algn="ctr"/>
            <a:r>
              <a:rPr lang="en-SG" sz="1100" b="1" dirty="0">
                <a:solidFill>
                  <a:schemeClr val="bg1"/>
                </a:solidFill>
              </a:rPr>
              <a:t>Objectives</a:t>
            </a:r>
          </a:p>
        </p:txBody>
      </p:sp>
      <p:sp>
        <p:nvSpPr>
          <p:cNvPr id="9" name="文本框 8">
            <a:extLst>
              <a:ext uri="{FF2B5EF4-FFF2-40B4-BE49-F238E27FC236}">
                <a16:creationId xmlns:a16="http://schemas.microsoft.com/office/drawing/2014/main" id="{1AD6734E-DA77-4971-8518-012C4147D036}"/>
              </a:ext>
            </a:extLst>
          </p:cNvPr>
          <p:cNvSpPr txBox="1"/>
          <p:nvPr/>
        </p:nvSpPr>
        <p:spPr>
          <a:xfrm>
            <a:off x="5428" y="1029322"/>
            <a:ext cx="2325320" cy="553998"/>
          </a:xfrm>
          <a:prstGeom prst="rect">
            <a:avLst/>
          </a:prstGeom>
          <a:noFill/>
          <a:ln>
            <a:solidFill>
              <a:srgbClr val="004282"/>
            </a:solidFill>
          </a:ln>
        </p:spPr>
        <p:txBody>
          <a:bodyPr wrap="square" rtlCol="0">
            <a:spAutoFit/>
          </a:bodyPr>
          <a:lstStyle/>
          <a:p>
            <a:pPr marL="171450" marR="0" lvl="0" indent="-171450" defTabSz="914400" rtl="0" eaLnBrk="0" fontAlgn="base" latinLnBrk="0" hangingPunct="0">
              <a:spcBef>
                <a:spcPct val="0"/>
              </a:spcBef>
              <a:spcAft>
                <a:spcPct val="0"/>
              </a:spcAft>
              <a:buClrTx/>
              <a:buSzTx/>
              <a:buFont typeface="Arial" panose="020B0604020202020204" pitchFamily="34" charset="0"/>
              <a:buChar char="•"/>
              <a:tabLst/>
              <a:defRPr/>
            </a:pPr>
            <a:r>
              <a:rPr lang="en-SG" altLang="en-US" sz="1000" dirty="0">
                <a:ea typeface="等线" panose="02010600030101010101" pitchFamily="2" charset="-122"/>
              </a:rPr>
              <a:t>To compare health preferences for EQ-5D-5L health states between urban and rural populations in China. </a:t>
            </a:r>
          </a:p>
        </p:txBody>
      </p:sp>
      <p:sp>
        <p:nvSpPr>
          <p:cNvPr id="15" name="文本框 14">
            <a:extLst>
              <a:ext uri="{FF2B5EF4-FFF2-40B4-BE49-F238E27FC236}">
                <a16:creationId xmlns:a16="http://schemas.microsoft.com/office/drawing/2014/main" id="{7B4C6BE5-3EBB-432C-B3CE-7F546CED8EBE}"/>
              </a:ext>
            </a:extLst>
          </p:cNvPr>
          <p:cNvSpPr txBox="1"/>
          <p:nvPr/>
        </p:nvSpPr>
        <p:spPr>
          <a:xfrm>
            <a:off x="13126" y="1626982"/>
            <a:ext cx="2351014" cy="263154"/>
          </a:xfrm>
          <a:prstGeom prst="rect">
            <a:avLst/>
          </a:prstGeom>
          <a:solidFill>
            <a:srgbClr val="004282"/>
          </a:solidFill>
        </p:spPr>
        <p:txBody>
          <a:bodyPr wrap="square" rtlCol="0">
            <a:spAutoFit/>
          </a:bodyPr>
          <a:lstStyle/>
          <a:p>
            <a:pPr algn="ctr"/>
            <a:r>
              <a:rPr lang="en-SG" sz="1100" b="1" dirty="0">
                <a:solidFill>
                  <a:schemeClr val="bg1"/>
                </a:solidFill>
              </a:rPr>
              <a:t>Methods</a:t>
            </a:r>
          </a:p>
        </p:txBody>
      </p:sp>
      <p:sp>
        <p:nvSpPr>
          <p:cNvPr id="16" name="文本框 15">
            <a:extLst>
              <a:ext uri="{FF2B5EF4-FFF2-40B4-BE49-F238E27FC236}">
                <a16:creationId xmlns:a16="http://schemas.microsoft.com/office/drawing/2014/main" id="{FDDC5553-CB76-4FEE-B430-A3CC17EC6FBE}"/>
              </a:ext>
            </a:extLst>
          </p:cNvPr>
          <p:cNvSpPr txBox="1"/>
          <p:nvPr/>
        </p:nvSpPr>
        <p:spPr>
          <a:xfrm>
            <a:off x="21186" y="1850964"/>
            <a:ext cx="2329359" cy="5016758"/>
          </a:xfrm>
          <a:prstGeom prst="rect">
            <a:avLst/>
          </a:prstGeom>
          <a:noFill/>
          <a:ln>
            <a:solidFill>
              <a:srgbClr val="004282"/>
            </a:solidFill>
          </a:ln>
        </p:spPr>
        <p:txBody>
          <a:bodyPr wrap="square" rtlCol="0">
            <a:spAutoFit/>
          </a:bodyPr>
          <a:lstStyle/>
          <a:p>
            <a:pPr marL="171450" marR="0" lvl="0" indent="-171450" defTabSz="914400" rtl="0" eaLnBrk="0" fontAlgn="base" latinLnBrk="0" hangingPunct="0">
              <a:spcBef>
                <a:spcPct val="0"/>
              </a:spcBef>
              <a:buClrTx/>
              <a:buSzTx/>
              <a:buFont typeface="Arial" panose="020B0604020202020204" pitchFamily="34" charset="0"/>
              <a:buChar char="•"/>
              <a:tabLst/>
              <a:defRPr/>
            </a:pPr>
            <a:r>
              <a:rPr lang="en-SG" altLang="en-US" sz="1000" dirty="0">
                <a:ea typeface="等线" panose="02010600030101010101" pitchFamily="2" charset="-122"/>
              </a:rPr>
              <a:t>This study used pooled secondary data from </a:t>
            </a:r>
            <a:r>
              <a:rPr lang="en-US" altLang="zh-CN" sz="1000" dirty="0">
                <a:ea typeface="等线" panose="02010600030101010101" pitchFamily="2" charset="-122"/>
              </a:rPr>
              <a:t>two EQ-VT</a:t>
            </a:r>
            <a:r>
              <a:rPr lang="en-SG" altLang="en-US" sz="1000" dirty="0">
                <a:ea typeface="等线" panose="02010600030101010101" pitchFamily="2" charset="-122"/>
              </a:rPr>
              <a:t> studies (N=597). Participants were recruited from Guizhou Province, China using quota sampling in terms of age, sex, education and residency (urban vs rural). Each participant w</a:t>
            </a:r>
            <a:r>
              <a:rPr lang="en-US" altLang="zh-CN" sz="1000">
                <a:ea typeface="等线" panose="02010600030101010101" pitchFamily="2" charset="-122"/>
              </a:rPr>
              <a:t>as</a:t>
            </a:r>
            <a:r>
              <a:rPr lang="en-SG" altLang="en-US" sz="1000">
                <a:ea typeface="等线" panose="02010600030101010101" pitchFamily="2" charset="-122"/>
              </a:rPr>
              <a:t> </a:t>
            </a:r>
            <a:r>
              <a:rPr lang="en-SG" altLang="en-US" sz="1000" dirty="0">
                <a:ea typeface="等线" panose="02010600030101010101" pitchFamily="2" charset="-122"/>
              </a:rPr>
              <a:t>interviewed face-to-face to value a set of 15 or 16 out of 30 EQ-5D-5L health states using time trade-off (TTO) methods including </a:t>
            </a:r>
            <a:r>
              <a:rPr lang="en-SG" altLang="en-US" sz="1000" dirty="0" err="1">
                <a:ea typeface="等线" panose="02010600030101010101" pitchFamily="2" charset="-122"/>
              </a:rPr>
              <a:t>cTTO</a:t>
            </a:r>
            <a:r>
              <a:rPr lang="en-SG" altLang="en-US" sz="1000" dirty="0">
                <a:ea typeface="等线" panose="02010600030101010101" pitchFamily="2" charset="-122"/>
              </a:rPr>
              <a:t> and other two variants.</a:t>
            </a:r>
          </a:p>
          <a:p>
            <a:pPr marL="171450" marR="0" lvl="0" indent="-171450" defTabSz="914400" rtl="0" eaLnBrk="0" fontAlgn="base" latinLnBrk="0" hangingPunct="0">
              <a:spcBef>
                <a:spcPct val="0"/>
              </a:spcBef>
              <a:buClrTx/>
              <a:buSzTx/>
              <a:buFont typeface="Arial" panose="020B0604020202020204" pitchFamily="34" charset="0"/>
              <a:buChar char="•"/>
              <a:tabLst/>
              <a:defRPr/>
            </a:pPr>
            <a:r>
              <a:rPr lang="en-SG" altLang="en-US" sz="1000" dirty="0">
                <a:ea typeface="等线" panose="02010600030101010101" pitchFamily="2" charset="-122"/>
              </a:rPr>
              <a:t>Regression analysis was used to compare the health state preferences between urban and rural participants:</a:t>
            </a:r>
          </a:p>
          <a:p>
            <a:pPr marL="228600" marR="0" lvl="0" indent="-228600" defTabSz="914400" rtl="0" eaLnBrk="0" fontAlgn="base" latinLnBrk="0" hangingPunct="0">
              <a:spcBef>
                <a:spcPct val="0"/>
              </a:spcBef>
              <a:buClrTx/>
              <a:buSzTx/>
              <a:buFont typeface="+mj-lt"/>
              <a:buAutoNum type="arabicParenR"/>
              <a:tabLst/>
              <a:defRPr/>
            </a:pPr>
            <a:r>
              <a:rPr lang="en-SG" altLang="en-US" sz="1000" dirty="0">
                <a:ea typeface="等线" panose="02010600030101010101" pitchFamily="2" charset="-122"/>
              </a:rPr>
              <a:t>Univariate and multivariable linear regression analyses with adjustment of gender, education and ethnicity were used to examine the differences in mean values for individual health states and in the overall mean values between urban and rural participants. </a:t>
            </a:r>
          </a:p>
          <a:p>
            <a:pPr marL="228600" marR="0" lvl="0" indent="-228600" defTabSz="914400" rtl="0" eaLnBrk="0" fontAlgn="base" latinLnBrk="0" hangingPunct="0">
              <a:spcBef>
                <a:spcPct val="0"/>
              </a:spcBef>
              <a:buClrTx/>
              <a:buSzTx/>
              <a:buFont typeface="+mj-lt"/>
              <a:buAutoNum type="arabicParenR"/>
              <a:tabLst/>
              <a:defRPr/>
            </a:pPr>
            <a:r>
              <a:rPr lang="en-SG" altLang="en-US" sz="1000" dirty="0">
                <a:ea typeface="等线" panose="02010600030101010101" pitchFamily="2" charset="-122"/>
              </a:rPr>
              <a:t>The effects of urban/rural on TTO values were examined using the standard, additive 20-parameter main effects model with 20 interaction terms differentiating urban and rural sub-sample. </a:t>
            </a:r>
          </a:p>
          <a:p>
            <a:pPr marL="228600" marR="0" lvl="0" indent="-228600" defTabSz="914400" rtl="0" eaLnBrk="0" fontAlgn="base" latinLnBrk="0" hangingPunct="0">
              <a:spcBef>
                <a:spcPct val="0"/>
              </a:spcBef>
              <a:buClrTx/>
              <a:buSzTx/>
              <a:buFont typeface="+mj-lt"/>
              <a:buAutoNum type="arabicParenR"/>
              <a:tabLst/>
              <a:defRPr/>
            </a:pPr>
            <a:r>
              <a:rPr lang="en-SG" altLang="en-US" sz="1000" dirty="0">
                <a:ea typeface="等线" panose="02010600030101010101" pitchFamily="2" charset="-122"/>
              </a:rPr>
              <a:t>The modelling results using the data from urban and rural participants separately were compared.</a:t>
            </a:r>
          </a:p>
        </p:txBody>
      </p:sp>
      <p:sp>
        <p:nvSpPr>
          <p:cNvPr id="17" name="文本框 16">
            <a:extLst>
              <a:ext uri="{FF2B5EF4-FFF2-40B4-BE49-F238E27FC236}">
                <a16:creationId xmlns:a16="http://schemas.microsoft.com/office/drawing/2014/main" id="{64FB3342-4D4A-4A94-99B9-EA798BD78E5A}"/>
              </a:ext>
            </a:extLst>
          </p:cNvPr>
          <p:cNvSpPr txBox="1"/>
          <p:nvPr/>
        </p:nvSpPr>
        <p:spPr>
          <a:xfrm>
            <a:off x="2367516" y="763817"/>
            <a:ext cx="9824484" cy="263154"/>
          </a:xfrm>
          <a:prstGeom prst="rect">
            <a:avLst/>
          </a:prstGeom>
          <a:solidFill>
            <a:srgbClr val="004282"/>
          </a:solidFill>
        </p:spPr>
        <p:txBody>
          <a:bodyPr wrap="square" rtlCol="0">
            <a:spAutoFit/>
          </a:bodyPr>
          <a:lstStyle/>
          <a:p>
            <a:pPr algn="ctr"/>
            <a:r>
              <a:rPr lang="en-SG" sz="1100" b="1" dirty="0">
                <a:solidFill>
                  <a:schemeClr val="bg1"/>
                </a:solidFill>
              </a:rPr>
              <a:t>Results</a:t>
            </a:r>
          </a:p>
        </p:txBody>
      </p:sp>
      <p:sp>
        <p:nvSpPr>
          <p:cNvPr id="31" name="文本框 30">
            <a:extLst>
              <a:ext uri="{FF2B5EF4-FFF2-40B4-BE49-F238E27FC236}">
                <a16:creationId xmlns:a16="http://schemas.microsoft.com/office/drawing/2014/main" id="{DAF58E82-2386-4A73-9835-625B8B796470}"/>
              </a:ext>
            </a:extLst>
          </p:cNvPr>
          <p:cNvSpPr txBox="1"/>
          <p:nvPr/>
        </p:nvSpPr>
        <p:spPr>
          <a:xfrm>
            <a:off x="2384928" y="998619"/>
            <a:ext cx="3155179" cy="400110"/>
          </a:xfrm>
          <a:prstGeom prst="rect">
            <a:avLst/>
          </a:prstGeom>
          <a:noFill/>
        </p:spPr>
        <p:txBody>
          <a:bodyPr wrap="square" rtlCol="0">
            <a:spAutoFit/>
          </a:bodyPr>
          <a:lstStyle/>
          <a:p>
            <a:r>
              <a:rPr kumimoji="0" lang="en-SG" altLang="en-US" sz="1000" b="1" i="0" u="none" strike="noStrike" kern="1200" cap="none" spc="0" normalizeH="0" baseline="0" noProof="0" dirty="0">
                <a:ln>
                  <a:noFill/>
                </a:ln>
                <a:solidFill>
                  <a:prstClr val="black"/>
                </a:solidFill>
                <a:effectLst/>
                <a:uLnTx/>
                <a:uFillTx/>
                <a:cs typeface="Times New Roman" panose="02020603050405020304" pitchFamily="18" charset="0"/>
              </a:rPr>
              <a:t>Table 1</a:t>
            </a:r>
            <a:r>
              <a:rPr lang="en-SG" altLang="en-US" sz="1000" b="1" dirty="0">
                <a:solidFill>
                  <a:prstClr val="black"/>
                </a:solidFill>
                <a:cs typeface="Times New Roman" panose="02020603050405020304" pitchFamily="18" charset="0"/>
              </a:rPr>
              <a:t>. </a:t>
            </a:r>
            <a:r>
              <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rPr>
              <a:t>Comparison of mean health state values between rural and urban participants.</a:t>
            </a:r>
          </a:p>
        </p:txBody>
      </p:sp>
      <p:sp>
        <p:nvSpPr>
          <p:cNvPr id="32" name="文本框 31">
            <a:extLst>
              <a:ext uri="{FF2B5EF4-FFF2-40B4-BE49-F238E27FC236}">
                <a16:creationId xmlns:a16="http://schemas.microsoft.com/office/drawing/2014/main" id="{510F337F-CB35-4292-905B-235D1D140D48}"/>
              </a:ext>
            </a:extLst>
          </p:cNvPr>
          <p:cNvSpPr txBox="1"/>
          <p:nvPr/>
        </p:nvSpPr>
        <p:spPr>
          <a:xfrm>
            <a:off x="8947977" y="1014883"/>
            <a:ext cx="3226199" cy="553998"/>
          </a:xfrm>
          <a:prstGeom prst="rect">
            <a:avLst/>
          </a:prstGeom>
          <a:noFill/>
        </p:spPr>
        <p:txBody>
          <a:bodyPr wrap="square" rtlCol="0">
            <a:spAutoFit/>
          </a:bodyPr>
          <a:lstStyle/>
          <a:p>
            <a:r>
              <a:rPr lang="en-SG" sz="1000" b="1" dirty="0">
                <a:latin typeface="Calibri (正文)"/>
              </a:rPr>
              <a:t>Fig. 1  </a:t>
            </a:r>
            <a:r>
              <a:rPr lang="en-SG" sz="1000" dirty="0">
                <a:latin typeface="Calibri (正文)"/>
              </a:rPr>
              <a:t>Observed mean values for 30 health states and predicted values for all 3125 health states by 20-parameter linear random-effect models.</a:t>
            </a:r>
          </a:p>
        </p:txBody>
      </p:sp>
      <p:sp>
        <p:nvSpPr>
          <p:cNvPr id="33" name="文本框 32">
            <a:extLst>
              <a:ext uri="{FF2B5EF4-FFF2-40B4-BE49-F238E27FC236}">
                <a16:creationId xmlns:a16="http://schemas.microsoft.com/office/drawing/2014/main" id="{4901E2ED-8B51-47D7-9996-DB68C6554242}"/>
              </a:ext>
            </a:extLst>
          </p:cNvPr>
          <p:cNvSpPr txBox="1"/>
          <p:nvPr/>
        </p:nvSpPr>
        <p:spPr>
          <a:xfrm>
            <a:off x="8499061" y="3499705"/>
            <a:ext cx="3726423" cy="1169551"/>
          </a:xfrm>
          <a:prstGeom prst="rect">
            <a:avLst/>
          </a:prstGeom>
          <a:noFill/>
        </p:spPr>
        <p:txBody>
          <a:bodyPr wrap="square" rtlCol="0">
            <a:spAutoFit/>
          </a:bodyPr>
          <a:lstStyle/>
          <a:p>
            <a:pPr marL="171450" indent="-171450">
              <a:buFont typeface="Arial" panose="020B0604020202020204" pitchFamily="34" charset="0"/>
              <a:buChar char="•"/>
            </a:pPr>
            <a:r>
              <a:rPr lang="en-SG" sz="1000" dirty="0">
                <a:effectLst/>
                <a:ea typeface="等线" panose="02010600030101010101" pitchFamily="2" charset="-122"/>
                <a:cs typeface="Times New Roman" panose="02020603050405020304" pitchFamily="18" charset="0"/>
              </a:rPr>
              <a:t>The Model 1 </a:t>
            </a:r>
            <a:r>
              <a:rPr lang="en-SG" sz="1000" dirty="0">
                <a:ea typeface="等线" panose="02010600030101010101" pitchFamily="2" charset="-122"/>
                <a:cs typeface="Times New Roman" panose="02020603050405020304" pitchFamily="18" charset="0"/>
              </a:rPr>
              <a:t>suggests that urban/rural was significantly associated with health state values (</a:t>
            </a:r>
            <a:r>
              <a:rPr lang="el-GR" sz="1000" dirty="0">
                <a:ea typeface="等线" panose="02010600030101010101" pitchFamily="2" charset="-122"/>
                <a:cs typeface="Times New Roman" panose="02020603050405020304" pitchFamily="18" charset="0"/>
              </a:rPr>
              <a:t>β</a:t>
            </a:r>
            <a:r>
              <a:rPr lang="en-US" altLang="zh-CN" sz="1000" dirty="0">
                <a:ea typeface="等线" panose="02010600030101010101" pitchFamily="2" charset="-122"/>
                <a:cs typeface="Times New Roman" panose="02020603050405020304" pitchFamily="18" charset="0"/>
              </a:rPr>
              <a:t>=</a:t>
            </a:r>
            <a:r>
              <a:rPr lang="en-SG" sz="1000" dirty="0">
                <a:ea typeface="等线" panose="02010600030101010101" pitchFamily="2" charset="-122"/>
                <a:cs typeface="Times New Roman" panose="02020603050405020304" pitchFamily="18" charset="0"/>
              </a:rPr>
              <a:t>0.038,</a:t>
            </a:r>
            <a:r>
              <a:rPr lang="zh-CN" altLang="en-US" sz="1000" dirty="0">
                <a:ea typeface="等线" panose="02010600030101010101" pitchFamily="2" charset="-122"/>
                <a:cs typeface="Times New Roman" panose="02020603050405020304" pitchFamily="18" charset="0"/>
              </a:rPr>
              <a:t> </a:t>
            </a:r>
            <a:r>
              <a:rPr lang="en-SG" sz="1000" dirty="0">
                <a:ea typeface="等线" panose="02010600030101010101" pitchFamily="2" charset="-122"/>
                <a:cs typeface="Times New Roman" panose="02020603050405020304" pitchFamily="18" charset="0"/>
              </a:rPr>
              <a:t>p=0.049) (Table 2). </a:t>
            </a:r>
          </a:p>
          <a:p>
            <a:pPr marL="171450" indent="-171450">
              <a:buFont typeface="Arial" panose="020B0604020202020204" pitchFamily="34" charset="0"/>
              <a:buChar char="•"/>
            </a:pPr>
            <a:r>
              <a:rPr lang="en-SG" sz="1000" dirty="0">
                <a:effectLst/>
                <a:ea typeface="等线" panose="02010600030101010101" pitchFamily="2" charset="-122"/>
                <a:cs typeface="Times New Roman" panose="02020603050405020304" pitchFamily="18" charset="0"/>
              </a:rPr>
              <a:t>The </a:t>
            </a:r>
            <a:r>
              <a:rPr lang="en-SG" sz="1000" dirty="0">
                <a:ea typeface="等线" panose="02010600030101010101" pitchFamily="2" charset="-122"/>
                <a:cs typeface="Times New Roman" panose="02020603050405020304" pitchFamily="18" charset="0"/>
              </a:rPr>
              <a:t>Model 2</a:t>
            </a:r>
            <a:r>
              <a:rPr lang="en-SG" sz="1000" dirty="0">
                <a:effectLst/>
                <a:ea typeface="等线" panose="02010600030101010101" pitchFamily="2" charset="-122"/>
                <a:cs typeface="Times New Roman" panose="02020603050405020304" pitchFamily="18" charset="0"/>
              </a:rPr>
              <a:t> indicated that rural participants put more weight on the pain/discomfort dimension than urban participants (Table 2). </a:t>
            </a:r>
          </a:p>
          <a:p>
            <a:pPr marL="171450" indent="-171450">
              <a:buFont typeface="Arial" panose="020B0604020202020204" pitchFamily="34" charset="0"/>
              <a:buChar char="•"/>
            </a:pPr>
            <a:r>
              <a:rPr lang="en-SG" sz="1000" dirty="0">
                <a:ea typeface="等线" panose="02010600030101010101" pitchFamily="2" charset="-122"/>
                <a:cs typeface="Times New Roman" panose="02020603050405020304" pitchFamily="18" charset="0"/>
              </a:rPr>
              <a:t>P</a:t>
            </a:r>
            <a:r>
              <a:rPr lang="en-SG" sz="1000" dirty="0">
                <a:effectLst/>
                <a:ea typeface="等线" panose="02010600030101010101" pitchFamily="2" charset="-122"/>
                <a:cs typeface="Times New Roman" panose="02020603050405020304" pitchFamily="18" charset="0"/>
              </a:rPr>
              <a:t>redictions for the 3125 health states based on rural participants’ health preferences tended to be lower than those based on urban participants’ health preferences (Fig. 1).</a:t>
            </a:r>
          </a:p>
        </p:txBody>
      </p:sp>
      <p:sp>
        <p:nvSpPr>
          <p:cNvPr id="36" name="文本框 35">
            <a:extLst>
              <a:ext uri="{FF2B5EF4-FFF2-40B4-BE49-F238E27FC236}">
                <a16:creationId xmlns:a16="http://schemas.microsoft.com/office/drawing/2014/main" id="{F82B5838-7E27-4050-9001-A08C5516260A}"/>
              </a:ext>
            </a:extLst>
          </p:cNvPr>
          <p:cNvSpPr txBox="1"/>
          <p:nvPr/>
        </p:nvSpPr>
        <p:spPr>
          <a:xfrm>
            <a:off x="8557887" y="4635470"/>
            <a:ext cx="3629632" cy="261610"/>
          </a:xfrm>
          <a:prstGeom prst="rect">
            <a:avLst/>
          </a:prstGeom>
          <a:solidFill>
            <a:srgbClr val="004282"/>
          </a:solidFill>
        </p:spPr>
        <p:txBody>
          <a:bodyPr wrap="square" rtlCol="0">
            <a:spAutoFit/>
          </a:bodyPr>
          <a:lstStyle/>
          <a:p>
            <a:pPr algn="ctr"/>
            <a:r>
              <a:rPr lang="en-US" altLang="zh-CN" sz="1100" b="1" dirty="0">
                <a:solidFill>
                  <a:schemeClr val="bg1"/>
                </a:solidFill>
              </a:rPr>
              <a:t>Conclusion</a:t>
            </a:r>
            <a:endParaRPr lang="en-SG" sz="1100" b="1" dirty="0">
              <a:solidFill>
                <a:schemeClr val="bg1"/>
              </a:solidFill>
            </a:endParaRPr>
          </a:p>
        </p:txBody>
      </p:sp>
      <p:graphicFrame>
        <p:nvGraphicFramePr>
          <p:cNvPr id="12" name="表格 11">
            <a:extLst>
              <a:ext uri="{FF2B5EF4-FFF2-40B4-BE49-F238E27FC236}">
                <a16:creationId xmlns:a16="http://schemas.microsoft.com/office/drawing/2014/main" id="{34670DF0-A5C5-1795-1665-7BA78CFBDEEC}"/>
              </a:ext>
            </a:extLst>
          </p:cNvPr>
          <p:cNvGraphicFramePr>
            <a:graphicFrameLocks noGrp="1"/>
          </p:cNvGraphicFramePr>
          <p:nvPr>
            <p:extLst>
              <p:ext uri="{D42A27DB-BD31-4B8C-83A1-F6EECF244321}">
                <p14:modId xmlns:p14="http://schemas.microsoft.com/office/powerpoint/2010/main" val="3046839692"/>
              </p:ext>
            </p:extLst>
          </p:nvPr>
        </p:nvGraphicFramePr>
        <p:xfrm>
          <a:off x="2427497" y="1341962"/>
          <a:ext cx="3204579" cy="3876459"/>
        </p:xfrm>
        <a:graphic>
          <a:graphicData uri="http://schemas.openxmlformats.org/drawingml/2006/table">
            <a:tbl>
              <a:tblPr>
                <a:tableStyleId>{5C22544A-7EE6-4342-B048-85BDC9FD1C3A}</a:tableStyleId>
              </a:tblPr>
              <a:tblGrid>
                <a:gridCol w="453324">
                  <a:extLst>
                    <a:ext uri="{9D8B030D-6E8A-4147-A177-3AD203B41FA5}">
                      <a16:colId xmlns:a16="http://schemas.microsoft.com/office/drawing/2014/main" val="1207718976"/>
                    </a:ext>
                  </a:extLst>
                </a:gridCol>
                <a:gridCol w="317035">
                  <a:extLst>
                    <a:ext uri="{9D8B030D-6E8A-4147-A177-3AD203B41FA5}">
                      <a16:colId xmlns:a16="http://schemas.microsoft.com/office/drawing/2014/main" val="3754214525"/>
                    </a:ext>
                  </a:extLst>
                </a:gridCol>
                <a:gridCol w="267951">
                  <a:extLst>
                    <a:ext uri="{9D8B030D-6E8A-4147-A177-3AD203B41FA5}">
                      <a16:colId xmlns:a16="http://schemas.microsoft.com/office/drawing/2014/main" val="2747756233"/>
                    </a:ext>
                  </a:extLst>
                </a:gridCol>
                <a:gridCol w="267951">
                  <a:extLst>
                    <a:ext uri="{9D8B030D-6E8A-4147-A177-3AD203B41FA5}">
                      <a16:colId xmlns:a16="http://schemas.microsoft.com/office/drawing/2014/main" val="138417933"/>
                    </a:ext>
                  </a:extLst>
                </a:gridCol>
                <a:gridCol w="267951">
                  <a:extLst>
                    <a:ext uri="{9D8B030D-6E8A-4147-A177-3AD203B41FA5}">
                      <a16:colId xmlns:a16="http://schemas.microsoft.com/office/drawing/2014/main" val="1840720129"/>
                    </a:ext>
                  </a:extLst>
                </a:gridCol>
                <a:gridCol w="267951">
                  <a:extLst>
                    <a:ext uri="{9D8B030D-6E8A-4147-A177-3AD203B41FA5}">
                      <a16:colId xmlns:a16="http://schemas.microsoft.com/office/drawing/2014/main" val="903990225"/>
                    </a:ext>
                  </a:extLst>
                </a:gridCol>
                <a:gridCol w="210676">
                  <a:extLst>
                    <a:ext uri="{9D8B030D-6E8A-4147-A177-3AD203B41FA5}">
                      <a16:colId xmlns:a16="http://schemas.microsoft.com/office/drawing/2014/main" val="3319846774"/>
                    </a:ext>
                  </a:extLst>
                </a:gridCol>
                <a:gridCol w="508523">
                  <a:extLst>
                    <a:ext uri="{9D8B030D-6E8A-4147-A177-3AD203B41FA5}">
                      <a16:colId xmlns:a16="http://schemas.microsoft.com/office/drawing/2014/main" val="3097713256"/>
                    </a:ext>
                  </a:extLst>
                </a:gridCol>
                <a:gridCol w="643217">
                  <a:extLst>
                    <a:ext uri="{9D8B030D-6E8A-4147-A177-3AD203B41FA5}">
                      <a16:colId xmlns:a16="http://schemas.microsoft.com/office/drawing/2014/main" val="3216205924"/>
                    </a:ext>
                  </a:extLst>
                </a:gridCol>
              </a:tblGrid>
              <a:tr h="93802">
                <a:tc rowSpan="2">
                  <a:txBody>
                    <a:bodyPr/>
                    <a:lstStyle/>
                    <a:p>
                      <a:pPr algn="ctr" fontAlgn="ctr"/>
                      <a:r>
                        <a:rPr lang="en-SG" sz="700" u="none" strike="noStrike" dirty="0">
                          <a:effectLst/>
                        </a:rPr>
                        <a:t>Health state</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SG" sz="700" u="none" strike="noStrike" dirty="0">
                          <a:effectLst/>
                        </a:rPr>
                        <a:t>Total (N=597)</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SG"/>
                    </a:p>
                  </a:txBody>
                  <a:tcPr/>
                </a:tc>
                <a:tc gridSpan="2">
                  <a:txBody>
                    <a:bodyPr/>
                    <a:lstStyle/>
                    <a:p>
                      <a:pPr algn="l" fontAlgn="ctr"/>
                      <a:r>
                        <a:rPr lang="en-SG" sz="700" u="none" strike="noStrike" dirty="0">
                          <a:effectLst/>
                        </a:rPr>
                        <a:t>Urban (N=331)</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SG"/>
                    </a:p>
                  </a:txBody>
                  <a:tcPr/>
                </a:tc>
                <a:tc gridSpan="2">
                  <a:txBody>
                    <a:bodyPr/>
                    <a:lstStyle/>
                    <a:p>
                      <a:pPr algn="ctr" fontAlgn="ctr"/>
                      <a:r>
                        <a:rPr lang="en-SG" sz="700" u="none" strike="noStrike" dirty="0">
                          <a:effectLst/>
                        </a:rPr>
                        <a:t>Rural (N=266)</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SG"/>
                    </a:p>
                  </a:txBody>
                  <a:tcPr/>
                </a:tc>
                <a:tc>
                  <a:txBody>
                    <a:bodyPr/>
                    <a:lstStyle/>
                    <a:p>
                      <a:pPr algn="l" fontAlgn="ctr"/>
                      <a:r>
                        <a:rPr lang="en-SG" sz="700" u="none" strike="noStrike" dirty="0">
                          <a:effectLst/>
                        </a:rPr>
                        <a:t>Unadjusted </a:t>
                      </a:r>
                      <a:r>
                        <a:rPr lang="en-SG" sz="700" u="none" strike="noStrike" baseline="30000" dirty="0">
                          <a:effectLst/>
                        </a:rPr>
                        <a:t>a</a:t>
                      </a:r>
                      <a:endParaRPr lang="en-SG" sz="700" b="1" i="0" u="none" strike="noStrike" baseline="30000"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SG" sz="700" u="none" strike="noStrike" dirty="0">
                          <a:effectLst/>
                        </a:rPr>
                        <a:t> Adjusted </a:t>
                      </a:r>
                      <a:r>
                        <a:rPr lang="en-US" altLang="zh-CN" sz="700" u="none" strike="noStrike" baseline="30000" dirty="0">
                          <a:effectLst/>
                        </a:rPr>
                        <a:t>b</a:t>
                      </a:r>
                      <a:endParaRPr lang="en-SG" sz="700" b="1" i="0" u="none" strike="noStrike" baseline="30000"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2097005"/>
                  </a:ext>
                </a:extLst>
              </a:tr>
              <a:tr h="183370">
                <a:tc vMerge="1">
                  <a:txBody>
                    <a:bodyPr/>
                    <a:lstStyle/>
                    <a:p>
                      <a:endParaRPr lang="en-SG"/>
                    </a:p>
                  </a:txBody>
                  <a:tcPr/>
                </a:tc>
                <a:tc>
                  <a:txBody>
                    <a:bodyPr/>
                    <a:lstStyle/>
                    <a:p>
                      <a:pPr algn="ctr" fontAlgn="ctr"/>
                      <a:r>
                        <a:rPr lang="en-SG" sz="700" u="none" strike="noStrike" dirty="0">
                          <a:effectLst/>
                        </a:rPr>
                        <a:t>Mean</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SD</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Mean</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SD</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Mean</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SD</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Mean difference</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Mean difference</a:t>
                      </a:r>
                      <a:endParaRPr lang="en-SG" sz="700" b="1"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15884"/>
                  </a:ext>
                </a:extLst>
              </a:tr>
              <a:tr h="93802">
                <a:tc>
                  <a:txBody>
                    <a:bodyPr/>
                    <a:lstStyle/>
                    <a:p>
                      <a:pPr algn="ctr" fontAlgn="ctr"/>
                      <a:r>
                        <a:rPr lang="en-SG" sz="700" u="none" strike="noStrike">
                          <a:effectLst/>
                        </a:rPr>
                        <a:t>11112</a:t>
                      </a:r>
                      <a:endParaRPr lang="en-SG" sz="700" b="0" i="0" u="none" strike="noStrike">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dirty="0">
                          <a:effectLst/>
                        </a:rPr>
                        <a:t>0.935</a:t>
                      </a:r>
                      <a:endParaRPr lang="en-SG" sz="700" b="0"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dirty="0">
                          <a:effectLst/>
                        </a:rPr>
                        <a:t>0.085</a:t>
                      </a:r>
                      <a:endParaRPr lang="en-SG" sz="700" b="0"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a:effectLst/>
                        </a:rPr>
                        <a:t>0.941</a:t>
                      </a:r>
                      <a:endParaRPr lang="en-SG" sz="700" b="0" i="0" u="none" strike="noStrike">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a:effectLst/>
                        </a:rPr>
                        <a:t>0.073</a:t>
                      </a:r>
                      <a:endParaRPr lang="en-SG" sz="700" b="0" i="0" u="none" strike="noStrike">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a:effectLst/>
                        </a:rPr>
                        <a:t>0.927</a:t>
                      </a:r>
                      <a:endParaRPr lang="en-SG" sz="700" b="0" i="0" u="none" strike="noStrike">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a:effectLst/>
                        </a:rPr>
                        <a:t>0.098</a:t>
                      </a:r>
                      <a:endParaRPr lang="en-SG" sz="700" b="0" i="0" u="none" strike="noStrike">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a:effectLst/>
                        </a:rPr>
                        <a:t>-0.014</a:t>
                      </a:r>
                      <a:endParaRPr lang="en-SG" sz="700" b="0" i="0" u="none" strike="noStrike">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tc>
                  <a:txBody>
                    <a:bodyPr/>
                    <a:lstStyle/>
                    <a:p>
                      <a:pPr algn="ctr" fontAlgn="ctr"/>
                      <a:r>
                        <a:rPr lang="en-SG" sz="700" u="none" strike="noStrike" dirty="0">
                          <a:effectLst/>
                        </a:rPr>
                        <a:t>-0.015</a:t>
                      </a:r>
                      <a:endParaRPr lang="en-SG" sz="700" b="0" i="0" u="none" strike="noStrike" dirty="0">
                        <a:solidFill>
                          <a:srgbClr val="000000"/>
                        </a:solidFill>
                        <a:effectLst/>
                        <a:latin typeface="Times New Roman" panose="02020603050405020304" pitchFamily="18" charset="0"/>
                      </a:endParaRPr>
                    </a:p>
                  </a:txBody>
                  <a:tcPr marL="4323" marR="4323" marT="432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50469966"/>
                  </a:ext>
                </a:extLst>
              </a:tr>
              <a:tr h="93802">
                <a:tc>
                  <a:txBody>
                    <a:bodyPr/>
                    <a:lstStyle/>
                    <a:p>
                      <a:pPr algn="ctr" fontAlgn="ctr"/>
                      <a:r>
                        <a:rPr lang="en-SG" sz="700" u="none" strike="noStrike" dirty="0">
                          <a:effectLst/>
                        </a:rPr>
                        <a:t>11211</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0.915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0.072</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0.921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0.067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0.908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688106436"/>
                  </a:ext>
                </a:extLst>
              </a:tr>
              <a:tr h="93802">
                <a:tc>
                  <a:txBody>
                    <a:bodyPr/>
                    <a:lstStyle/>
                    <a:p>
                      <a:pPr algn="ctr" fontAlgn="ctr"/>
                      <a:r>
                        <a:rPr lang="en-SG" sz="700" u="none" strike="noStrike" dirty="0">
                          <a:effectLst/>
                        </a:rPr>
                        <a:t>12111</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0.911</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0.089</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0.908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0.095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0.914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0.081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856967527"/>
                  </a:ext>
                </a:extLst>
              </a:tr>
              <a:tr h="93802">
                <a:tc>
                  <a:txBody>
                    <a:bodyPr/>
                    <a:lstStyle/>
                    <a:p>
                      <a:pPr algn="ctr" fontAlgn="ctr"/>
                      <a:r>
                        <a:rPr lang="en-SG" sz="700" u="none" strike="noStrike" dirty="0">
                          <a:effectLst/>
                        </a:rPr>
                        <a:t>21111</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0.899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0.092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0.908</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0.086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0.889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0.098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305247224"/>
                  </a:ext>
                </a:extLst>
              </a:tr>
              <a:tr h="93802">
                <a:tc>
                  <a:txBody>
                    <a:bodyPr/>
                    <a:lstStyle/>
                    <a:p>
                      <a:pPr algn="ctr" fontAlgn="ctr"/>
                      <a:r>
                        <a:rPr lang="en-SG" sz="700" u="none" strike="noStrike">
                          <a:effectLst/>
                        </a:rPr>
                        <a:t>11121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0.899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0.092</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0.902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0.896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0.109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527200184"/>
                  </a:ext>
                </a:extLst>
              </a:tr>
              <a:tr h="93802">
                <a:tc>
                  <a:txBody>
                    <a:bodyPr/>
                    <a:lstStyle/>
                    <a:p>
                      <a:pPr algn="ctr" fontAlgn="ctr"/>
                      <a:r>
                        <a:rPr lang="en-SG" sz="700" u="none" strike="noStrike">
                          <a:effectLst/>
                        </a:rPr>
                        <a:t>21322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0.710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0.166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0.722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0.156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0.697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0.176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755892094"/>
                  </a:ext>
                </a:extLst>
              </a:tr>
              <a:tr h="93802">
                <a:tc>
                  <a:txBody>
                    <a:bodyPr/>
                    <a:lstStyle/>
                    <a:p>
                      <a:pPr algn="ctr" fontAlgn="ctr"/>
                      <a:r>
                        <a:rPr lang="en-SG" sz="700" u="none" strike="noStrike">
                          <a:effectLst/>
                        </a:rPr>
                        <a:t>33112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0.693</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0.192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0.724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0.168</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0.654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0.215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-0.069</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-0.073</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971213926"/>
                  </a:ext>
                </a:extLst>
              </a:tr>
              <a:tr h="93802">
                <a:tc>
                  <a:txBody>
                    <a:bodyPr/>
                    <a:lstStyle/>
                    <a:p>
                      <a:pPr algn="ctr" fontAlgn="ctr"/>
                      <a:r>
                        <a:rPr lang="en-SG" sz="700" u="none" strike="noStrike">
                          <a:effectLst/>
                        </a:rPr>
                        <a:t>42123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0.533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0.263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0.535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0.275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0.530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0.247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267232858"/>
                  </a:ext>
                </a:extLst>
              </a:tr>
              <a:tr h="93802">
                <a:tc>
                  <a:txBody>
                    <a:bodyPr/>
                    <a:lstStyle/>
                    <a:p>
                      <a:pPr algn="ctr" fontAlgn="ctr"/>
                      <a:r>
                        <a:rPr lang="en-SG" sz="700" u="none" strike="noStrike">
                          <a:effectLst/>
                        </a:rPr>
                        <a:t>31433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0.284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0.502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0.267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0.400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0.295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-0.102</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-0.104</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774959868"/>
                  </a:ext>
                </a:extLst>
              </a:tr>
              <a:tr h="93802">
                <a:tc>
                  <a:txBody>
                    <a:bodyPr/>
                    <a:lstStyle/>
                    <a:p>
                      <a:pPr algn="ctr" fontAlgn="ctr"/>
                      <a:r>
                        <a:rPr lang="en-SG" sz="700" u="none" strike="noStrike">
                          <a:effectLst/>
                        </a:rPr>
                        <a:t>43331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0.430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0.306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0.308</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0.386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0.299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-0.079</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-0.087</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918131547"/>
                  </a:ext>
                </a:extLst>
              </a:tr>
              <a:tr h="93802">
                <a:tc>
                  <a:txBody>
                    <a:bodyPr/>
                    <a:lstStyle/>
                    <a:p>
                      <a:pPr algn="ctr" fontAlgn="ctr"/>
                      <a:r>
                        <a:rPr lang="en-SG" sz="700" u="none" strike="noStrike">
                          <a:effectLst/>
                        </a:rPr>
                        <a:t>22235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0.427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0.364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0.343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0.385</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0.386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-0.082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806286662"/>
                  </a:ext>
                </a:extLst>
              </a:tr>
              <a:tr h="93802">
                <a:tc>
                  <a:txBody>
                    <a:bodyPr/>
                    <a:lstStyle/>
                    <a:p>
                      <a:pPr algn="ctr" fontAlgn="ctr"/>
                      <a:r>
                        <a:rPr lang="en-SG" sz="700" u="none" strike="noStrike" dirty="0">
                          <a:effectLst/>
                        </a:rPr>
                        <a:t>34224</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0.396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0.328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0.427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0.323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0.357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0.332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-0.097</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710428250"/>
                  </a:ext>
                </a:extLst>
              </a:tr>
              <a:tr h="93802">
                <a:tc>
                  <a:txBody>
                    <a:bodyPr/>
                    <a:lstStyle/>
                    <a:p>
                      <a:pPr algn="ctr" fontAlgn="ctr"/>
                      <a:r>
                        <a:rPr lang="en-SG" sz="700" u="none" strike="noStrike">
                          <a:effectLst/>
                        </a:rPr>
                        <a:t>24141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0.377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0.332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0.407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0.321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0.338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0.342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-0.069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-0.085</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3494628119"/>
                  </a:ext>
                </a:extLst>
              </a:tr>
              <a:tr h="93802">
                <a:tc>
                  <a:txBody>
                    <a:bodyPr/>
                    <a:lstStyle/>
                    <a:p>
                      <a:pPr algn="ctr" fontAlgn="ctr"/>
                      <a:r>
                        <a:rPr lang="en-SG" sz="700" u="none" strike="noStrike">
                          <a:effectLst/>
                        </a:rPr>
                        <a:t>12442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0.339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0.382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0.351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0.379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0.323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0.386</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3277001579"/>
                  </a:ext>
                </a:extLst>
              </a:tr>
              <a:tr h="93802">
                <a:tc>
                  <a:txBody>
                    <a:bodyPr/>
                    <a:lstStyle/>
                    <a:p>
                      <a:pPr algn="ctr" fontAlgn="ctr"/>
                      <a:r>
                        <a:rPr lang="en-SG" sz="700" u="none" strike="noStrike">
                          <a:effectLst/>
                        </a:rPr>
                        <a:t>15134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0.333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0.373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0.378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0.367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0.275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0.374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-0.103</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-0.106</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890463807"/>
                  </a:ext>
                </a:extLst>
              </a:tr>
              <a:tr h="93802">
                <a:tc>
                  <a:txBody>
                    <a:bodyPr/>
                    <a:lstStyle/>
                    <a:p>
                      <a:pPr algn="ctr" fontAlgn="ctr"/>
                      <a:r>
                        <a:rPr lang="en-SG" sz="700" u="none" strike="noStrike">
                          <a:effectLst/>
                        </a:rPr>
                        <a:t>52314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0.277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0.365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0.309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0.361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0.237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0.369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-0.085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599354391"/>
                  </a:ext>
                </a:extLst>
              </a:tr>
              <a:tr h="93802">
                <a:tc>
                  <a:txBody>
                    <a:bodyPr/>
                    <a:lstStyle/>
                    <a:p>
                      <a:pPr algn="ctr" fontAlgn="ctr"/>
                      <a:r>
                        <a:rPr lang="en-SG" sz="700" u="none" strike="noStrike">
                          <a:effectLst/>
                        </a:rPr>
                        <a:t>13525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0.212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0.419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0.210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0.446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0.215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0.387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992188093"/>
                  </a:ext>
                </a:extLst>
              </a:tr>
              <a:tr h="93802">
                <a:tc>
                  <a:txBody>
                    <a:bodyPr/>
                    <a:lstStyle/>
                    <a:p>
                      <a:pPr algn="ctr" fontAlgn="ctr"/>
                      <a:r>
                        <a:rPr lang="en-SG" sz="700" u="none" strike="noStrike">
                          <a:effectLst/>
                        </a:rPr>
                        <a:t>25513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0.209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0.442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0.174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0.251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0.412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0.102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277740280"/>
                  </a:ext>
                </a:extLst>
              </a:tr>
              <a:tr h="93802">
                <a:tc>
                  <a:txBody>
                    <a:bodyPr/>
                    <a:lstStyle/>
                    <a:p>
                      <a:pPr algn="ctr" fontAlgn="ctr"/>
                      <a:r>
                        <a:rPr lang="en-SG" sz="700" u="none" strike="noStrike">
                          <a:effectLst/>
                        </a:rPr>
                        <a:t>14353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0.105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0.428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0.045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0.485</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-0.060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-0.045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603411608"/>
                  </a:ext>
                </a:extLst>
              </a:tr>
              <a:tr h="93802">
                <a:tc>
                  <a:txBody>
                    <a:bodyPr/>
                    <a:lstStyle/>
                    <a:p>
                      <a:pPr algn="ctr" fontAlgn="ctr"/>
                      <a:r>
                        <a:rPr lang="en-SG" sz="700" u="none" strike="noStrike">
                          <a:effectLst/>
                        </a:rPr>
                        <a:t>53243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0.062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0.441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0.080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0.041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0.424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-0.039</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-0.048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679033485"/>
                  </a:ext>
                </a:extLst>
              </a:tr>
              <a:tr h="93802">
                <a:tc>
                  <a:txBody>
                    <a:bodyPr/>
                    <a:lstStyle/>
                    <a:p>
                      <a:pPr algn="ctr" fontAlgn="ctr"/>
                      <a:r>
                        <a:rPr lang="en-SG" sz="700" u="none" strike="noStrike">
                          <a:effectLst/>
                        </a:rPr>
                        <a:t>55421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0.053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-0.037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-0.090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-0.065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86605138"/>
                  </a:ext>
                </a:extLst>
              </a:tr>
              <a:tr h="93802">
                <a:tc>
                  <a:txBody>
                    <a:bodyPr/>
                    <a:lstStyle/>
                    <a:p>
                      <a:pPr algn="ctr" fontAlgn="ctr"/>
                      <a:r>
                        <a:rPr lang="en-SG" sz="700" u="none" strike="noStrike">
                          <a:effectLst/>
                        </a:rPr>
                        <a:t>44415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0.444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0.424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609856026"/>
                  </a:ext>
                </a:extLst>
              </a:tr>
              <a:tr h="93802">
                <a:tc>
                  <a:txBody>
                    <a:bodyPr/>
                    <a:lstStyle/>
                    <a:p>
                      <a:pPr algn="ctr" fontAlgn="ctr"/>
                      <a:r>
                        <a:rPr lang="en-SG" sz="700" u="none" strike="noStrike">
                          <a:effectLst/>
                        </a:rPr>
                        <a:t>32551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0.470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0.476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-0.059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-0.057</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-0.040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3433437446"/>
                  </a:ext>
                </a:extLst>
              </a:tr>
              <a:tr h="93802">
                <a:tc>
                  <a:txBody>
                    <a:bodyPr/>
                    <a:lstStyle/>
                    <a:p>
                      <a:pPr algn="ctr" fontAlgn="ctr"/>
                      <a:r>
                        <a:rPr lang="en-SG" sz="700" u="none" strike="noStrike">
                          <a:effectLst/>
                        </a:rPr>
                        <a:t>23454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-0.069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-0.129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0.447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-0.108</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b="1" u="none" strike="noStrike" dirty="0">
                          <a:effectLst/>
                        </a:rPr>
                        <a:t>-0.110</a:t>
                      </a:r>
                      <a:endParaRPr lang="en-SG" sz="700" b="1"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327686555"/>
                  </a:ext>
                </a:extLst>
              </a:tr>
              <a:tr h="93802">
                <a:tc>
                  <a:txBody>
                    <a:bodyPr/>
                    <a:lstStyle/>
                    <a:p>
                      <a:pPr algn="ctr" fontAlgn="ctr"/>
                      <a:r>
                        <a:rPr lang="en-SG" sz="700" u="none" strike="noStrike">
                          <a:effectLst/>
                        </a:rPr>
                        <a:t>54532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0.496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-0.046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0.480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-0.101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0.514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-0.055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-0.037</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211733114"/>
                  </a:ext>
                </a:extLst>
              </a:tr>
              <a:tr h="93802">
                <a:tc>
                  <a:txBody>
                    <a:bodyPr/>
                    <a:lstStyle/>
                    <a:p>
                      <a:pPr algn="ctr" fontAlgn="ctr"/>
                      <a:r>
                        <a:rPr lang="en-SG" sz="700" u="none" strike="noStrike">
                          <a:effectLst/>
                        </a:rPr>
                        <a:t>45252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-0.130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-0.114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-0.149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0.469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-0.036</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598580324"/>
                  </a:ext>
                </a:extLst>
              </a:tr>
              <a:tr h="93802">
                <a:tc>
                  <a:txBody>
                    <a:bodyPr/>
                    <a:lstStyle/>
                    <a:p>
                      <a:pPr algn="ctr" fontAlgn="ctr"/>
                      <a:r>
                        <a:rPr lang="en-SG" sz="700" u="none" strike="noStrike">
                          <a:effectLst/>
                        </a:rPr>
                        <a:t>35345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-0.137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0.443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-0.126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-0.152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0.430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-0.037</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72088413"/>
                  </a:ext>
                </a:extLst>
              </a:tr>
              <a:tr h="93802">
                <a:tc>
                  <a:txBody>
                    <a:bodyPr/>
                    <a:lstStyle/>
                    <a:p>
                      <a:pPr algn="ctr" fontAlgn="ctr"/>
                      <a:r>
                        <a:rPr lang="en-SG" sz="700" u="none" strike="noStrike">
                          <a:effectLst/>
                        </a:rPr>
                        <a:t>41544</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-0.188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0.457</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-0.156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0.471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-0.228</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0.435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-0.072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-0.077</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1504049403"/>
                  </a:ext>
                </a:extLst>
              </a:tr>
              <a:tr h="93802">
                <a:tc>
                  <a:txBody>
                    <a:bodyPr/>
                    <a:lstStyle/>
                    <a:p>
                      <a:pPr algn="ctr" fontAlgn="ctr"/>
                      <a:r>
                        <a:rPr lang="en-SG" sz="700" u="none" strike="noStrike">
                          <a:effectLst/>
                        </a:rPr>
                        <a:t>51155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-0.250</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0.503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-0.239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0.501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-0.262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0.506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-0.023</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-0.006</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3834449074"/>
                  </a:ext>
                </a:extLst>
              </a:tr>
              <a:tr h="93802">
                <a:tc>
                  <a:txBody>
                    <a:bodyPr/>
                    <a:lstStyle/>
                    <a:p>
                      <a:pPr algn="ctr" fontAlgn="ctr"/>
                      <a:r>
                        <a:rPr lang="en-SG" sz="700" u="none" strike="noStrike">
                          <a:effectLst/>
                        </a:rPr>
                        <a:t>55555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-0.681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0.352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-0.672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0.372</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-0.691</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0.325</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a:effectLst/>
                        </a:rPr>
                        <a:t>-0.019</a:t>
                      </a:r>
                      <a:endParaRPr lang="en-SG" sz="700" b="0" i="0" u="none" strike="noStrike">
                        <a:solidFill>
                          <a:srgbClr val="000000"/>
                        </a:solidFill>
                        <a:effectLst/>
                        <a:latin typeface="Times New Roman" panose="02020603050405020304" pitchFamily="18" charset="0"/>
                      </a:endParaRPr>
                    </a:p>
                  </a:txBody>
                  <a:tcPr marL="4323" marR="4323" marT="4323" marB="0" anchor="ctr">
                    <a:noFill/>
                  </a:tcPr>
                </a:tc>
                <a:tc>
                  <a:txBody>
                    <a:bodyPr/>
                    <a:lstStyle/>
                    <a:p>
                      <a:pPr algn="ctr" fontAlgn="ctr"/>
                      <a:r>
                        <a:rPr lang="en-SG" sz="700" u="none" strike="noStrike" dirty="0">
                          <a:effectLst/>
                        </a:rPr>
                        <a:t>-0.013</a:t>
                      </a:r>
                      <a:endParaRPr lang="en-SG" sz="700" b="0" i="0" u="none" strike="noStrike" dirty="0">
                        <a:solidFill>
                          <a:srgbClr val="000000"/>
                        </a:solidFill>
                        <a:effectLst/>
                        <a:latin typeface="Times New Roman" panose="02020603050405020304" pitchFamily="18" charset="0"/>
                      </a:endParaRPr>
                    </a:p>
                  </a:txBody>
                  <a:tcPr marL="4323" marR="4323" marT="4323" marB="0" anchor="ctr">
                    <a:noFill/>
                  </a:tcPr>
                </a:tc>
                <a:extLst>
                  <a:ext uri="{0D108BD9-81ED-4DB2-BD59-A6C34878D82A}">
                    <a16:rowId xmlns:a16="http://schemas.microsoft.com/office/drawing/2014/main" val="2540016450"/>
                  </a:ext>
                </a:extLst>
              </a:tr>
              <a:tr h="93802">
                <a:tc>
                  <a:txBody>
                    <a:bodyPr/>
                    <a:lstStyle/>
                    <a:p>
                      <a:pPr algn="ctr" fontAlgn="ctr"/>
                      <a:r>
                        <a:rPr lang="en-SG" sz="700" u="none" strike="noStrike" dirty="0">
                          <a:effectLst/>
                        </a:rPr>
                        <a:t>Total</a:t>
                      </a:r>
                      <a:endParaRPr lang="en-SG" sz="700" b="0" i="0" u="none" strike="noStrike" dirty="0">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0.254</a:t>
                      </a:r>
                      <a:endParaRPr lang="en-SG" sz="700" b="0" i="0" u="none" strike="noStrike" dirty="0">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a:effectLst/>
                        </a:rPr>
                        <a:t>0.564</a:t>
                      </a:r>
                      <a:endParaRPr lang="en-SG" sz="700" b="0" i="0" u="none" strike="noStrike">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dirty="0">
                          <a:effectLst/>
                        </a:rPr>
                        <a:t>0.272</a:t>
                      </a:r>
                      <a:endParaRPr lang="en-SG" sz="700" b="0" i="0" u="none" strike="noStrike" dirty="0">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a:effectLst/>
                        </a:rPr>
                        <a:t>0.562</a:t>
                      </a:r>
                      <a:endParaRPr lang="en-SG" sz="700" b="0" i="0" u="none" strike="noStrike">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a:effectLst/>
                        </a:rPr>
                        <a:t>0.231</a:t>
                      </a:r>
                      <a:endParaRPr lang="en-SG" sz="700" b="0" i="0" u="none" strike="noStrike">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u="none" strike="noStrike">
                          <a:effectLst/>
                        </a:rPr>
                        <a:t>0.566</a:t>
                      </a:r>
                      <a:endParaRPr lang="en-SG" sz="700" b="0" i="0" u="none" strike="noStrike">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b="1" u="none" strike="noStrike" dirty="0">
                          <a:effectLst/>
                        </a:rPr>
                        <a:t>-0.041</a:t>
                      </a:r>
                      <a:endParaRPr lang="en-SG" sz="700" b="1" i="0" u="none" strike="noStrike" dirty="0">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tc>
                  <a:txBody>
                    <a:bodyPr/>
                    <a:lstStyle/>
                    <a:p>
                      <a:pPr algn="ctr" fontAlgn="ctr"/>
                      <a:r>
                        <a:rPr lang="en-SG" sz="700" b="1" u="none" strike="noStrike" dirty="0">
                          <a:effectLst/>
                        </a:rPr>
                        <a:t>-0.039</a:t>
                      </a:r>
                      <a:endParaRPr lang="en-SG" sz="700" b="1" i="0" u="none" strike="noStrike" dirty="0">
                        <a:solidFill>
                          <a:srgbClr val="000000"/>
                        </a:solidFill>
                        <a:effectLst/>
                        <a:latin typeface="Times New Roman" panose="02020603050405020304" pitchFamily="18" charset="0"/>
                      </a:endParaRPr>
                    </a:p>
                  </a:txBody>
                  <a:tcPr marL="4323" marR="4323" marT="432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38447"/>
                  </a:ext>
                </a:extLst>
              </a:tr>
            </a:tbl>
          </a:graphicData>
        </a:graphic>
      </p:graphicFrame>
      <p:sp>
        <p:nvSpPr>
          <p:cNvPr id="49" name="文本框 48">
            <a:extLst>
              <a:ext uri="{FF2B5EF4-FFF2-40B4-BE49-F238E27FC236}">
                <a16:creationId xmlns:a16="http://schemas.microsoft.com/office/drawing/2014/main" id="{3378B34F-3D96-A2C6-B9A9-034BDFA77B21}"/>
              </a:ext>
            </a:extLst>
          </p:cNvPr>
          <p:cNvSpPr txBox="1"/>
          <p:nvPr/>
        </p:nvSpPr>
        <p:spPr>
          <a:xfrm>
            <a:off x="5644831" y="999523"/>
            <a:ext cx="3245875" cy="400110"/>
          </a:xfrm>
          <a:prstGeom prst="rect">
            <a:avLst/>
          </a:prstGeom>
          <a:noFill/>
        </p:spPr>
        <p:txBody>
          <a:bodyPr wrap="square" rtlCol="0">
            <a:spAutoFit/>
          </a:bodyPr>
          <a:lstStyle/>
          <a:p>
            <a:r>
              <a:rPr kumimoji="0" lang="en-SG" altLang="en-US" sz="1000" b="1" i="0" u="none" strike="noStrike" kern="1200" cap="none" spc="0" normalizeH="0" baseline="0" noProof="0" dirty="0">
                <a:ln>
                  <a:noFill/>
                </a:ln>
                <a:solidFill>
                  <a:prstClr val="black"/>
                </a:solidFill>
                <a:effectLst/>
                <a:uLnTx/>
                <a:uFillTx/>
                <a:cs typeface="Times New Roman" panose="02020603050405020304" pitchFamily="18" charset="0"/>
              </a:rPr>
              <a:t>Table 2</a:t>
            </a:r>
            <a:r>
              <a:rPr lang="en-SG" altLang="en-US" sz="1000" b="1" dirty="0">
                <a:solidFill>
                  <a:prstClr val="black"/>
                </a:solidFill>
                <a:cs typeface="Times New Roman" panose="02020603050405020304" pitchFamily="18" charset="0"/>
              </a:rPr>
              <a:t>. </a:t>
            </a:r>
            <a:r>
              <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rPr>
              <a:t>The modelling results using linear random-effect models </a:t>
            </a:r>
            <a:r>
              <a:rPr lang="en-SG" altLang="en-US" sz="1000" dirty="0">
                <a:solidFill>
                  <a:prstClr val="black"/>
                </a:solidFill>
                <a:cs typeface="Times New Roman" panose="02020603050405020304" pitchFamily="18" charset="0"/>
              </a:rPr>
              <a:t>(N=597)</a:t>
            </a:r>
            <a:r>
              <a:rPr kumimoji="0" lang="en-SG" altLang="en-US" sz="1000" i="0" u="none" strike="noStrike" kern="1200" cap="none" spc="0" normalizeH="0" baseline="0" noProof="0" dirty="0">
                <a:ln>
                  <a:noFill/>
                </a:ln>
                <a:solidFill>
                  <a:prstClr val="black"/>
                </a:solidFill>
                <a:effectLst/>
                <a:uLnTx/>
                <a:uFillTx/>
                <a:cs typeface="Times New Roman" panose="02020603050405020304" pitchFamily="18" charset="0"/>
              </a:rPr>
              <a:t>.</a:t>
            </a:r>
          </a:p>
        </p:txBody>
      </p:sp>
      <p:sp>
        <p:nvSpPr>
          <p:cNvPr id="22" name="文本框 21">
            <a:extLst>
              <a:ext uri="{FF2B5EF4-FFF2-40B4-BE49-F238E27FC236}">
                <a16:creationId xmlns:a16="http://schemas.microsoft.com/office/drawing/2014/main" id="{13C26030-E2D3-4C5F-4563-1B473D2EF4C8}"/>
              </a:ext>
            </a:extLst>
          </p:cNvPr>
          <p:cNvSpPr txBox="1"/>
          <p:nvPr/>
        </p:nvSpPr>
        <p:spPr>
          <a:xfrm>
            <a:off x="2368369" y="5175830"/>
            <a:ext cx="3250768" cy="738664"/>
          </a:xfrm>
          <a:prstGeom prst="rect">
            <a:avLst/>
          </a:prstGeom>
          <a:noFill/>
        </p:spPr>
        <p:txBody>
          <a:bodyPr wrap="square" rtlCol="0">
            <a:spAutoFit/>
          </a:bodyPr>
          <a:lstStyle/>
          <a:p>
            <a:r>
              <a:rPr lang="en-SG" sz="600" i="1" baseline="30000" dirty="0"/>
              <a:t>a</a:t>
            </a:r>
            <a:r>
              <a:rPr lang="en-SG" sz="600" i="1" dirty="0"/>
              <a:t> Using univariate linear regression (urban residence as reference group).</a:t>
            </a:r>
          </a:p>
          <a:p>
            <a:r>
              <a:rPr lang="en-SG" sz="600" i="1" baseline="30000" dirty="0"/>
              <a:t>b</a:t>
            </a:r>
            <a:r>
              <a:rPr lang="en-SG" sz="600" i="1" dirty="0"/>
              <a:t> Using multivariable linear regression adjusted for gender, education and ethnicity (urban residence as reference group).</a:t>
            </a:r>
          </a:p>
          <a:p>
            <a:r>
              <a:rPr lang="en-SG" sz="600" i="1" dirty="0"/>
              <a:t>Bold values indicate statistically significant at an alpha level of 0.05.</a:t>
            </a:r>
          </a:p>
          <a:p>
            <a:endParaRPr lang="en-SG" dirty="0"/>
          </a:p>
        </p:txBody>
      </p:sp>
      <p:sp>
        <p:nvSpPr>
          <p:cNvPr id="25" name="文本框 24">
            <a:extLst>
              <a:ext uri="{FF2B5EF4-FFF2-40B4-BE49-F238E27FC236}">
                <a16:creationId xmlns:a16="http://schemas.microsoft.com/office/drawing/2014/main" id="{4332DF9C-815E-C1D3-363F-1EC0241119F1}"/>
              </a:ext>
            </a:extLst>
          </p:cNvPr>
          <p:cNvSpPr txBox="1"/>
          <p:nvPr/>
        </p:nvSpPr>
        <p:spPr>
          <a:xfrm>
            <a:off x="2350546" y="5604291"/>
            <a:ext cx="3150912" cy="124649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SG" sz="1000" dirty="0"/>
              <a:t>Both univariate and multivariable linear regression analyses showed that rural participants tended to value health states lower than urban participants regardless of severity of health states (Table 1). </a:t>
            </a:r>
          </a:p>
          <a:p>
            <a:pPr marL="171450" indent="-171450">
              <a:spcAft>
                <a:spcPts val="600"/>
              </a:spcAft>
              <a:buFont typeface="Arial" panose="020B0604020202020204" pitchFamily="34" charset="0"/>
              <a:buChar char="•"/>
            </a:pPr>
            <a:r>
              <a:rPr lang="en-SG" sz="1000" dirty="0"/>
              <a:t>The unadjusted and adjusted overall mean differences between the two groups were -0.041 (p&lt;0.001) and -0.039 (p=0.002), respectively. </a:t>
            </a:r>
          </a:p>
        </p:txBody>
      </p:sp>
      <p:sp>
        <p:nvSpPr>
          <p:cNvPr id="29" name="文本框 28">
            <a:extLst>
              <a:ext uri="{FF2B5EF4-FFF2-40B4-BE49-F238E27FC236}">
                <a16:creationId xmlns:a16="http://schemas.microsoft.com/office/drawing/2014/main" id="{8E5E9D3C-3B3E-1585-AFC0-B0FE756ADE86}"/>
              </a:ext>
            </a:extLst>
          </p:cNvPr>
          <p:cNvSpPr txBox="1"/>
          <p:nvPr/>
        </p:nvSpPr>
        <p:spPr>
          <a:xfrm>
            <a:off x="5694638" y="6531920"/>
            <a:ext cx="2369559" cy="276999"/>
          </a:xfrm>
          <a:prstGeom prst="rect">
            <a:avLst/>
          </a:prstGeom>
          <a:noFill/>
        </p:spPr>
        <p:txBody>
          <a:bodyPr wrap="none" rtlCol="0">
            <a:spAutoFit/>
          </a:bodyPr>
          <a:lstStyle/>
          <a:p>
            <a:r>
              <a:rPr lang="en-SG" sz="600" i="1" dirty="0"/>
              <a:t>Bold values indicate statistically significant at an alpha level of 0.05.</a:t>
            </a:r>
          </a:p>
          <a:p>
            <a:r>
              <a:rPr lang="en-SG" sz="600" i="1" dirty="0"/>
              <a:t>The p-value for joint tests of the interaction terms is given in brackets.</a:t>
            </a:r>
          </a:p>
        </p:txBody>
      </p:sp>
      <p:graphicFrame>
        <p:nvGraphicFramePr>
          <p:cNvPr id="5" name="表格 4">
            <a:extLst>
              <a:ext uri="{FF2B5EF4-FFF2-40B4-BE49-F238E27FC236}">
                <a16:creationId xmlns:a16="http://schemas.microsoft.com/office/drawing/2014/main" id="{BEF8EB45-AC1F-1817-141E-4B87C44E93DE}"/>
              </a:ext>
            </a:extLst>
          </p:cNvPr>
          <p:cNvGraphicFramePr>
            <a:graphicFrameLocks noGrp="1"/>
          </p:cNvGraphicFramePr>
          <p:nvPr>
            <p:extLst>
              <p:ext uri="{D42A27DB-BD31-4B8C-83A1-F6EECF244321}">
                <p14:modId xmlns:p14="http://schemas.microsoft.com/office/powerpoint/2010/main" val="4217654486"/>
              </p:ext>
            </p:extLst>
          </p:nvPr>
        </p:nvGraphicFramePr>
        <p:xfrm>
          <a:off x="5753499" y="1391612"/>
          <a:ext cx="2703349" cy="5131536"/>
        </p:xfrm>
        <a:graphic>
          <a:graphicData uri="http://schemas.openxmlformats.org/drawingml/2006/table">
            <a:tbl>
              <a:tblPr>
                <a:tableStyleId>{5C22544A-7EE6-4342-B048-85BDC9FD1C3A}</a:tableStyleId>
              </a:tblPr>
              <a:tblGrid>
                <a:gridCol w="691555">
                  <a:extLst>
                    <a:ext uri="{9D8B030D-6E8A-4147-A177-3AD203B41FA5}">
                      <a16:colId xmlns:a16="http://schemas.microsoft.com/office/drawing/2014/main" val="1711760332"/>
                    </a:ext>
                  </a:extLst>
                </a:gridCol>
                <a:gridCol w="335299">
                  <a:extLst>
                    <a:ext uri="{9D8B030D-6E8A-4147-A177-3AD203B41FA5}">
                      <a16:colId xmlns:a16="http://schemas.microsoft.com/office/drawing/2014/main" val="2852734278"/>
                    </a:ext>
                  </a:extLst>
                </a:gridCol>
                <a:gridCol w="335299">
                  <a:extLst>
                    <a:ext uri="{9D8B030D-6E8A-4147-A177-3AD203B41FA5}">
                      <a16:colId xmlns:a16="http://schemas.microsoft.com/office/drawing/2014/main" val="2518242044"/>
                    </a:ext>
                  </a:extLst>
                </a:gridCol>
                <a:gridCol w="335299">
                  <a:extLst>
                    <a:ext uri="{9D8B030D-6E8A-4147-A177-3AD203B41FA5}">
                      <a16:colId xmlns:a16="http://schemas.microsoft.com/office/drawing/2014/main" val="2741915869"/>
                    </a:ext>
                  </a:extLst>
                </a:gridCol>
                <a:gridCol w="335299">
                  <a:extLst>
                    <a:ext uri="{9D8B030D-6E8A-4147-A177-3AD203B41FA5}">
                      <a16:colId xmlns:a16="http://schemas.microsoft.com/office/drawing/2014/main" val="2124344917"/>
                    </a:ext>
                  </a:extLst>
                </a:gridCol>
                <a:gridCol w="335299">
                  <a:extLst>
                    <a:ext uri="{9D8B030D-6E8A-4147-A177-3AD203B41FA5}">
                      <a16:colId xmlns:a16="http://schemas.microsoft.com/office/drawing/2014/main" val="1097871931"/>
                    </a:ext>
                  </a:extLst>
                </a:gridCol>
                <a:gridCol w="335299">
                  <a:extLst>
                    <a:ext uri="{9D8B030D-6E8A-4147-A177-3AD203B41FA5}">
                      <a16:colId xmlns:a16="http://schemas.microsoft.com/office/drawing/2014/main" val="954401564"/>
                    </a:ext>
                  </a:extLst>
                </a:gridCol>
              </a:tblGrid>
              <a:tr h="84921">
                <a:tc>
                  <a:txBody>
                    <a:bodyPr/>
                    <a:lstStyle/>
                    <a:p>
                      <a:pPr algn="l" fontAlgn="b"/>
                      <a:r>
                        <a:rPr lang="en-SG" sz="600" u="none" strike="noStrike" dirty="0">
                          <a:effectLst/>
                        </a:rPr>
                        <a:t> </a:t>
                      </a:r>
                      <a:endParaRPr lang="en-SG" sz="600" b="0" i="0" u="none" strike="noStrike" dirty="0">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tc gridSpan="3">
                  <a:txBody>
                    <a:bodyPr/>
                    <a:lstStyle/>
                    <a:p>
                      <a:pPr algn="ctr" fontAlgn="ctr"/>
                      <a:r>
                        <a:rPr lang="pt-BR" sz="600" b="1" i="0" u="none" strike="noStrike" dirty="0">
                          <a:solidFill>
                            <a:srgbClr val="000000"/>
                          </a:solidFill>
                          <a:effectLst/>
                          <a:latin typeface="Times New Roman" panose="02020603050405020304" pitchFamily="18" charset="0"/>
                        </a:rPr>
                        <a:t>Model 1</a:t>
                      </a: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tc gridSpan="3">
                  <a:txBody>
                    <a:bodyPr/>
                    <a:lstStyle/>
                    <a:p>
                      <a:pPr algn="ctr" fontAlgn="ctr"/>
                      <a:r>
                        <a:rPr lang="pt-BR" sz="600" b="1" i="0" u="none" strike="noStrike" dirty="0">
                          <a:solidFill>
                            <a:srgbClr val="000000"/>
                          </a:solidFill>
                          <a:effectLst/>
                          <a:latin typeface="Times New Roman" panose="02020603050405020304" pitchFamily="18" charset="0"/>
                        </a:rPr>
                        <a:t>Model 2</a:t>
                      </a: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2329414963"/>
                  </a:ext>
                </a:extLst>
              </a:tr>
              <a:tr h="126481">
                <a:tc>
                  <a:txBody>
                    <a:bodyPr/>
                    <a:lstStyle/>
                    <a:p>
                      <a:pPr algn="l" fontAlgn="b"/>
                      <a:r>
                        <a:rPr lang="en-SG" sz="600" u="none" strike="noStrike" dirty="0">
                          <a:effectLst/>
                        </a:rPr>
                        <a:t> </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ctr"/>
                      <a:r>
                        <a:rPr lang="en-SG" sz="600" u="none" strike="noStrike" dirty="0" err="1">
                          <a:effectLst/>
                        </a:rPr>
                        <a:t>Coef</a:t>
                      </a:r>
                      <a:endParaRPr lang="en-SG" sz="600" b="1" i="0" u="none" strike="noStrike" dirty="0">
                        <a:solidFill>
                          <a:srgbClr val="000000"/>
                        </a:solidFill>
                        <a:effectLst/>
                        <a:latin typeface="Times New Roman" panose="02020603050405020304" pitchFamily="18" charset="0"/>
                      </a:endParaRP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600" u="none" strike="noStrike" dirty="0">
                          <a:effectLst/>
                        </a:rPr>
                        <a:t>SE</a:t>
                      </a:r>
                      <a:endParaRPr lang="en-SG" sz="600" b="1" i="0" u="none" strike="noStrike" dirty="0">
                        <a:solidFill>
                          <a:srgbClr val="000000"/>
                        </a:solidFill>
                        <a:effectLst/>
                        <a:latin typeface="Times New Roman" panose="02020603050405020304" pitchFamily="18" charset="0"/>
                      </a:endParaRP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600" u="none" strike="noStrike" dirty="0">
                          <a:effectLst/>
                        </a:rPr>
                        <a:t>p-value</a:t>
                      </a:r>
                      <a:endParaRPr lang="en-SG" sz="600" b="1" i="0" u="none" strike="noStrike" dirty="0">
                        <a:solidFill>
                          <a:srgbClr val="000000"/>
                        </a:solidFill>
                        <a:effectLst/>
                        <a:latin typeface="Times New Roman" panose="02020603050405020304" pitchFamily="18" charset="0"/>
                      </a:endParaRP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600" u="none" strike="noStrike" dirty="0" err="1">
                          <a:effectLst/>
                        </a:rPr>
                        <a:t>Coef</a:t>
                      </a:r>
                      <a:endParaRPr lang="en-SG" sz="600" b="1" i="0" u="none" strike="noStrike" dirty="0">
                        <a:solidFill>
                          <a:srgbClr val="000000"/>
                        </a:solidFill>
                        <a:effectLst/>
                        <a:latin typeface="Times New Roman" panose="02020603050405020304" pitchFamily="18" charset="0"/>
                      </a:endParaRP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600" u="none" strike="noStrike" dirty="0">
                          <a:effectLst/>
                        </a:rPr>
                        <a:t>SE</a:t>
                      </a:r>
                      <a:endParaRPr lang="en-SG" sz="600" b="1" i="0" u="none" strike="noStrike" dirty="0">
                        <a:solidFill>
                          <a:srgbClr val="000000"/>
                        </a:solidFill>
                        <a:effectLst/>
                        <a:latin typeface="Times New Roman" panose="02020603050405020304" pitchFamily="18" charset="0"/>
                      </a:endParaRP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SG" sz="600" u="none" strike="noStrike" dirty="0">
                          <a:effectLst/>
                        </a:rPr>
                        <a:t>p-value</a:t>
                      </a:r>
                      <a:endParaRPr lang="en-SG" sz="600" b="1" i="0" u="none" strike="noStrike" dirty="0">
                        <a:solidFill>
                          <a:srgbClr val="000000"/>
                        </a:solidFill>
                        <a:effectLst/>
                        <a:latin typeface="Times New Roman" panose="02020603050405020304" pitchFamily="18" charset="0"/>
                      </a:endParaRPr>
                    </a:p>
                  </a:txBody>
                  <a:tcPr marL="2995" marR="2995" marT="29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284566"/>
                  </a:ext>
                </a:extLst>
              </a:tr>
              <a:tr h="84921">
                <a:tc>
                  <a:txBody>
                    <a:bodyPr/>
                    <a:lstStyle/>
                    <a:p>
                      <a:pPr algn="l" fontAlgn="b"/>
                      <a:r>
                        <a:rPr lang="en-SG" sz="600" u="none" strike="noStrike">
                          <a:effectLst/>
                        </a:rPr>
                        <a:t>Intercept</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0.027</a:t>
                      </a:r>
                      <a:endParaRPr lang="en-SG" sz="600" b="0" i="0" u="none" strike="noStrike" dirty="0">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tc>
                  <a:txBody>
                    <a:bodyPr/>
                    <a:lstStyle/>
                    <a:p>
                      <a:pPr algn="ctr" fontAlgn="b"/>
                      <a:r>
                        <a:rPr lang="en-SG" sz="600" u="none" strike="noStrike">
                          <a:effectLst/>
                        </a:rPr>
                        <a:t>0.025</a:t>
                      </a:r>
                      <a:endParaRPr lang="en-SG" sz="600" b="0" i="0" u="none" strike="noStrike">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tc>
                  <a:txBody>
                    <a:bodyPr/>
                    <a:lstStyle/>
                    <a:p>
                      <a:pPr algn="ctr" fontAlgn="b"/>
                      <a:r>
                        <a:rPr lang="en-SG" sz="600" u="none" strike="noStrike">
                          <a:effectLst/>
                        </a:rPr>
                        <a:t>0.294</a:t>
                      </a:r>
                      <a:endParaRPr lang="en-SG" sz="600" b="0" i="0" u="none" strike="noStrike">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tc>
                  <a:txBody>
                    <a:bodyPr/>
                    <a:lstStyle/>
                    <a:p>
                      <a:pPr algn="ctr" fontAlgn="b"/>
                      <a:r>
                        <a:rPr lang="en-SG" sz="600" u="none" strike="noStrike">
                          <a:effectLst/>
                        </a:rPr>
                        <a:t>0.040</a:t>
                      </a:r>
                      <a:endParaRPr lang="en-SG" sz="600" b="0" i="0" u="none" strike="noStrike">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tc>
                  <a:txBody>
                    <a:bodyPr/>
                    <a:lstStyle/>
                    <a:p>
                      <a:pPr algn="ctr" fontAlgn="b"/>
                      <a:r>
                        <a:rPr lang="en-SG" sz="600" u="none" strike="noStrike">
                          <a:effectLst/>
                        </a:rPr>
                        <a:t>0.027</a:t>
                      </a:r>
                      <a:endParaRPr lang="en-SG" sz="600" b="0" i="0" u="none" strike="noStrike">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tc>
                  <a:txBody>
                    <a:bodyPr/>
                    <a:lstStyle/>
                    <a:p>
                      <a:pPr algn="ctr" fontAlgn="b"/>
                      <a:r>
                        <a:rPr lang="en-SG" sz="600" u="none" strike="noStrike">
                          <a:effectLst/>
                        </a:rPr>
                        <a:t>0.133</a:t>
                      </a:r>
                      <a:endParaRPr lang="en-SG" sz="600" b="0" i="0" u="none" strike="noStrike">
                        <a:solidFill>
                          <a:srgbClr val="000000"/>
                        </a:solidFill>
                        <a:effectLst/>
                        <a:latin typeface="Times New Roman" panose="02020603050405020304" pitchFamily="18" charset="0"/>
                      </a:endParaRPr>
                    </a:p>
                  </a:txBody>
                  <a:tcPr marL="2995" marR="2995" marT="299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35205148"/>
                  </a:ext>
                </a:extLst>
              </a:tr>
              <a:tr h="84921">
                <a:tc>
                  <a:txBody>
                    <a:bodyPr/>
                    <a:lstStyle/>
                    <a:p>
                      <a:pPr algn="l" fontAlgn="b"/>
                      <a:r>
                        <a:rPr lang="en-SG" sz="600" u="none" strike="noStrike">
                          <a:effectLst/>
                        </a:rPr>
                        <a:t>MO2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0.053</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0.009</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0.053</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093105496"/>
                  </a:ext>
                </a:extLst>
              </a:tr>
              <a:tr h="84921">
                <a:tc>
                  <a:txBody>
                    <a:bodyPr/>
                    <a:lstStyle/>
                    <a:p>
                      <a:pPr algn="l" fontAlgn="b"/>
                      <a:r>
                        <a:rPr lang="en-SG" sz="600" u="none" strike="noStrike">
                          <a:effectLst/>
                        </a:rPr>
                        <a:t>MO3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0.117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0.011</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0.114</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207875809"/>
                  </a:ext>
                </a:extLst>
              </a:tr>
              <a:tr h="84921">
                <a:tc>
                  <a:txBody>
                    <a:bodyPr/>
                    <a:lstStyle/>
                    <a:p>
                      <a:pPr algn="l" fontAlgn="b"/>
                      <a:r>
                        <a:rPr lang="en-SG" sz="600" u="none" strike="noStrike">
                          <a:effectLst/>
                        </a:rPr>
                        <a:t>MO4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0.260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0.257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295788953"/>
                  </a:ext>
                </a:extLst>
              </a:tr>
              <a:tr h="84921">
                <a:tc>
                  <a:txBody>
                    <a:bodyPr/>
                    <a:lstStyle/>
                    <a:p>
                      <a:pPr algn="l" fontAlgn="b"/>
                      <a:r>
                        <a:rPr lang="en-SG" sz="600" u="none" strike="noStrike">
                          <a:effectLst/>
                        </a:rPr>
                        <a:t>MO5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0.357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0.010</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0.347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115711152"/>
                  </a:ext>
                </a:extLst>
              </a:tr>
              <a:tr h="84921">
                <a:tc>
                  <a:txBody>
                    <a:bodyPr/>
                    <a:lstStyle/>
                    <a:p>
                      <a:pPr algn="l" fontAlgn="b"/>
                      <a:r>
                        <a:rPr lang="en-SG" sz="600" u="none" strike="noStrike">
                          <a:effectLst/>
                        </a:rPr>
                        <a:t>SC2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0.030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0.030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012860027"/>
                  </a:ext>
                </a:extLst>
              </a:tr>
              <a:tr h="84921">
                <a:tc>
                  <a:txBody>
                    <a:bodyPr/>
                    <a:lstStyle/>
                    <a:p>
                      <a:pPr algn="l" fontAlgn="b"/>
                      <a:r>
                        <a:rPr lang="en-SG" sz="600" u="none" strike="noStrike">
                          <a:effectLst/>
                        </a:rPr>
                        <a:t>SC3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0.077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&lt;0.001</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0.072</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83146403"/>
                  </a:ext>
                </a:extLst>
              </a:tr>
              <a:tr h="84921">
                <a:tc>
                  <a:txBody>
                    <a:bodyPr/>
                    <a:lstStyle/>
                    <a:p>
                      <a:pPr algn="l" fontAlgn="b"/>
                      <a:r>
                        <a:rPr lang="en-SG" sz="600" u="none" strike="noStrike">
                          <a:effectLst/>
                        </a:rPr>
                        <a:t>SC4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0.187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0.010</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0.180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450176"/>
                  </a:ext>
                </a:extLst>
              </a:tr>
              <a:tr h="84921">
                <a:tc>
                  <a:txBody>
                    <a:bodyPr/>
                    <a:lstStyle/>
                    <a:p>
                      <a:pPr algn="l" fontAlgn="b"/>
                      <a:r>
                        <a:rPr lang="en-SG" sz="600" u="none" strike="noStrike">
                          <a:effectLst/>
                        </a:rPr>
                        <a:t>SC5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0.261</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0.010</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0.267</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706870271"/>
                  </a:ext>
                </a:extLst>
              </a:tr>
              <a:tr h="84921">
                <a:tc>
                  <a:txBody>
                    <a:bodyPr/>
                    <a:lstStyle/>
                    <a:p>
                      <a:pPr algn="l" fontAlgn="b"/>
                      <a:r>
                        <a:rPr lang="en-SG" sz="600" u="none" strike="noStrike">
                          <a:effectLst/>
                        </a:rPr>
                        <a:t>UA2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0.055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0.099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698400871"/>
                  </a:ext>
                </a:extLst>
              </a:tr>
              <a:tr h="84921">
                <a:tc>
                  <a:txBody>
                    <a:bodyPr/>
                    <a:lstStyle/>
                    <a:p>
                      <a:pPr algn="l" fontAlgn="b"/>
                      <a:r>
                        <a:rPr lang="en-SG" sz="600" u="none" strike="noStrike">
                          <a:effectLst/>
                        </a:rPr>
                        <a:t>UA3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0.082</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&lt;0.001</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0.082</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197590803"/>
                  </a:ext>
                </a:extLst>
              </a:tr>
              <a:tr h="84921">
                <a:tc>
                  <a:txBody>
                    <a:bodyPr/>
                    <a:lstStyle/>
                    <a:p>
                      <a:pPr algn="l" fontAlgn="b"/>
                      <a:r>
                        <a:rPr lang="en-SG" sz="600" u="none" strike="noStrike">
                          <a:effectLst/>
                        </a:rPr>
                        <a:t>UA4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0.208</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0.201</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0.013</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741124721"/>
                  </a:ext>
                </a:extLst>
              </a:tr>
              <a:tr h="84921">
                <a:tc>
                  <a:txBody>
                    <a:bodyPr/>
                    <a:lstStyle/>
                    <a:p>
                      <a:pPr algn="l" fontAlgn="b"/>
                      <a:r>
                        <a:rPr lang="en-SG" sz="600" u="none" strike="noStrike">
                          <a:effectLst/>
                        </a:rPr>
                        <a:t>UA5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0.300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0.312</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4028056350"/>
                  </a:ext>
                </a:extLst>
              </a:tr>
              <a:tr h="84921">
                <a:tc>
                  <a:txBody>
                    <a:bodyPr/>
                    <a:lstStyle/>
                    <a:p>
                      <a:pPr algn="l" fontAlgn="b"/>
                      <a:r>
                        <a:rPr lang="en-SG" sz="600" u="none" strike="noStrike">
                          <a:effectLst/>
                        </a:rPr>
                        <a:t>PD2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0.049</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&lt;0.001</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0.040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355038743"/>
                  </a:ext>
                </a:extLst>
              </a:tr>
              <a:tr h="84921">
                <a:tc>
                  <a:txBody>
                    <a:bodyPr/>
                    <a:lstStyle/>
                    <a:p>
                      <a:pPr algn="l" fontAlgn="b"/>
                      <a:r>
                        <a:rPr lang="en-SG" sz="600" u="none" strike="noStrike">
                          <a:effectLst/>
                        </a:rPr>
                        <a:t>PD3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0.116</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&lt;0.001</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0.091</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775465510"/>
                  </a:ext>
                </a:extLst>
              </a:tr>
              <a:tr h="84921">
                <a:tc>
                  <a:txBody>
                    <a:bodyPr/>
                    <a:lstStyle/>
                    <a:p>
                      <a:pPr algn="l" fontAlgn="b"/>
                      <a:r>
                        <a:rPr lang="en-SG" sz="600" u="none" strike="noStrike">
                          <a:effectLst/>
                        </a:rPr>
                        <a:t>PD4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0.338</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0.326</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407201812"/>
                  </a:ext>
                </a:extLst>
              </a:tr>
              <a:tr h="84921">
                <a:tc>
                  <a:txBody>
                    <a:bodyPr/>
                    <a:lstStyle/>
                    <a:p>
                      <a:pPr algn="l" fontAlgn="b"/>
                      <a:r>
                        <a:rPr lang="en-SG" sz="600" u="none" strike="noStrike">
                          <a:effectLst/>
                        </a:rPr>
                        <a:t>PD5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0.482</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0.463</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77450777"/>
                  </a:ext>
                </a:extLst>
              </a:tr>
              <a:tr h="84921">
                <a:tc>
                  <a:txBody>
                    <a:bodyPr/>
                    <a:lstStyle/>
                    <a:p>
                      <a:pPr algn="l" fontAlgn="b"/>
                      <a:r>
                        <a:rPr lang="en-SG" sz="600" u="none" strike="noStrike">
                          <a:effectLst/>
                        </a:rPr>
                        <a:t>AD2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0.031</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0.029</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102396106"/>
                  </a:ext>
                </a:extLst>
              </a:tr>
              <a:tr h="84921">
                <a:tc>
                  <a:txBody>
                    <a:bodyPr/>
                    <a:lstStyle/>
                    <a:p>
                      <a:pPr algn="l" fontAlgn="b"/>
                      <a:r>
                        <a:rPr lang="en-SG" sz="600" u="none" strike="noStrike">
                          <a:effectLst/>
                        </a:rPr>
                        <a:t>AD3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0.076</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0.080</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663161570"/>
                  </a:ext>
                </a:extLst>
              </a:tr>
              <a:tr h="84921">
                <a:tc>
                  <a:txBody>
                    <a:bodyPr/>
                    <a:lstStyle/>
                    <a:p>
                      <a:pPr algn="l" fontAlgn="b"/>
                      <a:r>
                        <a:rPr lang="en-SG" sz="600" u="none" strike="noStrike">
                          <a:effectLst/>
                        </a:rPr>
                        <a:t>AD4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0.203</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0.194</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0.014</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862783209"/>
                  </a:ext>
                </a:extLst>
              </a:tr>
              <a:tr h="0">
                <a:tc>
                  <a:txBody>
                    <a:bodyPr/>
                    <a:lstStyle/>
                    <a:p>
                      <a:pPr algn="l" fontAlgn="b"/>
                      <a:r>
                        <a:rPr lang="en-SG" sz="600" u="none" strike="noStrike">
                          <a:effectLst/>
                        </a:rPr>
                        <a:t>AD5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0.275</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0.282</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0.013</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&lt;0.001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787061953"/>
                  </a:ext>
                </a:extLst>
              </a:tr>
              <a:tr h="84921">
                <a:tc gridSpan="2">
                  <a:txBody>
                    <a:bodyPr/>
                    <a:lstStyle/>
                    <a:p>
                      <a:pPr algn="l" fontAlgn="b"/>
                      <a:r>
                        <a:rPr lang="en-SG" sz="600" u="none" strike="noStrike" dirty="0">
                          <a:effectLst/>
                        </a:rPr>
                        <a:t>Residence (ref: Urban)</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hMerge="1">
                  <a:txBody>
                    <a:bodyPr/>
                    <a:lstStyle/>
                    <a:p>
                      <a:endParaRPr lang="en-SG"/>
                    </a:p>
                  </a:txBody>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138744897"/>
                  </a:ext>
                </a:extLst>
              </a:tr>
              <a:tr h="0">
                <a:tc>
                  <a:txBody>
                    <a:bodyPr/>
                    <a:lstStyle/>
                    <a:p>
                      <a:pPr algn="l" fontAlgn="b"/>
                      <a:r>
                        <a:rPr lang="en-SG" sz="600" u="none" strike="noStrike">
                          <a:effectLst/>
                        </a:rPr>
                        <a:t>  Rural</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0.038</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0.049</a:t>
                      </a:r>
                      <a:endParaRPr lang="en-SG" sz="600" b="0" i="0" u="none" strike="noStrike">
                        <a:solidFill>
                          <a:srgbClr val="FF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0.764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44289530"/>
                  </a:ext>
                </a:extLst>
              </a:tr>
              <a:tr h="84921">
                <a:tc gridSpan="2">
                  <a:txBody>
                    <a:bodyPr/>
                    <a:lstStyle/>
                    <a:p>
                      <a:pPr algn="l" fontAlgn="b"/>
                      <a:r>
                        <a:rPr lang="en-SG" sz="600" u="none" strike="noStrike">
                          <a:effectLst/>
                        </a:rPr>
                        <a:t>Gender (ref: Female)</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hMerge="1">
                  <a:txBody>
                    <a:bodyPr/>
                    <a:lstStyle/>
                    <a:p>
                      <a:endParaRPr lang="en-SG"/>
                    </a:p>
                  </a:txBody>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867202090"/>
                  </a:ext>
                </a:extLst>
              </a:tr>
              <a:tr h="0">
                <a:tc>
                  <a:txBody>
                    <a:bodyPr/>
                    <a:lstStyle/>
                    <a:p>
                      <a:pPr algn="l" fontAlgn="b"/>
                      <a:r>
                        <a:rPr lang="en-SG" sz="600" u="none" strike="noStrike">
                          <a:effectLst/>
                        </a:rPr>
                        <a:t>  Male</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0.639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0.631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342791533"/>
                  </a:ext>
                </a:extLst>
              </a:tr>
              <a:tr h="84921">
                <a:tc gridSpan="2">
                  <a:txBody>
                    <a:bodyPr/>
                    <a:lstStyle/>
                    <a:p>
                      <a:pPr algn="l" fontAlgn="b"/>
                      <a:r>
                        <a:rPr lang="en-SG" sz="600" u="none" strike="noStrike">
                          <a:effectLst/>
                        </a:rPr>
                        <a:t>Education (ref: Primary )</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hMerge="1">
                  <a:txBody>
                    <a:bodyPr/>
                    <a:lstStyle/>
                    <a:p>
                      <a:endParaRPr lang="en-SG"/>
                    </a:p>
                  </a:txBody>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[0.278]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[0.271]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953335089"/>
                  </a:ext>
                </a:extLst>
              </a:tr>
              <a:tr h="84921">
                <a:tc>
                  <a:txBody>
                    <a:bodyPr/>
                    <a:lstStyle/>
                    <a:p>
                      <a:pPr algn="l" fontAlgn="ctr"/>
                      <a:r>
                        <a:rPr lang="en-SG" sz="600" u="none" strike="noStrike">
                          <a:effectLst/>
                        </a:rPr>
                        <a:t>  Junior high</a:t>
                      </a:r>
                      <a:endParaRPr lang="en-SG" sz="600" b="0" i="0" u="none" strike="noStrike">
                        <a:solidFill>
                          <a:srgbClr val="000000"/>
                        </a:solidFill>
                        <a:effectLst/>
                        <a:latin typeface="Times New Roman" panose="02020603050405020304" pitchFamily="18" charset="0"/>
                      </a:endParaRPr>
                    </a:p>
                  </a:txBody>
                  <a:tcPr marL="2995" marR="2995" marT="2995" marB="0" anchor="ctr">
                    <a:noFill/>
                  </a:tcPr>
                </a:tc>
                <a:tc>
                  <a:txBody>
                    <a:bodyPr/>
                    <a:lstStyle/>
                    <a:p>
                      <a:pPr algn="ctr" fontAlgn="b"/>
                      <a:r>
                        <a:rPr lang="en-SG" sz="600" u="none" strike="noStrike">
                          <a:effectLst/>
                        </a:rPr>
                        <a:t>0.018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0.448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0.446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679738021"/>
                  </a:ext>
                </a:extLst>
              </a:tr>
              <a:tr h="84921">
                <a:tc>
                  <a:txBody>
                    <a:bodyPr/>
                    <a:lstStyle/>
                    <a:p>
                      <a:pPr algn="l" fontAlgn="ctr"/>
                      <a:r>
                        <a:rPr lang="en-SG" sz="600" u="none" strike="noStrike">
                          <a:effectLst/>
                        </a:rPr>
                        <a:t>  Senior high</a:t>
                      </a:r>
                      <a:endParaRPr lang="en-SG" sz="600" b="0" i="0" u="none" strike="noStrike">
                        <a:solidFill>
                          <a:srgbClr val="000000"/>
                        </a:solidFill>
                        <a:effectLst/>
                        <a:latin typeface="Times New Roman" panose="02020603050405020304" pitchFamily="18" charset="0"/>
                      </a:endParaRPr>
                    </a:p>
                  </a:txBody>
                  <a:tcPr marL="2995" marR="2995" marT="2995" marB="0" anchor="ctr">
                    <a:noFill/>
                  </a:tcPr>
                </a:tc>
                <a:tc>
                  <a:txBody>
                    <a:bodyPr/>
                    <a:lstStyle/>
                    <a:p>
                      <a:pPr algn="ctr" fontAlgn="b"/>
                      <a:r>
                        <a:rPr lang="en-SG" sz="600" u="none" strike="noStrike">
                          <a:effectLst/>
                        </a:rPr>
                        <a:t>0.011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0.699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0.701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398167520"/>
                  </a:ext>
                </a:extLst>
              </a:tr>
              <a:tr h="0">
                <a:tc>
                  <a:txBody>
                    <a:bodyPr/>
                    <a:lstStyle/>
                    <a:p>
                      <a:pPr algn="l" fontAlgn="ctr"/>
                      <a:r>
                        <a:rPr lang="en-SG" sz="600" u="none" strike="noStrike">
                          <a:effectLst/>
                        </a:rPr>
                        <a:t>  University &amp; above</a:t>
                      </a:r>
                      <a:endParaRPr lang="en-SG" sz="600" b="0" i="0" u="none" strike="noStrike">
                        <a:solidFill>
                          <a:srgbClr val="000000"/>
                        </a:solidFill>
                        <a:effectLst/>
                        <a:latin typeface="Times New Roman" panose="02020603050405020304" pitchFamily="18" charset="0"/>
                      </a:endParaRPr>
                    </a:p>
                  </a:txBody>
                  <a:tcPr marL="2995" marR="2995" marT="2995" marB="0" anchor="ctr">
                    <a:noFill/>
                  </a:tcPr>
                </a:tc>
                <a:tc>
                  <a:txBody>
                    <a:bodyPr/>
                    <a:lstStyle/>
                    <a:p>
                      <a:pPr algn="ctr" fontAlgn="b"/>
                      <a:r>
                        <a:rPr lang="en-SG" sz="600" u="none" strike="noStrike">
                          <a:effectLst/>
                        </a:rPr>
                        <a:t>0.058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0.030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0.057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0.058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0.030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0.055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086721699"/>
                  </a:ext>
                </a:extLst>
              </a:tr>
              <a:tr h="84921">
                <a:tc gridSpan="2">
                  <a:txBody>
                    <a:bodyPr/>
                    <a:lstStyle/>
                    <a:p>
                      <a:pPr algn="l" fontAlgn="b"/>
                      <a:r>
                        <a:rPr lang="en-SG" sz="600" u="none" strike="noStrike">
                          <a:effectLst/>
                        </a:rPr>
                        <a:t>Ethnicity (ref: Han)</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hMerge="1">
                  <a:txBody>
                    <a:bodyPr/>
                    <a:lstStyle/>
                    <a:p>
                      <a:endParaRPr lang="en-SG"/>
                    </a:p>
                  </a:txBody>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38058682"/>
                  </a:ext>
                </a:extLst>
              </a:tr>
              <a:tr h="84921">
                <a:tc>
                  <a:txBody>
                    <a:bodyPr/>
                    <a:lstStyle/>
                    <a:p>
                      <a:pPr algn="l" fontAlgn="b"/>
                      <a:r>
                        <a:rPr lang="en-SG" sz="600" u="none" strike="noStrike" dirty="0">
                          <a:effectLst/>
                        </a:rPr>
                        <a:t>  Minor</a:t>
                      </a:r>
                      <a:r>
                        <a:rPr lang="en-US" altLang="zh-CN" sz="600" u="none" strike="noStrike">
                          <a:effectLst/>
                        </a:rPr>
                        <a:t>ity</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0.231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0.237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634725244"/>
                  </a:ext>
                </a:extLst>
              </a:tr>
              <a:tr h="84921">
                <a:tc>
                  <a:txBody>
                    <a:bodyPr/>
                    <a:lstStyle/>
                    <a:p>
                      <a:pPr algn="l" fontAlgn="b"/>
                      <a:r>
                        <a:rPr lang="en-SG" sz="600" u="none" strike="noStrike">
                          <a:effectLst/>
                        </a:rPr>
                        <a:t>Interactions</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[0.446]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4020765218"/>
                  </a:ext>
                </a:extLst>
              </a:tr>
              <a:tr h="84921">
                <a:tc>
                  <a:txBody>
                    <a:bodyPr/>
                    <a:lstStyle/>
                    <a:p>
                      <a:pPr algn="l" fontAlgn="b"/>
                      <a:r>
                        <a:rPr lang="en-SG" sz="600" u="none" strike="noStrike">
                          <a:effectLst/>
                        </a:rPr>
                        <a:t>  Rural x MO2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0.893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863936623"/>
                  </a:ext>
                </a:extLst>
              </a:tr>
              <a:tr h="84921">
                <a:tc>
                  <a:txBody>
                    <a:bodyPr/>
                    <a:lstStyle/>
                    <a:p>
                      <a:pPr algn="l" fontAlgn="b"/>
                      <a:r>
                        <a:rPr lang="en-SG" sz="600" u="none" strike="noStrike">
                          <a:effectLst/>
                        </a:rPr>
                        <a:t>  Rural x MO3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0.696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590898531"/>
                  </a:ext>
                </a:extLst>
              </a:tr>
              <a:tr h="84921">
                <a:tc>
                  <a:txBody>
                    <a:bodyPr/>
                    <a:lstStyle/>
                    <a:p>
                      <a:pPr algn="l" fontAlgn="b"/>
                      <a:r>
                        <a:rPr lang="en-SG" sz="600" u="none" strike="noStrike">
                          <a:effectLst/>
                        </a:rPr>
                        <a:t>  Rural x MO4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0.741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982828053"/>
                  </a:ext>
                </a:extLst>
              </a:tr>
              <a:tr h="84921">
                <a:tc>
                  <a:txBody>
                    <a:bodyPr/>
                    <a:lstStyle/>
                    <a:p>
                      <a:pPr algn="l" fontAlgn="b"/>
                      <a:r>
                        <a:rPr lang="en-SG" sz="600" u="none" strike="noStrike">
                          <a:effectLst/>
                        </a:rPr>
                        <a:t>  Rural x MO5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0.295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59328563"/>
                  </a:ext>
                </a:extLst>
              </a:tr>
              <a:tr h="84921">
                <a:tc>
                  <a:txBody>
                    <a:bodyPr/>
                    <a:lstStyle/>
                    <a:p>
                      <a:pPr algn="l" fontAlgn="b"/>
                      <a:r>
                        <a:rPr lang="en-SG" sz="600" u="none" strike="noStrike">
                          <a:effectLst/>
                        </a:rPr>
                        <a:t>  Rural x SC2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0.998</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093151784"/>
                  </a:ext>
                </a:extLst>
              </a:tr>
              <a:tr h="84921">
                <a:tc>
                  <a:txBody>
                    <a:bodyPr/>
                    <a:lstStyle/>
                    <a:p>
                      <a:pPr algn="l" fontAlgn="b"/>
                      <a:r>
                        <a:rPr lang="en-SG" sz="600" u="none" strike="noStrike">
                          <a:effectLst/>
                        </a:rPr>
                        <a:t>  Rural x SC3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0.569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219667261"/>
                  </a:ext>
                </a:extLst>
              </a:tr>
              <a:tr h="84921">
                <a:tc>
                  <a:txBody>
                    <a:bodyPr/>
                    <a:lstStyle/>
                    <a:p>
                      <a:pPr algn="l" fontAlgn="b"/>
                      <a:r>
                        <a:rPr lang="en-SG" sz="600" u="none" strike="noStrike">
                          <a:effectLst/>
                        </a:rPr>
                        <a:t>  Rural x SC4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0.469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114525441"/>
                  </a:ext>
                </a:extLst>
              </a:tr>
              <a:tr h="84921">
                <a:tc>
                  <a:txBody>
                    <a:bodyPr/>
                    <a:lstStyle/>
                    <a:p>
                      <a:pPr algn="l" fontAlgn="b"/>
                      <a:r>
                        <a:rPr lang="en-SG" sz="600" u="none" strike="noStrike">
                          <a:effectLst/>
                        </a:rPr>
                        <a:t>  Rural x SC5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0.521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073433564"/>
                  </a:ext>
                </a:extLst>
              </a:tr>
              <a:tr h="84921">
                <a:tc>
                  <a:txBody>
                    <a:bodyPr/>
                    <a:lstStyle/>
                    <a:p>
                      <a:pPr algn="l" fontAlgn="b"/>
                      <a:r>
                        <a:rPr lang="en-SG" sz="600" u="none" strike="noStrike">
                          <a:effectLst/>
                        </a:rPr>
                        <a:t>  Rural x UA2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0.738</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047703053"/>
                  </a:ext>
                </a:extLst>
              </a:tr>
              <a:tr h="84921">
                <a:tc>
                  <a:txBody>
                    <a:bodyPr/>
                    <a:lstStyle/>
                    <a:p>
                      <a:pPr algn="l" fontAlgn="b"/>
                      <a:r>
                        <a:rPr lang="en-SG" sz="600" u="none" strike="noStrike">
                          <a:effectLst/>
                        </a:rPr>
                        <a:t>  Rural x UA3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0.976</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305653970"/>
                  </a:ext>
                </a:extLst>
              </a:tr>
              <a:tr h="84921">
                <a:tc>
                  <a:txBody>
                    <a:bodyPr/>
                    <a:lstStyle/>
                    <a:p>
                      <a:pPr algn="l" fontAlgn="b"/>
                      <a:r>
                        <a:rPr lang="en-SG" sz="600" u="none" strike="noStrike">
                          <a:effectLst/>
                        </a:rPr>
                        <a:t>  Rural x UA4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0.456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735158548"/>
                  </a:ext>
                </a:extLst>
              </a:tr>
              <a:tr h="84921">
                <a:tc>
                  <a:txBody>
                    <a:bodyPr/>
                    <a:lstStyle/>
                    <a:p>
                      <a:pPr algn="l" fontAlgn="b"/>
                      <a:r>
                        <a:rPr lang="en-SG" sz="600" u="none" strike="noStrike">
                          <a:effectLst/>
                        </a:rPr>
                        <a:t>  Rural x UA5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-0.027</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0.174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666141819"/>
                  </a:ext>
                </a:extLst>
              </a:tr>
              <a:tr h="84921">
                <a:tc>
                  <a:txBody>
                    <a:bodyPr/>
                    <a:lstStyle/>
                    <a:p>
                      <a:pPr algn="l" fontAlgn="b"/>
                      <a:r>
                        <a:rPr lang="en-SG" sz="600" u="none" strike="noStrike">
                          <a:effectLst/>
                        </a:rPr>
                        <a:t>  Rural x PD2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0.019</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0.251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303234286"/>
                  </a:ext>
                </a:extLst>
              </a:tr>
              <a:tr h="84921">
                <a:tc>
                  <a:txBody>
                    <a:bodyPr/>
                    <a:lstStyle/>
                    <a:p>
                      <a:pPr algn="l" fontAlgn="b"/>
                      <a:r>
                        <a:rPr lang="en-SG" sz="600" u="none" strike="noStrike">
                          <a:effectLst/>
                        </a:rPr>
                        <a:t>  Rural x PD3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0.055</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0.007</a:t>
                      </a:r>
                      <a:endParaRPr lang="en-SG" sz="600" b="0" i="0" u="none" strike="noStrike" dirty="0">
                        <a:solidFill>
                          <a:srgbClr val="FF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902628217"/>
                  </a:ext>
                </a:extLst>
              </a:tr>
              <a:tr h="84921">
                <a:tc>
                  <a:txBody>
                    <a:bodyPr/>
                    <a:lstStyle/>
                    <a:p>
                      <a:pPr algn="l" fontAlgn="b"/>
                      <a:r>
                        <a:rPr lang="en-SG" sz="600" u="none" strike="noStrike">
                          <a:effectLst/>
                        </a:rPr>
                        <a:t>  Rural x PD4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0.192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618000992"/>
                  </a:ext>
                </a:extLst>
              </a:tr>
              <a:tr h="84921">
                <a:tc>
                  <a:txBody>
                    <a:bodyPr/>
                    <a:lstStyle/>
                    <a:p>
                      <a:pPr algn="l" fontAlgn="b"/>
                      <a:r>
                        <a:rPr lang="en-SG" sz="600" u="none" strike="noStrike">
                          <a:effectLst/>
                        </a:rPr>
                        <a:t>  Rural x PD5</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b="1" u="none" strike="noStrike" dirty="0">
                          <a:effectLst/>
                        </a:rPr>
                        <a:t>0.044</a:t>
                      </a:r>
                      <a:endParaRPr lang="en-SG" sz="600" b="1" i="0" u="none" strike="noStrike" dirty="0">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0.025</a:t>
                      </a:r>
                      <a:endParaRPr lang="en-SG" sz="600" b="0" i="0" u="none" strike="noStrike">
                        <a:solidFill>
                          <a:srgbClr val="FF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977062227"/>
                  </a:ext>
                </a:extLst>
              </a:tr>
              <a:tr h="84921">
                <a:tc>
                  <a:txBody>
                    <a:bodyPr/>
                    <a:lstStyle/>
                    <a:p>
                      <a:pPr algn="l" fontAlgn="b"/>
                      <a:r>
                        <a:rPr lang="en-SG" sz="600" u="none" strike="noStrike">
                          <a:effectLst/>
                        </a:rPr>
                        <a:t>  Rural x AD2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0.003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0.886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3543524861"/>
                  </a:ext>
                </a:extLst>
              </a:tr>
              <a:tr h="84921">
                <a:tc>
                  <a:txBody>
                    <a:bodyPr/>
                    <a:lstStyle/>
                    <a:p>
                      <a:pPr algn="l" fontAlgn="b"/>
                      <a:r>
                        <a:rPr lang="en-SG" sz="600" u="none" strike="noStrike">
                          <a:effectLst/>
                        </a:rPr>
                        <a:t>  Rural x AD3</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-0.010</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0.022</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0.646</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1003912045"/>
                  </a:ext>
                </a:extLst>
              </a:tr>
              <a:tr h="84921">
                <a:tc>
                  <a:txBody>
                    <a:bodyPr/>
                    <a:lstStyle/>
                    <a:p>
                      <a:pPr algn="l" fontAlgn="b"/>
                      <a:r>
                        <a:rPr lang="en-SG" sz="600" u="none" strike="noStrike">
                          <a:effectLst/>
                        </a:rPr>
                        <a:t>  Rural x AD4</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a:effectLst/>
                        </a:rPr>
                        <a:t>0.021</a:t>
                      </a:r>
                      <a:endParaRPr lang="en-SG" sz="600" b="0" i="0" u="none" strike="noStrike">
                        <a:solidFill>
                          <a:srgbClr val="000000"/>
                        </a:solidFill>
                        <a:effectLst/>
                        <a:latin typeface="Times New Roman" panose="02020603050405020304" pitchFamily="18" charset="0"/>
                      </a:endParaRPr>
                    </a:p>
                  </a:txBody>
                  <a:tcPr marL="2995" marR="2995" marT="2995" marB="0" anchor="b">
                    <a:noFill/>
                  </a:tcPr>
                </a:tc>
                <a:tc>
                  <a:txBody>
                    <a:bodyPr/>
                    <a:lstStyle/>
                    <a:p>
                      <a:pPr algn="ctr" fontAlgn="b"/>
                      <a:r>
                        <a:rPr lang="en-SG" sz="600" u="none" strike="noStrike" dirty="0">
                          <a:effectLst/>
                        </a:rPr>
                        <a:t>0.321</a:t>
                      </a:r>
                      <a:endParaRPr lang="en-SG" sz="600" b="0" i="0" u="none" strike="noStrike" dirty="0">
                        <a:solidFill>
                          <a:srgbClr val="000000"/>
                        </a:solidFill>
                        <a:effectLst/>
                        <a:latin typeface="Times New Roman" panose="02020603050405020304" pitchFamily="18" charset="0"/>
                      </a:endParaRPr>
                    </a:p>
                  </a:txBody>
                  <a:tcPr marL="2995" marR="2995" marT="2995" marB="0" anchor="b">
                    <a:noFill/>
                  </a:tcPr>
                </a:tc>
                <a:extLst>
                  <a:ext uri="{0D108BD9-81ED-4DB2-BD59-A6C34878D82A}">
                    <a16:rowId xmlns:a16="http://schemas.microsoft.com/office/drawing/2014/main" val="2080672711"/>
                  </a:ext>
                </a:extLst>
              </a:tr>
              <a:tr h="84921">
                <a:tc>
                  <a:txBody>
                    <a:bodyPr/>
                    <a:lstStyle/>
                    <a:p>
                      <a:pPr algn="l" fontAlgn="b"/>
                      <a:r>
                        <a:rPr lang="en-SG" sz="600" u="none" strike="noStrike">
                          <a:effectLst/>
                        </a:rPr>
                        <a:t>  Rural x AD5</a:t>
                      </a:r>
                      <a:endParaRPr lang="en-SG" sz="600" b="0" i="0" u="none" strike="noStrike">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tc>
                  <a:txBody>
                    <a:bodyPr/>
                    <a:lstStyle/>
                    <a:p>
                      <a:pPr algn="ctr" fontAlgn="b"/>
                      <a:endParaRPr lang="en-SG" sz="600" b="0" i="0" u="none" strike="noStrike">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tc>
                  <a:txBody>
                    <a:bodyPr/>
                    <a:lstStyle/>
                    <a:p>
                      <a:pPr algn="ctr" fontAlgn="b"/>
                      <a:r>
                        <a:rPr lang="en-SG" sz="600" u="none" strike="noStrike" dirty="0">
                          <a:effectLst/>
                        </a:rPr>
                        <a:t>-0.016</a:t>
                      </a:r>
                      <a:endParaRPr lang="en-SG" sz="600" b="0" i="0" u="none" strike="noStrike" dirty="0">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tc>
                  <a:txBody>
                    <a:bodyPr/>
                    <a:lstStyle/>
                    <a:p>
                      <a:pPr algn="ctr" fontAlgn="b"/>
                      <a:r>
                        <a:rPr lang="en-SG" sz="600" u="none" strike="noStrike" dirty="0">
                          <a:effectLst/>
                        </a:rPr>
                        <a:t>0.020</a:t>
                      </a:r>
                      <a:endParaRPr lang="en-SG" sz="600" b="0" i="0" u="none" strike="noStrike" dirty="0">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tc>
                  <a:txBody>
                    <a:bodyPr/>
                    <a:lstStyle/>
                    <a:p>
                      <a:pPr algn="ctr" fontAlgn="b"/>
                      <a:r>
                        <a:rPr lang="en-SG" sz="600" u="none" strike="noStrike" dirty="0">
                          <a:effectLst/>
                        </a:rPr>
                        <a:t>0.422</a:t>
                      </a:r>
                      <a:endParaRPr lang="en-SG" sz="600" b="0" i="0" u="none" strike="noStrike" dirty="0">
                        <a:solidFill>
                          <a:srgbClr val="000000"/>
                        </a:solidFill>
                        <a:effectLst/>
                        <a:latin typeface="Times New Roman" panose="02020603050405020304" pitchFamily="18" charset="0"/>
                      </a:endParaRPr>
                    </a:p>
                  </a:txBody>
                  <a:tcPr marL="2995" marR="2995" marT="299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588971"/>
                  </a:ext>
                </a:extLst>
              </a:tr>
            </a:tbl>
          </a:graphicData>
        </a:graphic>
      </p:graphicFrame>
      <p:pic>
        <p:nvPicPr>
          <p:cNvPr id="10" name="图片 9">
            <a:extLst>
              <a:ext uri="{FF2B5EF4-FFF2-40B4-BE49-F238E27FC236}">
                <a16:creationId xmlns:a16="http://schemas.microsoft.com/office/drawing/2014/main" id="{C93D7C41-3EDC-F0E7-BC57-45DE07ECD01F}"/>
              </a:ext>
            </a:extLst>
          </p:cNvPr>
          <p:cNvPicPr>
            <a:picLocks noChangeAspect="1"/>
          </p:cNvPicPr>
          <p:nvPr/>
        </p:nvPicPr>
        <p:blipFill>
          <a:blip r:embed="rId2"/>
          <a:stretch>
            <a:fillRect/>
          </a:stretch>
        </p:blipFill>
        <p:spPr>
          <a:xfrm>
            <a:off x="9085303" y="1563216"/>
            <a:ext cx="2703349" cy="1966971"/>
          </a:xfrm>
          <a:prstGeom prst="rect">
            <a:avLst/>
          </a:prstGeom>
        </p:spPr>
      </p:pic>
    </p:spTree>
    <p:extLst>
      <p:ext uri="{BB962C8B-B14F-4D97-AF65-F5344CB8AC3E}">
        <p14:creationId xmlns:p14="http://schemas.microsoft.com/office/powerpoint/2010/main" val="220455316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TotalTime>
  <Words>1491</Words>
  <Application>Microsoft Office PowerPoint</Application>
  <PresentationFormat>宽屏</PresentationFormat>
  <Paragraphs>648</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Calibri (正文)</vt:lpstr>
      <vt:lpstr>Arial</vt:lpstr>
      <vt:lpstr>Calibri</vt:lpstr>
      <vt:lpstr>Calibri Light</vt:lpstr>
      <vt:lpstr>Times New Roman</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liao meixia</dc:creator>
  <cp:lastModifiedBy>liao meixia</cp:lastModifiedBy>
  <cp:revision>132</cp:revision>
  <dcterms:created xsi:type="dcterms:W3CDTF">2022-03-15T14:19:51Z</dcterms:created>
  <dcterms:modified xsi:type="dcterms:W3CDTF">2022-06-09T04:10:35Z</dcterms:modified>
</cp:coreProperties>
</file>